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52" r:id="rId3"/>
    <p:sldId id="468" r:id="rId4"/>
    <p:sldId id="477" r:id="rId5"/>
    <p:sldId id="478" r:id="rId6"/>
    <p:sldId id="479" r:id="rId7"/>
    <p:sldId id="480"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kWVgvsejXsE&amp;list=PLZbbT5o_s2xrfNyHZsM6ufI0iZENK9xgG&amp;index=33"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kWVgvsejXsE&amp;list=PLZbbT5o_s2xrfNyHZsM6ufI0iZENK9xgG&amp;index=33"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WVgvsejXsE&amp;list=PLZbbT5o_s2xrfNyHZsM6ufI0iZENK9xgG&amp;index=33"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kWVgvsejXsE&amp;list=PLZbbT5o_s2xrfNyHZsM6ufI0iZENK9xgG&amp;index=3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34 Num Workers (Part 3)</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 Num Workers (Part 3)</a:t>
            </a:r>
            <a:endParaRPr lang="zh-TW" altLang="en-US" sz="3600" b="1" dirty="0">
              <a:solidFill>
                <a:srgbClr val="FFFF00"/>
              </a:solidFill>
            </a:endParaRPr>
          </a:p>
        </p:txBody>
      </p:sp>
      <p:sp>
        <p:nvSpPr>
          <p:cNvPr id="3" name="副標題 2"/>
          <p:cNvSpPr>
            <a:spLocks noGrp="1"/>
          </p:cNvSpPr>
          <p:nvPr>
            <p:ph type="subTitle" idx="1"/>
          </p:nvPr>
        </p:nvSpPr>
        <p:spPr>
          <a:xfrm>
            <a:off x="457200" y="1268761"/>
            <a:ext cx="8352928" cy="108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Num Workers</a:t>
            </a:r>
          </a:p>
          <a:p>
            <a:pPr marL="342900" indent="-342900" algn="l">
              <a:buClr>
                <a:srgbClr val="0070C0"/>
              </a:buClr>
              <a:buSzPct val="80000"/>
              <a:buFont typeface="Wingdings" pitchFamily="2" charset="2"/>
              <a:buChar char="u"/>
            </a:pPr>
            <a:r>
              <a:rPr lang="en-US" sz="1800" dirty="0">
                <a:solidFill>
                  <a:schemeClr val="tx1"/>
                </a:solidFill>
              </a:rPr>
              <a:t>We discuss how to speed up the training process nu multiple Process Capability pf </a:t>
            </a:r>
            <a:r>
              <a:rPr lang="en-US" sz="1800" dirty="0" err="1">
                <a:solidFill>
                  <a:schemeClr val="tx1"/>
                </a:solidFill>
              </a:rPr>
              <a:t>PyTroch</a:t>
            </a:r>
            <a:r>
              <a:rPr lang="en-US" sz="1800" dirty="0">
                <a:solidFill>
                  <a:schemeClr val="tx1"/>
                </a:solidFill>
              </a:rPr>
              <a:t> </a:t>
            </a:r>
            <a:r>
              <a:rPr lang="en-US" sz="1800" dirty="0" err="1">
                <a:solidFill>
                  <a:schemeClr val="tx1"/>
                </a:solidFill>
              </a:rPr>
              <a:t>DataLoader</a:t>
            </a:r>
            <a:r>
              <a:rPr lang="en-US" sz="1800" dirty="0">
                <a:solidFill>
                  <a:schemeClr val="tx1"/>
                </a:solidFill>
              </a:rPr>
              <a:t> class.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https://www.youtube.com/watch?v=kWVgvsejXsE&amp;list=PLZbbT5o_s2xrfNyHZsM6ufI0iZENK9xgG&amp;index=33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33.1 Speed up Training Process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33.1 Speed up Training Process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41197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Clean up Training Loop and Extract Class</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To speed up the training process, we will make use of the </a:t>
            </a:r>
            <a:r>
              <a:rPr lang="en-US" altLang="en-US" sz="1800" dirty="0" err="1">
                <a:solidFill>
                  <a:schemeClr val="tx1"/>
                </a:solidFill>
                <a:latin typeface="SFMono-Regular"/>
              </a:rPr>
              <a:t>num_workers</a:t>
            </a:r>
            <a:r>
              <a:rPr lang="en-US" altLang="en-US" sz="1800" dirty="0">
                <a:solidFill>
                  <a:schemeClr val="tx1"/>
                </a:solidFill>
                <a:latin typeface="-apple-system"/>
              </a:rPr>
              <a:t> optional attribute of the </a:t>
            </a:r>
            <a:r>
              <a:rPr lang="en-US" altLang="en-US" sz="1800" dirty="0" err="1">
                <a:solidFill>
                  <a:schemeClr val="tx1"/>
                </a:solidFill>
                <a:latin typeface="SFMono-Regular"/>
              </a:rPr>
              <a:t>DataLoader</a:t>
            </a:r>
            <a:r>
              <a:rPr lang="en-US" altLang="en-US" sz="1800" dirty="0">
                <a:solidFill>
                  <a:schemeClr val="tx1"/>
                </a:solidFill>
                <a:latin typeface="-apple-system"/>
              </a:rPr>
              <a:t> class.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a:t>
            </a:r>
            <a:r>
              <a:rPr lang="en-US" altLang="en-US" sz="1800" dirty="0" err="1">
                <a:solidFill>
                  <a:schemeClr val="tx1"/>
                </a:solidFill>
                <a:latin typeface="SFMono-Regular"/>
              </a:rPr>
              <a:t>num_workers</a:t>
            </a:r>
            <a:r>
              <a:rPr lang="en-US" altLang="en-US" sz="1800" dirty="0">
                <a:solidFill>
                  <a:schemeClr val="tx1"/>
                </a:solidFill>
                <a:latin typeface="-apple-system"/>
              </a:rPr>
              <a:t> attribute tells the data loader instance how many sub-processes to use for data loading.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By default, the </a:t>
            </a:r>
            <a:r>
              <a:rPr lang="en-US" altLang="en-US" sz="1800" dirty="0" err="1">
                <a:solidFill>
                  <a:schemeClr val="tx1"/>
                </a:solidFill>
                <a:latin typeface="SFMono-Regular"/>
              </a:rPr>
              <a:t>num_workers</a:t>
            </a:r>
            <a:r>
              <a:rPr lang="en-US" altLang="en-US" sz="1800" dirty="0">
                <a:solidFill>
                  <a:schemeClr val="tx1"/>
                </a:solidFill>
                <a:latin typeface="-apple-system"/>
              </a:rPr>
              <a:t> value is set to zero, and a value of </a:t>
            </a:r>
            <a:r>
              <a:rPr lang="en-US" altLang="en-US" sz="1800" b="1" dirty="0">
                <a:solidFill>
                  <a:srgbClr val="C00000"/>
                </a:solidFill>
                <a:latin typeface="-apple-system"/>
              </a:rPr>
              <a:t>zero tells the loader to load the data inside the main process.</a:t>
            </a:r>
          </a:p>
          <a:p>
            <a:pPr marL="342900" indent="-342900" algn="l">
              <a:buClr>
                <a:srgbClr val="0070C0"/>
              </a:buClr>
              <a:buSzPct val="80000"/>
              <a:buFont typeface="Wingdings" pitchFamily="2" charset="2"/>
              <a:buChar char="u"/>
            </a:pPr>
            <a:r>
              <a:rPr lang="en-US" sz="1800" dirty="0">
                <a:solidFill>
                  <a:schemeClr val="tx1"/>
                </a:solidFill>
              </a:rPr>
              <a:t>This means that the training process will work sequentially inside the main process. After a batch is used during the training process and another one is needed, we read the batch data from disk.</a:t>
            </a:r>
          </a:p>
          <a:p>
            <a:pPr marL="342900" indent="-342900" algn="l">
              <a:buClr>
                <a:srgbClr val="0070C0"/>
              </a:buClr>
              <a:buSzPct val="80000"/>
              <a:buFont typeface="Wingdings" pitchFamily="2" charset="2"/>
              <a:buChar char="u"/>
            </a:pPr>
            <a:r>
              <a:rPr lang="en-US" sz="1800" dirty="0">
                <a:solidFill>
                  <a:schemeClr val="tx1"/>
                </a:solidFill>
              </a:rPr>
              <a:t>Now, if we have a worker process, we can make use of the fact that our machine has multiple cores. This means that the next batch can already be loaded and ready to go by the time the main process is ready for another batch. This is where the speed up comes from. The batches are loaded using additional worker processes and are queued up in memory.</a:t>
            </a: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https://www.youtube.com/watch?v=kWVgvsejXsE&amp;list=PLZbbT5o_s2xrfNyHZsM6ufI0iZENK9xgG&amp;index=33</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09664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33.1 Speed up Training Process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3114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Optimal Value For The </a:t>
            </a:r>
            <a:r>
              <a:rPr lang="en-US" altLang="en-US" sz="1800" b="1" dirty="0" err="1">
                <a:solidFill>
                  <a:srgbClr val="E83E8C"/>
                </a:solidFill>
                <a:latin typeface="SFMono-Regular"/>
              </a:rPr>
              <a:t>num_workers</a:t>
            </a:r>
            <a:r>
              <a:rPr lang="en-US" altLang="en-US" sz="1800" b="1" dirty="0">
                <a:solidFill>
                  <a:srgbClr val="333333"/>
                </a:solidFill>
                <a:latin typeface="montserrat"/>
              </a:rPr>
              <a:t> Attribute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natural </a:t>
            </a:r>
            <a:r>
              <a:rPr lang="en-US" altLang="en-US" sz="1800" dirty="0" err="1">
                <a:solidFill>
                  <a:srgbClr val="333333"/>
                </a:solidFill>
                <a:latin typeface="-apple-system"/>
              </a:rPr>
              <a:t>questiona</a:t>
            </a:r>
            <a:r>
              <a:rPr lang="en-US" altLang="en-US" sz="1800" dirty="0">
                <a:solidFill>
                  <a:srgbClr val="333333"/>
                </a:solidFill>
                <a:latin typeface="-apple-system"/>
              </a:rPr>
              <a:t> that arises is, how many worker processes should we add? There are a lot of factors that can affect the optimal number here, so the best way to find out is to test</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https://www.youtube.com/watch?v=kWVgvsejXsE&amp;list=PLZbbT5o_s2xrfNyHZsM6ufI0iZENK9xgG&amp;index=33</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32360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33.2 Quiz</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92781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33.2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162472"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Quiz</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https://www.youtube.com/watch?v=kWVgvsejXsE&amp;list=PLZbbT5o_s2xrfNyHZsM6ufI0iZENK9xgG&amp;index=33</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A3BEEA7E-D101-4829-AC96-8FA5924F1E32}"/>
              </a:ext>
            </a:extLst>
          </p:cNvPr>
          <p:cNvPicPr>
            <a:picLocks noChangeAspect="1"/>
          </p:cNvPicPr>
          <p:nvPr/>
        </p:nvPicPr>
        <p:blipFill>
          <a:blip r:embed="rId3"/>
          <a:stretch>
            <a:fillRect/>
          </a:stretch>
        </p:blipFill>
        <p:spPr>
          <a:xfrm>
            <a:off x="1878028" y="1221081"/>
            <a:ext cx="5387945" cy="5135269"/>
          </a:xfrm>
          <a:prstGeom prst="rect">
            <a:avLst/>
          </a:prstGeom>
          <a:ln>
            <a:solidFill>
              <a:srgbClr val="C00000"/>
            </a:solidFill>
          </a:ln>
        </p:spPr>
      </p:pic>
    </p:spTree>
    <p:extLst>
      <p:ext uri="{BB962C8B-B14F-4D97-AF65-F5344CB8AC3E}">
        <p14:creationId xmlns:p14="http://schemas.microsoft.com/office/powerpoint/2010/main" val="58127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7869</TotalTime>
  <Words>405</Words>
  <Application>Microsoft Office PowerPoint</Application>
  <PresentationFormat>On-screen Show (4:3)</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montserrat</vt:lpstr>
      <vt:lpstr>SFMono-Regular</vt:lpstr>
      <vt:lpstr>Wingdings</vt:lpstr>
      <vt:lpstr>Office 佈景主題</vt:lpstr>
      <vt:lpstr>34 Num Workers (Part 3)</vt:lpstr>
      <vt:lpstr>34 Num Workers (Part 3)</vt:lpstr>
      <vt:lpstr>33.1 Speed up Training Process</vt:lpstr>
      <vt:lpstr>33.1 Speed up Training Process</vt:lpstr>
      <vt:lpstr>33.1 Speed up Training Process</vt:lpstr>
      <vt:lpstr>33.2 Quiz</vt:lpstr>
      <vt:lpstr>33.2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3251</cp:revision>
  <dcterms:created xsi:type="dcterms:W3CDTF">2018-09-28T16:40:41Z</dcterms:created>
  <dcterms:modified xsi:type="dcterms:W3CDTF">2020-06-04T06:16:29Z</dcterms:modified>
</cp:coreProperties>
</file>