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52" r:id="rId3"/>
    <p:sldId id="468" r:id="rId4"/>
    <p:sldId id="477" r:id="rId5"/>
    <p:sldId id="478" r:id="rId6"/>
    <p:sldId id="479" r:id="rId7"/>
    <p:sldId id="480" r:id="rId8"/>
    <p:sldId id="481" r:id="rId9"/>
    <p:sldId id="482" r:id="rId10"/>
    <p:sldId id="483" r:id="rId11"/>
    <p:sldId id="484" r:id="rId12"/>
    <p:sldId id="485" r:id="rId13"/>
    <p:sldId id="487" r:id="rId14"/>
    <p:sldId id="486"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ozpv_peZ894&amp;list=PLZbbT5o_s2xrfNyHZsM6ufI0iZENK9xgG&amp;index=3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32 Simultaneous Hyperparameter Test (Part 3)</a:t>
            </a:r>
            <a:endParaRPr lang="zh-TW" altLang="en-US" sz="36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the </a:t>
            </a:r>
            <a:r>
              <a:rPr lang="en-US" altLang="en-US" sz="1800" b="1" dirty="0" err="1">
                <a:solidFill>
                  <a:schemeClr val="tx1"/>
                </a:solidFill>
                <a:latin typeface="montserrat"/>
              </a:rPr>
              <a:t>RunManager</a:t>
            </a:r>
            <a:r>
              <a:rPr lang="en-US" altLang="en-US" sz="1800" b="1" dirty="0">
                <a:solidFill>
                  <a:schemeClr val="tx1"/>
                </a:solidFill>
                <a:latin typeface="montserrat"/>
              </a:rPr>
              <a:t> for Training Loop Runs</a:t>
            </a:r>
          </a:p>
          <a:p>
            <a:pPr marL="342900" indent="-342900" algn="l">
              <a:buClr>
                <a:srgbClr val="0070C0"/>
              </a:buClr>
              <a:buSzPct val="80000"/>
              <a:buFont typeface="Wingdings" pitchFamily="2" charset="2"/>
              <a:buChar char="u"/>
            </a:pPr>
            <a:r>
              <a:rPr lang="en-US" sz="1800" dirty="0">
                <a:solidFill>
                  <a:schemeClr val="tx1"/>
                </a:solidFill>
              </a:rPr>
              <a:t>Let's kick things off with our imports: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F96BB735-2B0C-4CF9-B332-12267FF862DC}"/>
              </a:ext>
            </a:extLst>
          </p:cNvPr>
          <p:cNvPicPr>
            <a:picLocks noChangeAspect="1"/>
          </p:cNvPicPr>
          <p:nvPr/>
        </p:nvPicPr>
        <p:blipFill>
          <a:blip r:embed="rId3"/>
          <a:stretch>
            <a:fillRect/>
          </a:stretch>
        </p:blipFill>
        <p:spPr>
          <a:xfrm>
            <a:off x="1907704" y="2189543"/>
            <a:ext cx="4733925" cy="3667125"/>
          </a:xfrm>
          <a:prstGeom prst="rect">
            <a:avLst/>
          </a:prstGeom>
          <a:ln>
            <a:solidFill>
              <a:srgbClr val="C00000"/>
            </a:solidFill>
          </a:ln>
        </p:spPr>
      </p:pic>
    </p:spTree>
    <p:extLst>
      <p:ext uri="{BB962C8B-B14F-4D97-AF65-F5344CB8AC3E}">
        <p14:creationId xmlns:p14="http://schemas.microsoft.com/office/powerpoint/2010/main" val="303115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the </a:t>
            </a:r>
            <a:r>
              <a:rPr lang="en-US" altLang="en-US" sz="1800" b="1" dirty="0" err="1">
                <a:solidFill>
                  <a:schemeClr val="tx1"/>
                </a:solidFill>
                <a:latin typeface="montserrat"/>
              </a:rPr>
              <a:t>RunManager</a:t>
            </a:r>
            <a:r>
              <a:rPr lang="en-US" altLang="en-US" sz="1800" b="1" dirty="0">
                <a:solidFill>
                  <a:schemeClr val="tx1"/>
                </a:solidFill>
                <a:latin typeface="montserrat"/>
              </a:rPr>
              <a:t> for Training Loop Runs</a:t>
            </a:r>
          </a:p>
          <a:p>
            <a:pPr marL="342900" indent="-342900" algn="l">
              <a:buClr>
                <a:srgbClr val="0070C0"/>
              </a:buClr>
              <a:buSzPct val="80000"/>
              <a:buFont typeface="Wingdings" pitchFamily="2" charset="2"/>
              <a:buChar char="u"/>
            </a:pPr>
            <a:r>
              <a:rPr lang="en-US" sz="1800" dirty="0">
                <a:solidFill>
                  <a:schemeClr val="tx1"/>
                </a:solidFill>
              </a:rPr>
              <a:t>First, we declare the class using the class keyword.</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612B0992-355C-4D37-B997-A38C4064E4FE}"/>
              </a:ext>
            </a:extLst>
          </p:cNvPr>
          <p:cNvPicPr>
            <a:picLocks noChangeAspect="1"/>
          </p:cNvPicPr>
          <p:nvPr/>
        </p:nvPicPr>
        <p:blipFill>
          <a:blip r:embed="rId3"/>
          <a:stretch>
            <a:fillRect/>
          </a:stretch>
        </p:blipFill>
        <p:spPr>
          <a:xfrm>
            <a:off x="2123728" y="2189543"/>
            <a:ext cx="1962150" cy="409575"/>
          </a:xfrm>
          <a:prstGeom prst="rect">
            <a:avLst/>
          </a:prstGeom>
          <a:ln>
            <a:solidFill>
              <a:srgbClr val="C00000"/>
            </a:solidFill>
          </a:ln>
        </p:spPr>
      </p:pic>
      <p:sp>
        <p:nvSpPr>
          <p:cNvPr id="9" name="副標題 2">
            <a:extLst>
              <a:ext uri="{FF2B5EF4-FFF2-40B4-BE49-F238E27FC236}">
                <a16:creationId xmlns:a16="http://schemas.microsoft.com/office/drawing/2014/main" id="{255F7726-6667-4A00-B439-C82CE4E5B4F0}"/>
              </a:ext>
            </a:extLst>
          </p:cNvPr>
          <p:cNvSpPr txBox="1">
            <a:spLocks/>
          </p:cNvSpPr>
          <p:nvPr/>
        </p:nvSpPr>
        <p:spPr>
          <a:xfrm>
            <a:off x="457200" y="2678521"/>
            <a:ext cx="8291264" cy="3651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Next, we'll define the class constructor</a:t>
            </a:r>
            <a:r>
              <a:rPr lang="en-US" sz="1800" dirty="0"/>
              <a:t>.</a:t>
            </a:r>
            <a:endParaRPr lang="en-US" altLang="en-US" sz="1800" dirty="0">
              <a:solidFill>
                <a:schemeClr val="tx1"/>
              </a:solidFill>
              <a:latin typeface="Arial" panose="020B0604020202020204" pitchFamily="34" charset="0"/>
            </a:endParaRPr>
          </a:p>
        </p:txBody>
      </p:sp>
      <p:pic>
        <p:nvPicPr>
          <p:cNvPr id="10" name="Picture 9">
            <a:extLst>
              <a:ext uri="{FF2B5EF4-FFF2-40B4-BE49-F238E27FC236}">
                <a16:creationId xmlns:a16="http://schemas.microsoft.com/office/drawing/2014/main" id="{EDD4DFCB-9FE6-4F73-BE52-456BC5899762}"/>
              </a:ext>
            </a:extLst>
          </p:cNvPr>
          <p:cNvPicPr>
            <a:picLocks noChangeAspect="1"/>
          </p:cNvPicPr>
          <p:nvPr/>
        </p:nvPicPr>
        <p:blipFill>
          <a:blip r:embed="rId4"/>
          <a:stretch>
            <a:fillRect/>
          </a:stretch>
        </p:blipFill>
        <p:spPr>
          <a:xfrm>
            <a:off x="2115076" y="3123049"/>
            <a:ext cx="3152775" cy="3257550"/>
          </a:xfrm>
          <a:prstGeom prst="rect">
            <a:avLst/>
          </a:prstGeom>
          <a:ln>
            <a:solidFill>
              <a:srgbClr val="C00000"/>
            </a:solidFill>
          </a:ln>
        </p:spPr>
      </p:pic>
    </p:spTree>
    <p:extLst>
      <p:ext uri="{BB962C8B-B14F-4D97-AF65-F5344CB8AC3E}">
        <p14:creationId xmlns:p14="http://schemas.microsoft.com/office/powerpoint/2010/main" val="328467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6076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the </a:t>
            </a:r>
            <a:r>
              <a:rPr lang="en-US" altLang="en-US" sz="1800" b="1" dirty="0" err="1">
                <a:solidFill>
                  <a:schemeClr val="tx1"/>
                </a:solidFill>
                <a:latin typeface="montserrat"/>
              </a:rPr>
              <a:t>RunManager</a:t>
            </a:r>
            <a:r>
              <a:rPr lang="en-US" altLang="en-US" sz="1800" b="1" dirty="0">
                <a:solidFill>
                  <a:schemeClr val="tx1"/>
                </a:solidFill>
                <a:latin typeface="montserrat"/>
              </a:rPr>
              <a:t> for Training Loop Runs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 have attributes to track the </a:t>
            </a:r>
            <a:r>
              <a:rPr lang="en-US" altLang="en-US" sz="1800" dirty="0" err="1">
                <a:solidFill>
                  <a:srgbClr val="E83E8C"/>
                </a:solidFill>
                <a:latin typeface="SFMono-Regular"/>
              </a:rPr>
              <a:t>run_count</a:t>
            </a:r>
            <a:r>
              <a:rPr lang="en-US" altLang="en-US" sz="1800" dirty="0">
                <a:solidFill>
                  <a:srgbClr val="333333"/>
                </a:solidFill>
                <a:latin typeface="-apple-system"/>
              </a:rPr>
              <a:t>, and the </a:t>
            </a:r>
            <a:r>
              <a:rPr lang="en-US" altLang="en-US" sz="1800" dirty="0" err="1">
                <a:solidFill>
                  <a:srgbClr val="E83E8C"/>
                </a:solidFill>
                <a:latin typeface="SFMono-Regular"/>
              </a:rPr>
              <a:t>run_data</a:t>
            </a:r>
            <a:r>
              <a:rPr lang="en-US" altLang="en-US" sz="1800" dirty="0">
                <a:solidFill>
                  <a:srgbClr val="333333"/>
                </a:solidFill>
                <a:latin typeface="-apple-system"/>
              </a:rPr>
              <a: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run_count</a:t>
            </a:r>
            <a:r>
              <a:rPr lang="en-US" altLang="en-US" sz="1800" dirty="0">
                <a:solidFill>
                  <a:srgbClr val="333333"/>
                </a:solidFill>
                <a:latin typeface="-apple-system"/>
              </a:rPr>
              <a:t> gives us the run number and the </a:t>
            </a:r>
            <a:r>
              <a:rPr lang="en-US" altLang="en-US" sz="1800" dirty="0" err="1">
                <a:solidFill>
                  <a:srgbClr val="E83E8C"/>
                </a:solidFill>
                <a:latin typeface="SFMono-Regular"/>
              </a:rPr>
              <a:t>run_data</a:t>
            </a:r>
            <a:r>
              <a:rPr lang="en-US" altLang="en-US" sz="1800" dirty="0">
                <a:solidFill>
                  <a:srgbClr val="333333"/>
                </a:solidFill>
                <a:latin typeface="-apple-system"/>
              </a:rPr>
              <a:t> is a list we'll use to keep track of the parameter values and the results of each epoch for each run, and so we'll see that we add a value to this list for each epoch.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we have the run start time which will be used to calculate the run duration.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Alright, next we will save the network and the data loader that are being used for the run, as well as a </a:t>
            </a:r>
            <a:r>
              <a:rPr lang="en-US" altLang="en-US" sz="1800" dirty="0" err="1">
                <a:solidFill>
                  <a:srgbClr val="E83E8C"/>
                </a:solidFill>
                <a:latin typeface="SFMono-Regular"/>
              </a:rPr>
              <a:t>SummaryWriter</a:t>
            </a:r>
            <a:r>
              <a:rPr lang="en-US" altLang="en-US" sz="1800" dirty="0">
                <a:solidFill>
                  <a:srgbClr val="333333"/>
                </a:solidFill>
                <a:latin typeface="-apple-system"/>
              </a:rPr>
              <a:t> that we can use to save data for </a:t>
            </a:r>
            <a:r>
              <a:rPr lang="en-US" altLang="en-US" sz="1800" dirty="0" err="1">
                <a:solidFill>
                  <a:srgbClr val="333333"/>
                </a:solidFill>
                <a:latin typeface="-apple-system"/>
              </a:rPr>
              <a:t>TensorBoard</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11346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4078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the </a:t>
            </a:r>
            <a:r>
              <a:rPr lang="en-US" altLang="en-US" sz="1800" b="1" dirty="0" err="1">
                <a:solidFill>
                  <a:schemeClr val="tx1"/>
                </a:solidFill>
                <a:latin typeface="montserrat"/>
              </a:rPr>
              <a:t>RunManager</a:t>
            </a:r>
            <a:r>
              <a:rPr lang="en-US" altLang="en-US" sz="1800" b="1" dirty="0">
                <a:solidFill>
                  <a:schemeClr val="tx1"/>
                </a:solidFill>
                <a:latin typeface="montserrat"/>
              </a:rPr>
              <a:t> for Training Loop Runs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now, we'll take no arguments in the constructor, and we'll just define some attributes that will enable us to keep track of data across runs and across epochs.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track the following:</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The number of epochs.</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The running loss for an epoch.</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The number of correct predictions for an epoch.</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The start time of the epoch.</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Remember we saw that the </a:t>
            </a:r>
            <a:r>
              <a:rPr lang="en-US" altLang="en-US" sz="1800" dirty="0" err="1">
                <a:solidFill>
                  <a:srgbClr val="E83E8C"/>
                </a:solidFill>
                <a:latin typeface="SFMono-Regular"/>
              </a:rPr>
              <a:t>RunManager</a:t>
            </a:r>
            <a:r>
              <a:rPr lang="en-US" altLang="en-US" sz="1800" dirty="0">
                <a:solidFill>
                  <a:srgbClr val="333333"/>
                </a:solidFill>
                <a:latin typeface="-apple-system"/>
              </a:rPr>
              <a:t> class has two methods with epoch in the name. We have </a:t>
            </a:r>
            <a:r>
              <a:rPr lang="en-US" altLang="en-US" sz="1800" dirty="0" err="1">
                <a:solidFill>
                  <a:srgbClr val="E83E8C"/>
                </a:solidFill>
                <a:latin typeface="SFMono-Regular"/>
              </a:rPr>
              <a:t>begin_epoch</a:t>
            </a:r>
            <a:r>
              <a:rPr lang="en-US" altLang="en-US" sz="1800" dirty="0">
                <a:solidFill>
                  <a:srgbClr val="E83E8C"/>
                </a:solidFill>
                <a:latin typeface="SFMono-Regular"/>
              </a:rPr>
              <a:t>()</a:t>
            </a:r>
            <a:r>
              <a:rPr lang="en-US" altLang="en-US" sz="1800" dirty="0">
                <a:solidFill>
                  <a:srgbClr val="333333"/>
                </a:solidFill>
                <a:latin typeface="-apple-system"/>
              </a:rPr>
              <a:t> and </a:t>
            </a:r>
            <a:r>
              <a:rPr lang="en-US" altLang="en-US" sz="1800" dirty="0" err="1">
                <a:solidFill>
                  <a:srgbClr val="E83E8C"/>
                </a:solidFill>
                <a:latin typeface="SFMono-Regular"/>
              </a:rPr>
              <a:t>end_epoch</a:t>
            </a:r>
            <a:r>
              <a:rPr lang="en-US" altLang="en-US" sz="1800" dirty="0">
                <a:solidFill>
                  <a:srgbClr val="E83E8C"/>
                </a:solidFill>
                <a:latin typeface="SFMono-Regular"/>
              </a:rPr>
              <a:t>()</a:t>
            </a:r>
            <a:r>
              <a:rPr lang="en-US" altLang="en-US" sz="1800" dirty="0">
                <a:solidFill>
                  <a:srgbClr val="333333"/>
                </a:solidFill>
                <a:latin typeface="-apple-system"/>
              </a:rPr>
              <a:t>. These two methods will allow us to manage these values across the epoch lifecycle.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next we have some attributes for the runs. We have an attribute called </a:t>
            </a:r>
            <a:r>
              <a:rPr lang="en-US" altLang="en-US" sz="1800" dirty="0" err="1">
                <a:solidFill>
                  <a:srgbClr val="E83E8C"/>
                </a:solidFill>
                <a:latin typeface="SFMono-Regular"/>
              </a:rPr>
              <a:t>run_params</a:t>
            </a:r>
            <a:r>
              <a:rPr lang="en-US" altLang="en-US" sz="1800" dirty="0">
                <a:solidFill>
                  <a:srgbClr val="333333"/>
                </a:solidFill>
                <a:latin typeface="-apple-system"/>
              </a:rPr>
              <a:t>. This is the run definition in terms for the run parameters. It's value will be one of the runs returned by the </a:t>
            </a:r>
            <a:r>
              <a:rPr lang="en-US" altLang="en-US" sz="1800" dirty="0" err="1">
                <a:solidFill>
                  <a:srgbClr val="E83E8C"/>
                </a:solidFill>
                <a:latin typeface="SFMono-Regular"/>
              </a:rPr>
              <a:t>RunBuilder</a:t>
            </a:r>
            <a:r>
              <a:rPr lang="en-US" altLang="en-US" sz="1800" dirty="0">
                <a:solidFill>
                  <a:srgbClr val="333333"/>
                </a:solidFill>
                <a:latin typeface="-apple-system"/>
              </a:rPr>
              <a:t> class.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50245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191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What are Code Small?</a:t>
            </a:r>
          </a:p>
          <a:p>
            <a:pPr marL="342900" indent="-342900" algn="l">
              <a:buClr>
                <a:srgbClr val="0070C0"/>
              </a:buClr>
              <a:buSzPct val="80000"/>
              <a:buFont typeface="Wingdings" pitchFamily="2" charset="2"/>
              <a:buChar char="u"/>
            </a:pPr>
            <a:r>
              <a:rPr lang="en-US" sz="1800" dirty="0">
                <a:solidFill>
                  <a:schemeClr val="tx1"/>
                </a:solidFill>
              </a:rPr>
              <a:t>Do you smell that? There's something that doesn't smell right about this code. </a:t>
            </a:r>
          </a:p>
          <a:p>
            <a:pPr marL="342900" indent="-342900" algn="l">
              <a:buClr>
                <a:srgbClr val="0070C0"/>
              </a:buClr>
              <a:buSzPct val="80000"/>
              <a:buFont typeface="Wingdings" pitchFamily="2" charset="2"/>
              <a:buChar char="u"/>
            </a:pPr>
            <a:r>
              <a:rPr lang="en-US" sz="1800" dirty="0">
                <a:solidFill>
                  <a:schemeClr val="tx1"/>
                </a:solidFill>
              </a:rPr>
              <a:t>Have you heard of code smells before? Have you smelled them? A code smell is a term used to describe a condition where something about the code in front of our eyes doesn't seem right. It's like a gut feeling for software developers.</a:t>
            </a:r>
          </a:p>
          <a:p>
            <a:pPr marL="342900" indent="-342900" algn="l">
              <a:buClr>
                <a:srgbClr val="0070C0"/>
              </a:buClr>
              <a:buSzPct val="80000"/>
              <a:buFont typeface="Wingdings" pitchFamily="2" charset="2"/>
              <a:buChar char="u"/>
            </a:pPr>
            <a:r>
              <a:rPr lang="en-US" sz="1800" dirty="0">
                <a:solidFill>
                  <a:schemeClr val="tx1"/>
                </a:solidFill>
              </a:rPr>
              <a:t>A code smell doesn't mean that something is definitely wrong. A code smell does not mean the code is incorrect. It just means that there is likely a better way. In this case, the code smell is the fact that we have several variable names that have a prefix. The use of the prefix here indicates that the variables somehow belong together.</a:t>
            </a:r>
          </a:p>
          <a:p>
            <a:pPr marL="342900" indent="-342900" algn="l">
              <a:buClr>
                <a:srgbClr val="0070C0"/>
              </a:buClr>
              <a:buSzPct val="80000"/>
              <a:buFont typeface="Wingdings" pitchFamily="2" charset="2"/>
              <a:buChar char="u"/>
            </a:pPr>
            <a:r>
              <a:rPr lang="en-US" sz="1800" dirty="0">
                <a:solidFill>
                  <a:schemeClr val="tx1"/>
                </a:solidFill>
              </a:rPr>
              <a:t>Anytime we see this, we need to be thinking about removing these prefixes. Data that belongs together should be together. This is done by encapsulating the data inside of a class. After all, if the data belongs together, object oriented languages give us the ability to express this fact using classes.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8988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Refactoring By Extracting A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It's fine to leave this code in now, but later we might want to refactor this code by doing what is referred to as extracting a class.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a refactoring technique where we remove these prefixes and create a class called </a:t>
            </a:r>
            <a:r>
              <a:rPr lang="en-US" altLang="en-US" sz="1800" dirty="0">
                <a:solidFill>
                  <a:srgbClr val="E83E8C"/>
                </a:solidFill>
                <a:latin typeface="SFMono-Regular"/>
              </a:rPr>
              <a:t>Epoch</a:t>
            </a:r>
            <a:r>
              <a:rPr lang="en-US" altLang="en-US" sz="1800" dirty="0">
                <a:solidFill>
                  <a:srgbClr val="333333"/>
                </a:solidFill>
                <a:latin typeface="-apple-system"/>
              </a:rPr>
              <a:t>, that has these attributes, </a:t>
            </a:r>
            <a:r>
              <a:rPr lang="en-US" altLang="en-US" sz="1800" dirty="0">
                <a:solidFill>
                  <a:srgbClr val="E83E8C"/>
                </a:solidFill>
                <a:latin typeface="SFMono-Regular"/>
              </a:rPr>
              <a:t>count</a:t>
            </a:r>
            <a:r>
              <a:rPr lang="en-US" altLang="en-US" sz="1800" dirty="0">
                <a:solidFill>
                  <a:srgbClr val="333333"/>
                </a:solidFill>
                <a:latin typeface="-apple-system"/>
              </a:rPr>
              <a:t>, </a:t>
            </a:r>
            <a:r>
              <a:rPr lang="en-US" altLang="en-US" sz="1800" dirty="0">
                <a:solidFill>
                  <a:srgbClr val="E83E8C"/>
                </a:solidFill>
                <a:latin typeface="SFMono-Regular"/>
              </a:rPr>
              <a:t>loss</a:t>
            </a:r>
            <a:r>
              <a:rPr lang="en-US" altLang="en-US" sz="1800" dirty="0">
                <a:solidFill>
                  <a:srgbClr val="333333"/>
                </a:solidFill>
                <a:latin typeface="-apple-system"/>
              </a:rPr>
              <a:t>, </a:t>
            </a:r>
            <a:r>
              <a:rPr lang="en-US" altLang="en-US" sz="1800" dirty="0" err="1">
                <a:solidFill>
                  <a:srgbClr val="E83E8C"/>
                </a:solidFill>
                <a:latin typeface="SFMono-Regular"/>
              </a:rPr>
              <a:t>num_correct</a:t>
            </a:r>
            <a:r>
              <a:rPr lang="en-US" altLang="en-US" sz="1800" dirty="0">
                <a:solidFill>
                  <a:srgbClr val="333333"/>
                </a:solidFill>
                <a:latin typeface="-apple-system"/>
              </a:rPr>
              <a:t>, and </a:t>
            </a:r>
            <a:r>
              <a:rPr lang="en-US" altLang="en-US" sz="1800" dirty="0" err="1">
                <a:solidFill>
                  <a:srgbClr val="E83E8C"/>
                </a:solidFill>
                <a:latin typeface="SFMono-Regular"/>
              </a:rPr>
              <a:t>start_time</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968074F9-7F3B-4A36-A02B-2C841043A0A5}"/>
              </a:ext>
            </a:extLst>
          </p:cNvPr>
          <p:cNvPicPr>
            <a:picLocks noChangeAspect="1"/>
          </p:cNvPicPr>
          <p:nvPr/>
        </p:nvPicPr>
        <p:blipFill>
          <a:blip r:embed="rId3"/>
          <a:stretch>
            <a:fillRect/>
          </a:stretch>
        </p:blipFill>
        <p:spPr>
          <a:xfrm>
            <a:off x="1702497" y="3102594"/>
            <a:ext cx="2933700" cy="1371600"/>
          </a:xfrm>
          <a:prstGeom prst="rect">
            <a:avLst/>
          </a:prstGeom>
          <a:ln>
            <a:solidFill>
              <a:srgbClr val="C00000"/>
            </a:solidFill>
          </a:ln>
        </p:spPr>
      </p:pic>
      <p:sp>
        <p:nvSpPr>
          <p:cNvPr id="10" name="副標題 2">
            <a:extLst>
              <a:ext uri="{FF2B5EF4-FFF2-40B4-BE49-F238E27FC236}">
                <a16:creationId xmlns:a16="http://schemas.microsoft.com/office/drawing/2014/main" id="{310650E6-9751-457B-812B-5057A74CF1B5}"/>
              </a:ext>
            </a:extLst>
          </p:cNvPr>
          <p:cNvSpPr txBox="1">
            <a:spLocks/>
          </p:cNvSpPr>
          <p:nvPr/>
        </p:nvSpPr>
        <p:spPr>
          <a:xfrm>
            <a:off x="388448" y="4564670"/>
            <a:ext cx="8291264" cy="159949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we'll replace these class variable with an instance of the </a:t>
            </a:r>
            <a:r>
              <a:rPr lang="en-US" altLang="en-US" sz="1800" dirty="0">
                <a:solidFill>
                  <a:srgbClr val="E83E8C"/>
                </a:solidFill>
                <a:latin typeface="SFMono-Regular"/>
              </a:rPr>
              <a:t>Epoch</a:t>
            </a:r>
            <a:r>
              <a:rPr lang="en-US" altLang="en-US" sz="1800" dirty="0">
                <a:solidFill>
                  <a:srgbClr val="333333"/>
                </a:solidFill>
                <a:latin typeface="-apple-system"/>
              </a:rPr>
              <a:t> class.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might even change the count variable to have a more intuitive name, like say </a:t>
            </a:r>
            <a:r>
              <a:rPr lang="en-US" altLang="en-US" sz="1800" dirty="0">
                <a:solidFill>
                  <a:srgbClr val="E83E8C"/>
                </a:solidFill>
                <a:latin typeface="SFMono-Regular"/>
              </a:rPr>
              <a:t>number</a:t>
            </a:r>
            <a:r>
              <a:rPr lang="en-US" altLang="en-US" sz="1800" dirty="0">
                <a:solidFill>
                  <a:srgbClr val="333333"/>
                </a:solidFill>
                <a:latin typeface="-apple-system"/>
              </a:rPr>
              <a:t> or </a:t>
            </a:r>
            <a:r>
              <a:rPr lang="en-US" altLang="en-US" sz="1800" dirty="0">
                <a:solidFill>
                  <a:srgbClr val="E83E8C"/>
                </a:solidFill>
                <a:latin typeface="SFMono-Regular"/>
              </a:rPr>
              <a:t>id</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reason we can leave this now is because refactoring is an iterative process, and this is our first iteration.</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7701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191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Extracting Classes Creates Layers of Abstraction</a:t>
            </a:r>
          </a:p>
          <a:p>
            <a:pPr marL="342900" indent="-342900" algn="l">
              <a:buClr>
                <a:srgbClr val="0070C0"/>
              </a:buClr>
              <a:buSzPct val="80000"/>
              <a:buFont typeface="Wingdings" pitchFamily="2" charset="2"/>
              <a:buChar char="u"/>
            </a:pPr>
            <a:r>
              <a:rPr lang="en-US" sz="1800" dirty="0">
                <a:solidFill>
                  <a:schemeClr val="tx1"/>
                </a:solidFill>
              </a:rPr>
              <a:t>Actually, what we are doing now by building this class is extracting a class from our main training loop program. The code smell that we were addressing is the fact that our loop was becoming cluttered and beginning to appear overly complex.</a:t>
            </a:r>
          </a:p>
          <a:p>
            <a:pPr marL="342900" indent="-342900" algn="l">
              <a:buClr>
                <a:srgbClr val="0070C0"/>
              </a:buClr>
              <a:buSzPct val="80000"/>
              <a:buFont typeface="Wingdings" pitchFamily="2" charset="2"/>
              <a:buChar char="u"/>
            </a:pPr>
            <a:r>
              <a:rPr lang="en-US" sz="1800" dirty="0">
                <a:solidFill>
                  <a:schemeClr val="tx1"/>
                </a:solidFill>
              </a:rPr>
              <a:t>When we write a main program and then refactor it, we can think of this creating layers of abstraction that make the main program more and more readable and easier to understand. Each part of the program should be very easy to understand in its own right.</a:t>
            </a:r>
          </a:p>
          <a:p>
            <a:pPr marL="342900" indent="-342900" algn="l">
              <a:buClr>
                <a:srgbClr val="0070C0"/>
              </a:buClr>
              <a:buSzPct val="80000"/>
              <a:buFont typeface="Wingdings" pitchFamily="2" charset="2"/>
              <a:buChar char="u"/>
            </a:pPr>
            <a:r>
              <a:rPr lang="en-US" sz="1800" dirty="0">
                <a:solidFill>
                  <a:schemeClr val="tx1"/>
                </a:solidFill>
              </a:rPr>
              <a:t>When we extract code into its own class or method, we are creating additional layers of abstraction, and if we want to understand the implementation details of any of the layers, we dive in so to speak.</a:t>
            </a:r>
          </a:p>
          <a:p>
            <a:pPr marL="342900" indent="-342900" algn="l">
              <a:buClr>
                <a:srgbClr val="0070C0"/>
              </a:buClr>
              <a:buSzPct val="80000"/>
              <a:buFont typeface="Wingdings" pitchFamily="2" charset="2"/>
              <a:buChar char="u"/>
            </a:pPr>
            <a:r>
              <a:rPr lang="en-US" sz="1800" dirty="0">
                <a:solidFill>
                  <a:schemeClr val="tx1"/>
                </a:solidFill>
              </a:rPr>
              <a:t>In an iterative way, we can think of starting with one single program, and then, later extracting the code that creates deeper and deeper layers. The process can be view as a branching tree-like structure.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422933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Begin a Training Loop Run</a:t>
            </a:r>
          </a:p>
          <a:p>
            <a:pPr marL="342900" indent="-342900" algn="l">
              <a:buClr>
                <a:srgbClr val="0070C0"/>
              </a:buClr>
              <a:buSzPct val="80000"/>
              <a:buFont typeface="Wingdings" pitchFamily="2" charset="2"/>
              <a:buChar char="u"/>
            </a:pPr>
            <a:r>
              <a:rPr lang="en-US" sz="1800" dirty="0">
                <a:solidFill>
                  <a:schemeClr val="tx1"/>
                </a:solidFill>
              </a:rPr>
              <a:t>Anyway, let's look at the first method of this class which extracts the code needed to begin a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9A2861A-E0B9-4C4C-977D-25B723945E07}"/>
              </a:ext>
            </a:extLst>
          </p:cNvPr>
          <p:cNvPicPr>
            <a:picLocks noChangeAspect="1"/>
          </p:cNvPicPr>
          <p:nvPr/>
        </p:nvPicPr>
        <p:blipFill>
          <a:blip r:embed="rId3"/>
          <a:stretch>
            <a:fillRect/>
          </a:stretch>
        </p:blipFill>
        <p:spPr>
          <a:xfrm>
            <a:off x="2109117" y="2348880"/>
            <a:ext cx="4429125" cy="3457575"/>
          </a:xfrm>
          <a:prstGeom prst="rect">
            <a:avLst/>
          </a:prstGeom>
          <a:ln>
            <a:solidFill>
              <a:srgbClr val="C00000"/>
            </a:solidFill>
          </a:ln>
        </p:spPr>
      </p:pic>
    </p:spTree>
    <p:extLst>
      <p:ext uri="{BB962C8B-B14F-4D97-AF65-F5344CB8AC3E}">
        <p14:creationId xmlns:p14="http://schemas.microsoft.com/office/powerpoint/2010/main" val="57501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0396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Begin a Training Loop Run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First, we capture the start time for the run. Then, we save the passed in run parameters and increment the run count by one. After this, we save our network and our data loader, and then, we initialize a </a:t>
            </a:r>
            <a:r>
              <a:rPr lang="en-US" altLang="en-US" sz="1800" dirty="0" err="1">
                <a:solidFill>
                  <a:srgbClr val="E83E8C"/>
                </a:solidFill>
                <a:latin typeface="SFMono-Regular"/>
              </a:rPr>
              <a:t>SummaryWriter</a:t>
            </a:r>
            <a:r>
              <a:rPr lang="en-US" altLang="en-US" sz="1800" dirty="0">
                <a:solidFill>
                  <a:srgbClr val="333333"/>
                </a:solidFill>
                <a:latin typeface="-apple-system"/>
              </a:rPr>
              <a:t> for </a:t>
            </a:r>
            <a:r>
              <a:rPr lang="en-US" altLang="en-US" sz="1800" dirty="0" err="1">
                <a:solidFill>
                  <a:srgbClr val="333333"/>
                </a:solidFill>
                <a:latin typeface="-apple-system"/>
              </a:rPr>
              <a:t>TensorBoard</a:t>
            </a:r>
            <a:r>
              <a:rPr lang="en-US" altLang="en-US" sz="1800" dirty="0">
                <a:solidFill>
                  <a:srgbClr val="333333"/>
                </a:solidFill>
                <a:latin typeface="-apple-system"/>
              </a:rPr>
              <a:t>. Notice how we are passing our run as the comment argument. This will allow us to uniquely identify our run inside </a:t>
            </a:r>
            <a:r>
              <a:rPr lang="en-US" altLang="en-US" sz="1800" dirty="0" err="1">
                <a:solidFill>
                  <a:srgbClr val="333333"/>
                </a:solidFill>
                <a:latin typeface="-apple-system"/>
              </a:rPr>
              <a:t>TensorBoard</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Alright, next we just have some </a:t>
            </a:r>
            <a:r>
              <a:rPr lang="en-US" altLang="en-US" sz="1800" dirty="0" err="1">
                <a:solidFill>
                  <a:srgbClr val="333333"/>
                </a:solidFill>
                <a:latin typeface="-apple-system"/>
              </a:rPr>
              <a:t>TensorBoard</a:t>
            </a:r>
            <a:r>
              <a:rPr lang="en-US" altLang="en-US" sz="1800" dirty="0">
                <a:solidFill>
                  <a:srgbClr val="333333"/>
                </a:solidFill>
                <a:latin typeface="-apple-system"/>
              </a:rPr>
              <a:t> calls that we made in our training loop before. These calls add our network and a batch of images to </a:t>
            </a:r>
            <a:r>
              <a:rPr lang="en-US" altLang="en-US" sz="1800" dirty="0" err="1">
                <a:solidFill>
                  <a:srgbClr val="333333"/>
                </a:solidFill>
                <a:latin typeface="-apple-system"/>
              </a:rPr>
              <a:t>TensorBoard</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we end a run, all we have to do is close the </a:t>
            </a:r>
            <a:r>
              <a:rPr lang="en-US" altLang="en-US" sz="1800" dirty="0" err="1">
                <a:solidFill>
                  <a:srgbClr val="333333"/>
                </a:solidFill>
                <a:latin typeface="-apple-system"/>
              </a:rPr>
              <a:t>TensorBoard</a:t>
            </a:r>
            <a:r>
              <a:rPr lang="en-US" altLang="en-US" sz="1800" dirty="0">
                <a:solidFill>
                  <a:srgbClr val="333333"/>
                </a:solidFill>
                <a:latin typeface="-apple-system"/>
              </a:rPr>
              <a:t> handle and set the epoch count back to zero to be ready for the next run.</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102E6FF5-D832-4A21-96F1-5730ADF411AF}"/>
              </a:ext>
            </a:extLst>
          </p:cNvPr>
          <p:cNvPicPr>
            <a:picLocks noChangeAspect="1"/>
          </p:cNvPicPr>
          <p:nvPr/>
        </p:nvPicPr>
        <p:blipFill>
          <a:blip r:embed="rId3"/>
          <a:stretch>
            <a:fillRect/>
          </a:stretch>
        </p:blipFill>
        <p:spPr>
          <a:xfrm>
            <a:off x="2590800" y="4565807"/>
            <a:ext cx="2476500" cy="733425"/>
          </a:xfrm>
          <a:prstGeom prst="rect">
            <a:avLst/>
          </a:prstGeom>
          <a:ln>
            <a:solidFill>
              <a:srgbClr val="C00000"/>
            </a:solidFill>
          </a:ln>
        </p:spPr>
      </p:pic>
    </p:spTree>
    <p:extLst>
      <p:ext uri="{BB962C8B-B14F-4D97-AF65-F5344CB8AC3E}">
        <p14:creationId xmlns:p14="http://schemas.microsoft.com/office/powerpoint/2010/main" val="258705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Begin a Training Loop Run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starting an epoch, we first save the start time. Then, we increment the </a:t>
            </a:r>
            <a:r>
              <a:rPr lang="en-US" altLang="en-US" sz="1800" dirty="0" err="1">
                <a:solidFill>
                  <a:srgbClr val="E83E8C"/>
                </a:solidFill>
                <a:latin typeface="SFMono-Regular"/>
              </a:rPr>
              <a:t>epoch_count</a:t>
            </a:r>
            <a:r>
              <a:rPr lang="en-US" altLang="en-US" sz="1800" dirty="0">
                <a:solidFill>
                  <a:srgbClr val="333333"/>
                </a:solidFill>
                <a:latin typeface="-apple-system"/>
              </a:rPr>
              <a:t> by one and set the </a:t>
            </a:r>
            <a:r>
              <a:rPr lang="en-US" altLang="en-US" sz="1800" dirty="0" err="1">
                <a:solidFill>
                  <a:srgbClr val="E83E8C"/>
                </a:solidFill>
                <a:latin typeface="SFMono-Regular"/>
              </a:rPr>
              <a:t>epoch_loss</a:t>
            </a:r>
            <a:r>
              <a:rPr lang="en-US" altLang="en-US" sz="1800" dirty="0">
                <a:solidFill>
                  <a:srgbClr val="333333"/>
                </a:solidFill>
                <a:latin typeface="-apple-system"/>
              </a:rPr>
              <a:t> and </a:t>
            </a:r>
            <a:r>
              <a:rPr lang="en-US" altLang="en-US" sz="1800" dirty="0" err="1">
                <a:solidFill>
                  <a:srgbClr val="E83E8C"/>
                </a:solidFill>
                <a:latin typeface="SFMono-Regular"/>
              </a:rPr>
              <a:t>epoch_number_correct</a:t>
            </a:r>
            <a:r>
              <a:rPr lang="en-US" altLang="en-US" sz="1800" dirty="0">
                <a:solidFill>
                  <a:srgbClr val="333333"/>
                </a:solidFill>
                <a:latin typeface="-apple-system"/>
              </a:rPr>
              <a:t> to zero.</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342F65F9-8385-4DD4-A1CA-5C6A67ED2CDC}"/>
              </a:ext>
            </a:extLst>
          </p:cNvPr>
          <p:cNvPicPr>
            <a:picLocks noChangeAspect="1"/>
          </p:cNvPicPr>
          <p:nvPr/>
        </p:nvPicPr>
        <p:blipFill>
          <a:blip r:embed="rId3"/>
          <a:stretch>
            <a:fillRect/>
          </a:stretch>
        </p:blipFill>
        <p:spPr>
          <a:xfrm>
            <a:off x="2483768" y="2549583"/>
            <a:ext cx="3819525" cy="1400175"/>
          </a:xfrm>
          <a:prstGeom prst="rect">
            <a:avLst/>
          </a:prstGeom>
          <a:ln>
            <a:solidFill>
              <a:srgbClr val="C00000"/>
            </a:solidFill>
          </a:ln>
        </p:spPr>
      </p:pic>
    </p:spTree>
    <p:extLst>
      <p:ext uri="{BB962C8B-B14F-4D97-AF65-F5344CB8AC3E}">
        <p14:creationId xmlns:p14="http://schemas.microsoft.com/office/powerpoint/2010/main" val="328214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 Simultaneous Hyperparameter Test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Simultaneous Hypermeter Test</a:t>
            </a:r>
          </a:p>
          <a:p>
            <a:pPr marL="342900" indent="-342900" algn="l">
              <a:buClr>
                <a:srgbClr val="0070C0"/>
              </a:buClr>
              <a:buSzPct val="80000"/>
              <a:buFont typeface="Wingdings" pitchFamily="2" charset="2"/>
              <a:buChar char="u"/>
            </a:pPr>
            <a:r>
              <a:rPr lang="en-US" sz="1800" dirty="0">
                <a:solidFill>
                  <a:schemeClr val="tx1"/>
                </a:solidFill>
              </a:rPr>
              <a:t>We discuss how to use large numbers of hyperparameter values easily while still keeping our training loop and our results organized.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Begin a Training Loop Run</a:t>
            </a:r>
          </a:p>
          <a:p>
            <a:pPr marL="342900" indent="-342900" algn="l">
              <a:buClr>
                <a:srgbClr val="0070C0"/>
              </a:buClr>
              <a:buSzPct val="80000"/>
              <a:buFont typeface="Wingdings" pitchFamily="2" charset="2"/>
              <a:buChar char="u"/>
            </a:pPr>
            <a:r>
              <a:rPr lang="en-US" sz="1800" dirty="0">
                <a:solidFill>
                  <a:schemeClr val="tx1"/>
                </a:solidFill>
              </a:rPr>
              <a:t>Now, let's look at where the bulk of the action occurs which is ending an epoch.</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693102A2-221E-418E-A0A8-160F31398608}"/>
              </a:ext>
            </a:extLst>
          </p:cNvPr>
          <p:cNvPicPr>
            <a:picLocks noChangeAspect="1"/>
          </p:cNvPicPr>
          <p:nvPr/>
        </p:nvPicPr>
        <p:blipFill>
          <a:blip r:embed="rId3"/>
          <a:stretch>
            <a:fillRect/>
          </a:stretch>
        </p:blipFill>
        <p:spPr>
          <a:xfrm>
            <a:off x="1150019" y="2236437"/>
            <a:ext cx="6905625" cy="3114675"/>
          </a:xfrm>
          <a:prstGeom prst="rect">
            <a:avLst/>
          </a:prstGeom>
          <a:ln>
            <a:solidFill>
              <a:srgbClr val="C00000"/>
            </a:solidFill>
          </a:ln>
        </p:spPr>
      </p:pic>
    </p:spTree>
    <p:extLst>
      <p:ext uri="{BB962C8B-B14F-4D97-AF65-F5344CB8AC3E}">
        <p14:creationId xmlns:p14="http://schemas.microsoft.com/office/powerpoint/2010/main" val="2493360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0396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Begin a Training Loop Run</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We start by calculating the epoch duration and the run duration. Since we are at the end of an epoch, the epoch duration is final, but the run duration here represents the running time of the current run. The value will keep running until the run ends. However, we'll still save it with each epoch.</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Next, we compute the </a:t>
            </a:r>
            <a:r>
              <a:rPr lang="en-US" altLang="en-US" sz="1800" dirty="0" err="1">
                <a:solidFill>
                  <a:schemeClr val="tx1"/>
                </a:solidFill>
                <a:latin typeface="SFMono-Regular"/>
              </a:rPr>
              <a:t>epoch_loss</a:t>
            </a:r>
            <a:r>
              <a:rPr lang="en-US" altLang="en-US" sz="1800" dirty="0">
                <a:solidFill>
                  <a:schemeClr val="tx1"/>
                </a:solidFill>
                <a:latin typeface="-apple-system"/>
              </a:rPr>
              <a:t> and </a:t>
            </a:r>
            <a:r>
              <a:rPr lang="en-US" altLang="en-US" sz="1800" dirty="0">
                <a:solidFill>
                  <a:schemeClr val="tx1"/>
                </a:solidFill>
                <a:latin typeface="SFMono-Regular"/>
              </a:rPr>
              <a:t>accuracy</a:t>
            </a:r>
            <a:r>
              <a:rPr lang="en-US" altLang="en-US" sz="1800" dirty="0">
                <a:solidFill>
                  <a:schemeClr val="tx1"/>
                </a:solidFill>
                <a:latin typeface="-apple-system"/>
              </a:rPr>
              <a:t>, and we do it relative to the size of the training set. This gives us the average loss per sample.</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 Then, we pass both of these values to </a:t>
            </a:r>
            <a:r>
              <a:rPr lang="en-US" altLang="en-US" sz="1800" dirty="0" err="1">
                <a:solidFill>
                  <a:schemeClr val="tx1"/>
                </a:solidFill>
                <a:latin typeface="-apple-system"/>
              </a:rPr>
              <a:t>TensorBoard</a:t>
            </a:r>
            <a:r>
              <a:rPr lang="en-US" altLang="en-US" sz="1800" dirty="0">
                <a:solidFill>
                  <a:schemeClr val="tx1"/>
                </a:solidFill>
                <a:latin typeface="-apple-system"/>
              </a:rPr>
              <a:t>.</a:t>
            </a:r>
          </a:p>
          <a:p>
            <a:pPr marL="342900" indent="-342900" algn="l">
              <a:buClr>
                <a:srgbClr val="0070C0"/>
              </a:buClr>
              <a:buSzPct val="80000"/>
              <a:buFont typeface="Wingdings" pitchFamily="2" charset="2"/>
              <a:buChar char="u"/>
            </a:pPr>
            <a:r>
              <a:rPr lang="en-US" sz="1800" dirty="0">
                <a:solidFill>
                  <a:schemeClr val="tx1"/>
                </a:solidFill>
              </a:rPr>
              <a:t>Next, we pass our network's weights and gradient values to </a:t>
            </a:r>
            <a:r>
              <a:rPr lang="en-US" sz="1800" dirty="0" err="1">
                <a:solidFill>
                  <a:schemeClr val="tx1"/>
                </a:solidFill>
              </a:rPr>
              <a:t>TensorBoard</a:t>
            </a:r>
            <a:r>
              <a:rPr lang="en-US" sz="1800" dirty="0">
                <a:solidFill>
                  <a:schemeClr val="tx1"/>
                </a:solidFill>
              </a:rPr>
              <a:t> like we did before.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42613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sz="1800" dirty="0">
                <a:solidFill>
                  <a:schemeClr val="tx1"/>
                </a:solidFill>
              </a:rPr>
              <a:t>We're ready now for what's new in this processing. This is the part that we are adding to give us additional insight when we preform large numbers of runs. We're going to save all of the data ourselves so we can analyze it outsize of </a:t>
            </a:r>
            <a:r>
              <a:rPr lang="en-US" sz="1800" dirty="0" err="1">
                <a:solidFill>
                  <a:schemeClr val="tx1"/>
                </a:solidFill>
              </a:rPr>
              <a:t>TensorBoard</a:t>
            </a:r>
            <a:r>
              <a:rPr lang="en-US" sz="1800" dirty="0">
                <a:solidFill>
                  <a:schemeClr val="tx1"/>
                </a:solidFill>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323A7901-C8B7-468A-BFAD-0462756D70B5}"/>
              </a:ext>
            </a:extLst>
          </p:cNvPr>
          <p:cNvPicPr>
            <a:picLocks noChangeAspect="1"/>
          </p:cNvPicPr>
          <p:nvPr/>
        </p:nvPicPr>
        <p:blipFill>
          <a:blip r:embed="rId3"/>
          <a:stretch>
            <a:fillRect/>
          </a:stretch>
        </p:blipFill>
        <p:spPr>
          <a:xfrm>
            <a:off x="1475656" y="2825083"/>
            <a:ext cx="6096000" cy="3505200"/>
          </a:xfrm>
          <a:prstGeom prst="rect">
            <a:avLst/>
          </a:prstGeom>
          <a:ln>
            <a:solidFill>
              <a:srgbClr val="C00000"/>
            </a:solidFill>
          </a:ln>
        </p:spPr>
      </p:pic>
    </p:spTree>
    <p:extLst>
      <p:ext uri="{BB962C8B-B14F-4D97-AF65-F5344CB8AC3E}">
        <p14:creationId xmlns:p14="http://schemas.microsoft.com/office/powerpoint/2010/main" val="262809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6877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we are building a dictionary that contains the keys and values we care about for our run. We add in the </a:t>
            </a:r>
            <a:r>
              <a:rPr lang="en-US" altLang="en-US" sz="1800" dirty="0" err="1">
                <a:solidFill>
                  <a:srgbClr val="E83E8C"/>
                </a:solidFill>
                <a:latin typeface="SFMono-Regular"/>
              </a:rPr>
              <a:t>run_count</a:t>
            </a:r>
            <a:r>
              <a:rPr lang="en-US" altLang="en-US" sz="1800" dirty="0">
                <a:solidFill>
                  <a:srgbClr val="333333"/>
                </a:solidFill>
                <a:latin typeface="-apple-system"/>
              </a:rPr>
              <a:t>, the </a:t>
            </a:r>
            <a:r>
              <a:rPr lang="en-US" altLang="en-US" sz="1800" dirty="0" err="1">
                <a:solidFill>
                  <a:srgbClr val="E83E8C"/>
                </a:solidFill>
                <a:latin typeface="SFMono-Regular"/>
              </a:rPr>
              <a:t>epoch_count</a:t>
            </a:r>
            <a:r>
              <a:rPr lang="en-US" altLang="en-US" sz="1800" dirty="0">
                <a:solidFill>
                  <a:srgbClr val="333333"/>
                </a:solidFill>
                <a:latin typeface="-apple-system"/>
              </a:rPr>
              <a:t>, the </a:t>
            </a:r>
            <a:r>
              <a:rPr lang="en-US" altLang="en-US" sz="1800" dirty="0">
                <a:solidFill>
                  <a:srgbClr val="E83E8C"/>
                </a:solidFill>
                <a:latin typeface="SFMono-Regular"/>
              </a:rPr>
              <a:t>loss</a:t>
            </a:r>
            <a:r>
              <a:rPr lang="en-US" altLang="en-US" sz="1800" dirty="0">
                <a:solidFill>
                  <a:srgbClr val="333333"/>
                </a:solidFill>
                <a:latin typeface="-apple-system"/>
              </a:rPr>
              <a:t>, the </a:t>
            </a:r>
            <a:r>
              <a:rPr lang="en-US" altLang="en-US" sz="1800" dirty="0">
                <a:solidFill>
                  <a:srgbClr val="E83E8C"/>
                </a:solidFill>
                <a:latin typeface="SFMono-Regular"/>
              </a:rPr>
              <a:t>accuracy</a:t>
            </a:r>
            <a:r>
              <a:rPr lang="en-US" altLang="en-US" sz="1800" dirty="0">
                <a:solidFill>
                  <a:srgbClr val="333333"/>
                </a:solidFill>
                <a:latin typeface="-apple-system"/>
              </a:rPr>
              <a:t>, the </a:t>
            </a:r>
            <a:r>
              <a:rPr lang="en-US" altLang="en-US" sz="1800" dirty="0" err="1">
                <a:solidFill>
                  <a:srgbClr val="E83E8C"/>
                </a:solidFill>
                <a:latin typeface="SFMono-Regular"/>
              </a:rPr>
              <a:t>epoch_duration</a:t>
            </a:r>
            <a:r>
              <a:rPr lang="en-US" altLang="en-US" sz="1800" dirty="0">
                <a:solidFill>
                  <a:srgbClr val="333333"/>
                </a:solidFill>
                <a:latin typeface="-apple-system"/>
              </a:rPr>
              <a:t>, and the </a:t>
            </a:r>
            <a:r>
              <a:rPr lang="en-US" altLang="en-US" sz="1800" dirty="0" err="1">
                <a:solidFill>
                  <a:srgbClr val="E83E8C"/>
                </a:solidFill>
                <a:latin typeface="SFMono-Regular"/>
              </a:rPr>
              <a:t>run_duration</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we iterate over the keys and values inside our run parameters adding them to the results dictionary. This will allow us to see the parameters that are associated with the performance results.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we append the results to the </a:t>
            </a:r>
            <a:r>
              <a:rPr lang="en-US" altLang="en-US" sz="1800" dirty="0" err="1">
                <a:solidFill>
                  <a:srgbClr val="E83E8C"/>
                </a:solidFill>
                <a:latin typeface="SFMono-Regular"/>
              </a:rPr>
              <a:t>run_data</a:t>
            </a:r>
            <a:r>
              <a:rPr lang="en-US" altLang="en-US" sz="1800" dirty="0">
                <a:solidFill>
                  <a:srgbClr val="333333"/>
                </a:solidFill>
                <a:latin typeface="-apple-system"/>
              </a:rPr>
              <a:t> list.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Once the data is added to the list, we turn the data list into a </a:t>
            </a:r>
            <a:r>
              <a:rPr lang="en-US" altLang="en-US" sz="1800" dirty="0">
                <a:solidFill>
                  <a:srgbClr val="E83E8C"/>
                </a:solidFill>
                <a:latin typeface="SFMono-Regular"/>
              </a:rPr>
              <a:t>pandas</a:t>
            </a:r>
            <a:r>
              <a:rPr lang="en-US" altLang="en-US" sz="1800" dirty="0">
                <a:solidFill>
                  <a:srgbClr val="333333"/>
                </a:solidFill>
                <a:latin typeface="-apple-system"/>
              </a:rPr>
              <a:t> data frame so we can have formatted output.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next two lines are specific to </a:t>
            </a:r>
            <a:r>
              <a:rPr lang="en-US" altLang="en-US" sz="1800" dirty="0" err="1">
                <a:solidFill>
                  <a:srgbClr val="333333"/>
                </a:solidFill>
                <a:latin typeface="-apple-system"/>
              </a:rPr>
              <a:t>Jupyter</a:t>
            </a:r>
            <a:r>
              <a:rPr lang="en-US" altLang="en-US" sz="1800" dirty="0">
                <a:solidFill>
                  <a:srgbClr val="333333"/>
                </a:solidFill>
                <a:latin typeface="-apple-system"/>
              </a:rPr>
              <a:t> notebook. We clear the current output and display the new data frame.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9" name="Picture 8">
            <a:extLst>
              <a:ext uri="{FF2B5EF4-FFF2-40B4-BE49-F238E27FC236}">
                <a16:creationId xmlns:a16="http://schemas.microsoft.com/office/drawing/2014/main" id="{0782F0BD-0A3B-40DC-99A2-B5506AFD1888}"/>
              </a:ext>
            </a:extLst>
          </p:cNvPr>
          <p:cNvPicPr>
            <a:picLocks noChangeAspect="1"/>
          </p:cNvPicPr>
          <p:nvPr/>
        </p:nvPicPr>
        <p:blipFill>
          <a:blip r:embed="rId3"/>
          <a:stretch>
            <a:fillRect/>
          </a:stretch>
        </p:blipFill>
        <p:spPr>
          <a:xfrm>
            <a:off x="2568068" y="5084687"/>
            <a:ext cx="2238375" cy="600075"/>
          </a:xfrm>
          <a:prstGeom prst="rect">
            <a:avLst/>
          </a:prstGeom>
          <a:ln>
            <a:solidFill>
              <a:srgbClr val="C00000"/>
            </a:solidFill>
          </a:ln>
        </p:spPr>
      </p:pic>
    </p:spTree>
    <p:extLst>
      <p:ext uri="{BB962C8B-B14F-4D97-AF65-F5344CB8AC3E}">
        <p14:creationId xmlns:p14="http://schemas.microsoft.com/office/powerpoint/2010/main" val="1285585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Alright, that ends an epoch. One thing you may be wondering is how the </a:t>
            </a:r>
            <a:r>
              <a:rPr lang="en-US" altLang="en-US" sz="1800" dirty="0" err="1">
                <a:solidFill>
                  <a:srgbClr val="E83E8C"/>
                </a:solidFill>
                <a:latin typeface="SFMono-Regular"/>
              </a:rPr>
              <a:t>epoch_loss</a:t>
            </a:r>
            <a:r>
              <a:rPr lang="en-US" altLang="en-US" sz="1800" dirty="0">
                <a:solidFill>
                  <a:srgbClr val="333333"/>
                </a:solidFill>
                <a:latin typeface="-apple-system"/>
              </a:rPr>
              <a:t> and </a:t>
            </a:r>
            <a:r>
              <a:rPr lang="en-US" altLang="en-US" sz="1800" dirty="0" err="1">
                <a:solidFill>
                  <a:srgbClr val="E83E8C"/>
                </a:solidFill>
                <a:latin typeface="SFMono-Regular"/>
              </a:rPr>
              <a:t>epoch_num_correct</a:t>
            </a:r>
            <a:r>
              <a:rPr lang="en-US" altLang="en-US" sz="1800" dirty="0">
                <a:solidFill>
                  <a:srgbClr val="333333"/>
                </a:solidFill>
                <a:latin typeface="-apple-system"/>
              </a:rPr>
              <a:t> values were tracked.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we have two methods just below for that.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C9AA6B91-CF47-4F13-BDAE-CEA5A38DE79B}"/>
              </a:ext>
            </a:extLst>
          </p:cNvPr>
          <p:cNvPicPr>
            <a:picLocks noChangeAspect="1"/>
          </p:cNvPicPr>
          <p:nvPr/>
        </p:nvPicPr>
        <p:blipFill>
          <a:blip r:embed="rId3"/>
          <a:stretch>
            <a:fillRect/>
          </a:stretch>
        </p:blipFill>
        <p:spPr>
          <a:xfrm>
            <a:off x="1543050" y="2862262"/>
            <a:ext cx="6057900" cy="1133475"/>
          </a:xfrm>
          <a:prstGeom prst="rect">
            <a:avLst/>
          </a:prstGeom>
          <a:ln>
            <a:solidFill>
              <a:srgbClr val="C00000"/>
            </a:solidFill>
          </a:ln>
        </p:spPr>
      </p:pic>
      <p:sp>
        <p:nvSpPr>
          <p:cNvPr id="11" name="副標題 2">
            <a:extLst>
              <a:ext uri="{FF2B5EF4-FFF2-40B4-BE49-F238E27FC236}">
                <a16:creationId xmlns:a16="http://schemas.microsoft.com/office/drawing/2014/main" id="{49547BC1-38F1-4801-8D48-33547A3641C2}"/>
              </a:ext>
            </a:extLst>
          </p:cNvPr>
          <p:cNvSpPr txBox="1">
            <a:spLocks/>
          </p:cNvSpPr>
          <p:nvPr/>
        </p:nvSpPr>
        <p:spPr>
          <a:xfrm>
            <a:off x="457200" y="4188449"/>
            <a:ext cx="8291264" cy="113347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have a method </a:t>
            </a:r>
            <a:r>
              <a:rPr lang="en-US" altLang="en-US" sz="1800" dirty="0">
                <a:solidFill>
                  <a:srgbClr val="E83E8C"/>
                </a:solidFill>
                <a:latin typeface="SFMono-Regular"/>
              </a:rPr>
              <a:t>called </a:t>
            </a:r>
            <a:r>
              <a:rPr lang="en-US" altLang="en-US" sz="1800" dirty="0" err="1">
                <a:solidFill>
                  <a:srgbClr val="E83E8C"/>
                </a:solidFill>
                <a:latin typeface="SFMono-Regular"/>
              </a:rPr>
              <a:t>track_loss</a:t>
            </a:r>
            <a:r>
              <a:rPr lang="en-US" altLang="en-US" sz="1800" dirty="0">
                <a:solidFill>
                  <a:srgbClr val="E83E8C"/>
                </a:solidFill>
                <a:latin typeface="SFMono-Regular"/>
              </a:rPr>
              <a:t>()</a:t>
            </a:r>
            <a:r>
              <a:rPr lang="en-US" altLang="en-US" sz="1800" dirty="0">
                <a:solidFill>
                  <a:srgbClr val="333333"/>
                </a:solidFill>
                <a:latin typeface="-apple-system"/>
              </a:rPr>
              <a:t> and a method called </a:t>
            </a:r>
            <a:r>
              <a:rPr lang="en-US" altLang="en-US" sz="1800" dirty="0" err="1">
                <a:solidFill>
                  <a:srgbClr val="E83E8C"/>
                </a:solidFill>
                <a:latin typeface="SFMono-Regular"/>
              </a:rPr>
              <a:t>track_num_correct</a:t>
            </a:r>
            <a:r>
              <a:rPr lang="en-US" altLang="en-US" sz="1800" dirty="0">
                <a:solidFill>
                  <a:srgbClr val="E83E8C"/>
                </a:solidFill>
                <a:latin typeface="SFMono-Regular"/>
              </a:rPr>
              <a:t>()</a:t>
            </a:r>
            <a:r>
              <a:rPr lang="en-US" altLang="en-US" sz="1800" dirty="0">
                <a:solidFill>
                  <a:srgbClr val="333333"/>
                </a:solidFill>
                <a:latin typeface="-apple-system"/>
              </a:rPr>
              <a:t>. These methods are called inside the training loop after each batch. The loss is passed into the </a:t>
            </a:r>
            <a:r>
              <a:rPr lang="en-US" altLang="en-US" sz="1800" dirty="0" err="1">
                <a:solidFill>
                  <a:srgbClr val="E83E8C"/>
                </a:solidFill>
                <a:latin typeface="SFMono-Regular"/>
              </a:rPr>
              <a:t>track_loss</a:t>
            </a:r>
            <a:r>
              <a:rPr lang="en-US" altLang="en-US" sz="1800" dirty="0">
                <a:solidFill>
                  <a:srgbClr val="E83E8C"/>
                </a:solidFill>
                <a:latin typeface="SFMono-Regular"/>
              </a:rPr>
              <a:t>()</a:t>
            </a:r>
            <a:r>
              <a:rPr lang="en-US" altLang="en-US" sz="1800" dirty="0">
                <a:solidFill>
                  <a:srgbClr val="333333"/>
                </a:solidFill>
                <a:latin typeface="-apple-system"/>
              </a:rPr>
              <a:t> method and the predictions and labels are passed into the </a:t>
            </a:r>
            <a:r>
              <a:rPr lang="en-US" altLang="en-US" sz="1800" dirty="0" err="1">
                <a:solidFill>
                  <a:srgbClr val="E83E8C"/>
                </a:solidFill>
                <a:latin typeface="SFMono-Regular"/>
              </a:rPr>
              <a:t>track_num_correct</a:t>
            </a:r>
            <a:r>
              <a:rPr lang="en-US" altLang="en-US" sz="1800" dirty="0">
                <a:solidFill>
                  <a:srgbClr val="E83E8C"/>
                </a:solidFill>
                <a:latin typeface="SFMono-Regular"/>
              </a:rPr>
              <a:t>()</a:t>
            </a:r>
            <a:r>
              <a:rPr lang="en-US" altLang="en-US" sz="1800" dirty="0">
                <a:solidFill>
                  <a:srgbClr val="333333"/>
                </a:solidFill>
                <a:latin typeface="-apple-system"/>
              </a:rPr>
              <a:t> method.</a:t>
            </a:r>
            <a:endParaRPr lang="en-US" altLang="en-US" sz="1800" dirty="0">
              <a:solidFill>
                <a:schemeClr val="tx1"/>
              </a:solidFill>
            </a:endParaRPr>
          </a:p>
        </p:txBody>
      </p:sp>
    </p:spTree>
    <p:extLst>
      <p:ext uri="{BB962C8B-B14F-4D97-AF65-F5344CB8AC3E}">
        <p14:creationId xmlns:p14="http://schemas.microsoft.com/office/powerpoint/2010/main" val="214298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calculate the number of correct predictions, we are using the same </a:t>
            </a:r>
            <a:r>
              <a:rPr lang="en-US" altLang="en-US" sz="1800" dirty="0" err="1">
                <a:solidFill>
                  <a:srgbClr val="E83E8C"/>
                </a:solidFill>
                <a:latin typeface="SFMono-Regular"/>
              </a:rPr>
              <a:t>get_num_correct</a:t>
            </a:r>
            <a:r>
              <a:rPr lang="en-US" altLang="en-US" sz="1800" dirty="0">
                <a:solidFill>
                  <a:srgbClr val="E83E8C"/>
                </a:solidFill>
                <a:latin typeface="SFMono-Regular"/>
              </a:rPr>
              <a:t>()</a:t>
            </a:r>
            <a:r>
              <a:rPr lang="en-US" altLang="en-US" sz="1800" dirty="0">
                <a:solidFill>
                  <a:srgbClr val="333333"/>
                </a:solidFill>
                <a:latin typeface="-apple-system"/>
              </a:rPr>
              <a:t> function that we defined in previous episodes. The difference here is that the function is now encapsulated inside our </a:t>
            </a:r>
            <a:r>
              <a:rPr lang="en-US" altLang="en-US" sz="1800" dirty="0" err="1">
                <a:solidFill>
                  <a:srgbClr val="E83E8C"/>
                </a:solidFill>
                <a:latin typeface="SFMono-Regular"/>
              </a:rPr>
              <a:t>RunManager</a:t>
            </a:r>
            <a:r>
              <a:rPr lang="en-US" altLang="en-US" sz="1800" dirty="0">
                <a:solidFill>
                  <a:srgbClr val="333333"/>
                </a:solidFill>
                <a:latin typeface="-apple-system"/>
              </a:rPr>
              <a:t> class.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AE6E5F20-A91D-478D-95AF-2550705370AC}"/>
              </a:ext>
            </a:extLst>
          </p:cNvPr>
          <p:cNvPicPr>
            <a:picLocks noChangeAspect="1"/>
          </p:cNvPicPr>
          <p:nvPr/>
        </p:nvPicPr>
        <p:blipFill>
          <a:blip r:embed="rId3"/>
          <a:stretch>
            <a:fillRect/>
          </a:stretch>
        </p:blipFill>
        <p:spPr>
          <a:xfrm>
            <a:off x="1763688" y="2831346"/>
            <a:ext cx="5067300" cy="647700"/>
          </a:xfrm>
          <a:prstGeom prst="rect">
            <a:avLst/>
          </a:prstGeom>
          <a:ln>
            <a:solidFill>
              <a:srgbClr val="C00000"/>
            </a:solidFill>
          </a:ln>
        </p:spPr>
      </p:pic>
      <p:sp>
        <p:nvSpPr>
          <p:cNvPr id="10" name="副標題 2">
            <a:extLst>
              <a:ext uri="{FF2B5EF4-FFF2-40B4-BE49-F238E27FC236}">
                <a16:creationId xmlns:a16="http://schemas.microsoft.com/office/drawing/2014/main" id="{D54A4D51-2CA5-4EA1-9C81-3C11CB992BC1}"/>
              </a:ext>
            </a:extLst>
          </p:cNvPr>
          <p:cNvSpPr txBox="1">
            <a:spLocks/>
          </p:cNvSpPr>
          <p:nvPr/>
        </p:nvSpPr>
        <p:spPr>
          <a:xfrm>
            <a:off x="423835" y="3565356"/>
            <a:ext cx="8291264" cy="9657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Lastly, we have a method called </a:t>
            </a:r>
            <a:r>
              <a:rPr lang="en-US" altLang="en-US" sz="1800" dirty="0">
                <a:solidFill>
                  <a:srgbClr val="E83E8C"/>
                </a:solidFill>
                <a:latin typeface="SFMono-Regular"/>
              </a:rPr>
              <a:t>save()</a:t>
            </a:r>
            <a:r>
              <a:rPr lang="en-US" altLang="en-US" sz="1800" dirty="0">
                <a:solidFill>
                  <a:srgbClr val="333333"/>
                </a:solidFill>
                <a:latin typeface="-apple-system"/>
              </a:rPr>
              <a:t> that saves the </a:t>
            </a:r>
            <a:r>
              <a:rPr lang="en-US" altLang="en-US" sz="1800" dirty="0" err="1">
                <a:solidFill>
                  <a:srgbClr val="333333"/>
                </a:solidFill>
                <a:latin typeface="-apple-system"/>
              </a:rPr>
              <a:t>run_data</a:t>
            </a:r>
            <a:r>
              <a:rPr lang="en-US" altLang="en-US" sz="1800" dirty="0">
                <a:solidFill>
                  <a:srgbClr val="333333"/>
                </a:solidFill>
                <a:latin typeface="-apple-system"/>
              </a:rPr>
              <a:t> in two formats, json and csv.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output goes to disk and makes it available for other apps to consume. </a:t>
            </a:r>
          </a:p>
        </p:txBody>
      </p:sp>
    </p:spTree>
    <p:extLst>
      <p:ext uri="{BB962C8B-B14F-4D97-AF65-F5344CB8AC3E}">
        <p14:creationId xmlns:p14="http://schemas.microsoft.com/office/powerpoint/2010/main" val="188111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98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we can open the csv file in excel or we can even build our own even better </a:t>
            </a:r>
            <a:r>
              <a:rPr lang="en-US" altLang="en-US" sz="1800" dirty="0" err="1">
                <a:solidFill>
                  <a:srgbClr val="333333"/>
                </a:solidFill>
                <a:latin typeface="-apple-system"/>
              </a:rPr>
              <a:t>TensorBoard</a:t>
            </a:r>
            <a:r>
              <a:rPr lang="en-US" altLang="en-US" sz="1800" dirty="0">
                <a:solidFill>
                  <a:srgbClr val="333333"/>
                </a:solidFill>
                <a:latin typeface="-apple-system"/>
              </a:rPr>
              <a:t> with the data.</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12" name="Picture 11">
            <a:extLst>
              <a:ext uri="{FF2B5EF4-FFF2-40B4-BE49-F238E27FC236}">
                <a16:creationId xmlns:a16="http://schemas.microsoft.com/office/drawing/2014/main" id="{61244A11-F9E1-40C0-8D86-2F01A129B9AF}"/>
              </a:ext>
            </a:extLst>
          </p:cNvPr>
          <p:cNvPicPr>
            <a:picLocks noChangeAspect="1"/>
          </p:cNvPicPr>
          <p:nvPr/>
        </p:nvPicPr>
        <p:blipFill>
          <a:blip r:embed="rId3"/>
          <a:stretch>
            <a:fillRect/>
          </a:stretch>
        </p:blipFill>
        <p:spPr>
          <a:xfrm>
            <a:off x="1362075" y="2447058"/>
            <a:ext cx="6257925" cy="1866900"/>
          </a:xfrm>
          <a:prstGeom prst="rect">
            <a:avLst/>
          </a:prstGeom>
          <a:ln>
            <a:solidFill>
              <a:srgbClr val="C00000"/>
            </a:solidFill>
          </a:ln>
        </p:spPr>
      </p:pic>
    </p:spTree>
    <p:extLst>
      <p:ext uri="{BB962C8B-B14F-4D97-AF65-F5344CB8AC3E}">
        <p14:creationId xmlns:p14="http://schemas.microsoft.com/office/powerpoint/2010/main" val="3452495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98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That's it. Now, we can use this </a:t>
            </a:r>
            <a:r>
              <a:rPr lang="en-US" altLang="en-US" sz="1800" dirty="0" err="1">
                <a:solidFill>
                  <a:srgbClr val="E83E8C"/>
                </a:solidFill>
                <a:latin typeface="SFMono-Regular"/>
              </a:rPr>
              <a:t>RunManager</a:t>
            </a:r>
            <a:r>
              <a:rPr lang="en-US" altLang="en-US" sz="1800" dirty="0">
                <a:solidFill>
                  <a:srgbClr val="333333"/>
                </a:solidFill>
                <a:latin typeface="-apple-system"/>
              </a:rPr>
              <a:t> class inside our training loop.</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use the following parameters below: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F9B4EBEA-C7D4-4468-95B1-8C40D4D17A54}"/>
              </a:ext>
            </a:extLst>
          </p:cNvPr>
          <p:cNvPicPr>
            <a:picLocks noChangeAspect="1"/>
          </p:cNvPicPr>
          <p:nvPr/>
        </p:nvPicPr>
        <p:blipFill>
          <a:blip r:embed="rId3"/>
          <a:stretch>
            <a:fillRect/>
          </a:stretch>
        </p:blipFill>
        <p:spPr>
          <a:xfrm>
            <a:off x="2483768" y="2572441"/>
            <a:ext cx="2914650" cy="1152525"/>
          </a:xfrm>
          <a:prstGeom prst="rect">
            <a:avLst/>
          </a:prstGeom>
          <a:ln>
            <a:solidFill>
              <a:srgbClr val="C00000"/>
            </a:solidFill>
          </a:ln>
        </p:spPr>
      </p:pic>
    </p:spTree>
    <p:extLst>
      <p:ext uri="{BB962C8B-B14F-4D97-AF65-F5344CB8AC3E}">
        <p14:creationId xmlns:p14="http://schemas.microsoft.com/office/powerpoint/2010/main" val="3324604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32.2 Build </a:t>
            </a:r>
            <a:r>
              <a:rPr lang="en-US" altLang="zh-TW" sz="3600" b="1" dirty="0" err="1">
                <a:solidFill>
                  <a:srgbClr val="FFFF00"/>
                </a:solidFill>
              </a:rPr>
              <a:t>RunManger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602632"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Tracking Our Training Loop Performance</a:t>
            </a:r>
          </a:p>
          <a:p>
            <a:pPr marL="342900" indent="-342900" algn="l">
              <a:buClr>
                <a:srgbClr val="0070C0"/>
              </a:buClr>
              <a:buSzPct val="80000"/>
              <a:buFont typeface="Wingdings" pitchFamily="2" charset="2"/>
              <a:buChar char="u"/>
            </a:pPr>
            <a:r>
              <a:rPr lang="en-US" sz="1800" dirty="0">
                <a:solidFill>
                  <a:schemeClr val="tx1"/>
                </a:solidFill>
              </a:rPr>
              <a:t>These are the results we get:</a:t>
            </a:r>
          </a:p>
          <a:p>
            <a:pPr algn="l"/>
            <a:br>
              <a:rPr lang="en-US" sz="1800" dirty="0">
                <a:solidFill>
                  <a:schemeClr val="tx1"/>
                </a:solidFill>
              </a:rPr>
            </a:b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5C13F8EA-8F25-4F0F-9594-793BF30A6E14}"/>
              </a:ext>
            </a:extLst>
          </p:cNvPr>
          <p:cNvPicPr>
            <a:picLocks noChangeAspect="1"/>
          </p:cNvPicPr>
          <p:nvPr/>
        </p:nvPicPr>
        <p:blipFill>
          <a:blip r:embed="rId3"/>
          <a:stretch>
            <a:fillRect/>
          </a:stretch>
        </p:blipFill>
        <p:spPr>
          <a:xfrm>
            <a:off x="3307297" y="1325447"/>
            <a:ext cx="5441167" cy="5227788"/>
          </a:xfrm>
          <a:prstGeom prst="rect">
            <a:avLst/>
          </a:prstGeom>
          <a:ln>
            <a:solidFill>
              <a:srgbClr val="C00000"/>
            </a:solidFill>
          </a:ln>
        </p:spPr>
      </p:pic>
    </p:spTree>
    <p:extLst>
      <p:ext uri="{BB962C8B-B14F-4D97-AF65-F5344CB8AC3E}">
        <p14:creationId xmlns:p14="http://schemas.microsoft.com/office/powerpoint/2010/main" val="171002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32.3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45021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32.1 Clean Up Train Loop and Extract Class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5945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endParaRPr lang="en-US" sz="1800" dirty="0">
              <a:solidFill>
                <a:schemeClr val="tx1"/>
              </a:solidFill>
            </a:endParaRPr>
          </a:p>
          <a:p>
            <a:pPr algn="l"/>
            <a:br>
              <a:rPr lang="en-US" sz="1800" dirty="0">
                <a:solidFill>
                  <a:schemeClr val="tx1"/>
                </a:solidFill>
              </a:rPr>
            </a:b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8" name="Picture 7">
            <a:extLst>
              <a:ext uri="{FF2B5EF4-FFF2-40B4-BE49-F238E27FC236}">
                <a16:creationId xmlns:a16="http://schemas.microsoft.com/office/drawing/2014/main" id="{F7AE6F2C-F681-403C-9F66-798FB081EBF5}"/>
              </a:ext>
            </a:extLst>
          </p:cNvPr>
          <p:cNvPicPr>
            <a:picLocks noChangeAspect="1"/>
          </p:cNvPicPr>
          <p:nvPr/>
        </p:nvPicPr>
        <p:blipFill>
          <a:blip r:embed="rId3"/>
          <a:stretch>
            <a:fillRect/>
          </a:stretch>
        </p:blipFill>
        <p:spPr>
          <a:xfrm>
            <a:off x="2208036" y="1302828"/>
            <a:ext cx="6491892" cy="5126136"/>
          </a:xfrm>
          <a:prstGeom prst="rect">
            <a:avLst/>
          </a:prstGeom>
          <a:ln>
            <a:solidFill>
              <a:srgbClr val="C00000"/>
            </a:solidFill>
          </a:ln>
        </p:spPr>
      </p:pic>
    </p:spTree>
    <p:extLst>
      <p:ext uri="{BB962C8B-B14F-4D97-AF65-F5344CB8AC3E}">
        <p14:creationId xmlns:p14="http://schemas.microsoft.com/office/powerpoint/2010/main" val="3744128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594520"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endParaRPr lang="en-US" sz="1800" dirty="0">
              <a:solidFill>
                <a:schemeClr val="tx1"/>
              </a:solidFill>
            </a:endParaRPr>
          </a:p>
          <a:p>
            <a:pPr algn="l"/>
            <a:br>
              <a:rPr lang="en-US" sz="1800" dirty="0">
                <a:solidFill>
                  <a:schemeClr val="tx1"/>
                </a:solidFill>
              </a:rPr>
            </a:b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9" name="Picture 8">
            <a:extLst>
              <a:ext uri="{FF2B5EF4-FFF2-40B4-BE49-F238E27FC236}">
                <a16:creationId xmlns:a16="http://schemas.microsoft.com/office/drawing/2014/main" id="{B55E6731-1623-422B-9EB4-D4F2C7E6EE9F}"/>
              </a:ext>
            </a:extLst>
          </p:cNvPr>
          <p:cNvPicPr>
            <a:picLocks noChangeAspect="1"/>
          </p:cNvPicPr>
          <p:nvPr/>
        </p:nvPicPr>
        <p:blipFill>
          <a:blip r:embed="rId3"/>
          <a:stretch>
            <a:fillRect/>
          </a:stretch>
        </p:blipFill>
        <p:spPr>
          <a:xfrm>
            <a:off x="2195736" y="1246028"/>
            <a:ext cx="6162675" cy="4772025"/>
          </a:xfrm>
          <a:prstGeom prst="rect">
            <a:avLst/>
          </a:prstGeom>
          <a:ln>
            <a:solidFill>
              <a:srgbClr val="C00000"/>
            </a:solidFill>
          </a:ln>
        </p:spPr>
      </p:pic>
    </p:spTree>
    <p:extLst>
      <p:ext uri="{BB962C8B-B14F-4D97-AF65-F5344CB8AC3E}">
        <p14:creationId xmlns:p14="http://schemas.microsoft.com/office/powerpoint/2010/main" val="1839805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32.1 Clean Up Train Loop and Extract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3276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When we left off with our training loop a couple of episodes back, we built out quite a lot of functionality that allowed us to experiment with many different parameters and values, and we also made the calls need inside our training loop that would get our results into </a:t>
            </a:r>
            <a:r>
              <a:rPr lang="en-US" altLang="en-US" sz="1800" dirty="0" err="1">
                <a:solidFill>
                  <a:schemeClr val="tx1"/>
                </a:solidFill>
                <a:latin typeface="-apple-system"/>
              </a:rPr>
              <a:t>TensorBoard</a:t>
            </a:r>
            <a:r>
              <a:rPr lang="en-US" altLang="en-US" sz="1800" dirty="0">
                <a:solidFill>
                  <a:schemeClr val="tx1"/>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All of this work has helped, but our training loop is pretty crowded now. In this episode, we're going to clean up our training loop and set the stage for more experimentation up by using the </a:t>
            </a:r>
            <a:r>
              <a:rPr lang="en-US" altLang="en-US" sz="1800" dirty="0" err="1">
                <a:solidFill>
                  <a:schemeClr val="tx1"/>
                </a:solidFill>
                <a:latin typeface="SFMono-Regular"/>
              </a:rPr>
              <a:t>RunBuilder</a:t>
            </a:r>
            <a:r>
              <a:rPr lang="en-US" altLang="en-US" sz="1800" dirty="0">
                <a:solidFill>
                  <a:schemeClr val="tx1"/>
                </a:solidFill>
                <a:latin typeface="-apple-system"/>
              </a:rPr>
              <a:t> class that we built last time and by building a new class called </a:t>
            </a:r>
            <a:r>
              <a:rPr lang="en-US" altLang="en-US" sz="1800" dirty="0" err="1">
                <a:solidFill>
                  <a:schemeClr val="tx1"/>
                </a:solidFill>
                <a:latin typeface="SFMono-Regular"/>
              </a:rPr>
              <a:t>RunManager</a:t>
            </a:r>
            <a:r>
              <a:rPr lang="en-US" altLang="en-US" sz="1800" dirty="0">
                <a:solidFill>
                  <a:schemeClr val="tx1"/>
                </a:solidFill>
                <a:latin typeface="-apple-system"/>
              </a:rPr>
              <a:t>.</a:t>
            </a:r>
          </a:p>
          <a:p>
            <a:pPr marL="342900" indent="-342900" algn="l">
              <a:buClr>
                <a:srgbClr val="0070C0"/>
              </a:buClr>
              <a:buSzPct val="80000"/>
              <a:buFont typeface="Wingdings" pitchFamily="2" charset="2"/>
              <a:buChar char="u"/>
            </a:pPr>
            <a:r>
              <a:rPr lang="en-US" sz="1800" dirty="0">
                <a:solidFill>
                  <a:schemeClr val="tx1"/>
                </a:solidFill>
              </a:rPr>
              <a:t>Our goal is to be able to add parameters and values at the top, and have all the values tested or tried during multiple training runs.</a:t>
            </a: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32.1 Clean Up Train Loop and Extract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599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in this case, we are saying that we want to use two parameters, </a:t>
            </a:r>
            <a:r>
              <a:rPr lang="en-US" altLang="en-US" sz="1800" dirty="0" err="1">
                <a:solidFill>
                  <a:srgbClr val="E83E8C"/>
                </a:solidFill>
                <a:latin typeface="SFMono-Regular"/>
              </a:rPr>
              <a:t>lr</a:t>
            </a:r>
            <a:r>
              <a:rPr lang="en-US" altLang="en-US" sz="1800" dirty="0">
                <a:solidFill>
                  <a:srgbClr val="333333"/>
                </a:solidFill>
                <a:latin typeface="-apple-system"/>
              </a:rPr>
              <a:t> and </a:t>
            </a:r>
            <a:r>
              <a:rPr lang="en-US" altLang="en-US" sz="1800" dirty="0" err="1">
                <a:solidFill>
                  <a:srgbClr val="E83E8C"/>
                </a:solidFill>
                <a:latin typeface="SFMono-Regular"/>
              </a:rPr>
              <a:t>batch_size</a:t>
            </a:r>
            <a:r>
              <a:rPr lang="en-US" altLang="en-US" sz="1800" dirty="0">
                <a:solidFill>
                  <a:srgbClr val="333333"/>
                </a:solidFill>
                <a:latin typeface="-apple-system"/>
              </a:rPr>
              <a:t>, and for the </a:t>
            </a:r>
            <a:r>
              <a:rPr lang="en-US" altLang="en-US" sz="1800" dirty="0" err="1">
                <a:solidFill>
                  <a:srgbClr val="E83E8C"/>
                </a:solidFill>
                <a:latin typeface="SFMono-Regular"/>
              </a:rPr>
              <a:t>batch_size</a:t>
            </a:r>
            <a:r>
              <a:rPr lang="en-US" altLang="en-US" sz="1800" dirty="0">
                <a:solidFill>
                  <a:srgbClr val="333333"/>
                </a:solidFill>
                <a:latin typeface="-apple-system"/>
              </a:rPr>
              <a:t> we want to try two different values.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a total of two training runs. Both runs will have the same learning rate while the batch size varies.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C2E047A5-C8B1-4E27-BC82-7EFE4DFE21EA}"/>
              </a:ext>
            </a:extLst>
          </p:cNvPr>
          <p:cNvPicPr>
            <a:picLocks noChangeAspect="1"/>
          </p:cNvPicPr>
          <p:nvPr/>
        </p:nvPicPr>
        <p:blipFill>
          <a:blip r:embed="rId3"/>
          <a:stretch>
            <a:fillRect/>
          </a:stretch>
        </p:blipFill>
        <p:spPr>
          <a:xfrm>
            <a:off x="1979712" y="3125647"/>
            <a:ext cx="2943225" cy="876300"/>
          </a:xfrm>
          <a:prstGeom prst="rect">
            <a:avLst/>
          </a:prstGeom>
          <a:ln>
            <a:solidFill>
              <a:srgbClr val="C00000"/>
            </a:solidFill>
          </a:ln>
        </p:spPr>
      </p:pic>
    </p:spTree>
    <p:extLst>
      <p:ext uri="{BB962C8B-B14F-4D97-AF65-F5344CB8AC3E}">
        <p14:creationId xmlns:p14="http://schemas.microsoft.com/office/powerpoint/2010/main" val="378212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32.1 Clean Up Train Loop and Extract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sz="1800" dirty="0">
                <a:solidFill>
                  <a:schemeClr val="tx1"/>
                </a:solidFill>
              </a:rPr>
              <a:t>For the results, we'd like to see and be able to compare the both runs.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9995DF10-6C84-4539-9758-8AB4E1B14F70}"/>
              </a:ext>
            </a:extLst>
          </p:cNvPr>
          <p:cNvPicPr>
            <a:picLocks noChangeAspect="1"/>
          </p:cNvPicPr>
          <p:nvPr/>
        </p:nvPicPr>
        <p:blipFill>
          <a:blip r:embed="rId3"/>
          <a:stretch>
            <a:fillRect/>
          </a:stretch>
        </p:blipFill>
        <p:spPr>
          <a:xfrm>
            <a:off x="899592" y="2189543"/>
            <a:ext cx="6924675" cy="3714750"/>
          </a:xfrm>
          <a:prstGeom prst="rect">
            <a:avLst/>
          </a:prstGeom>
          <a:ln>
            <a:solidFill>
              <a:srgbClr val="C00000"/>
            </a:solidFill>
          </a:ln>
        </p:spPr>
      </p:pic>
    </p:spTree>
    <p:extLst>
      <p:ext uri="{BB962C8B-B14F-4D97-AF65-F5344CB8AC3E}">
        <p14:creationId xmlns:p14="http://schemas.microsoft.com/office/powerpoint/2010/main" val="297712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32.1 Clean Up Train Loop and Extract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455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Two Classes We Will Build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we need to build two new classes.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built the first class called </a:t>
            </a:r>
            <a:r>
              <a:rPr lang="en-US" altLang="en-US" sz="1800" dirty="0" err="1">
                <a:solidFill>
                  <a:srgbClr val="E83E8C"/>
                </a:solidFill>
                <a:latin typeface="SFMono-Regular"/>
              </a:rPr>
              <a:t>RunBuilder</a:t>
            </a:r>
            <a:r>
              <a:rPr lang="en-US" altLang="en-US" sz="1800" dirty="0">
                <a:solidFill>
                  <a:srgbClr val="333333"/>
                </a:solidFill>
                <a:latin typeface="-apple-system"/>
              </a:rPr>
              <a:t> in the last discussion.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It's being called at the top.</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460947C5-540C-44B6-A5F6-EA5D7EA49BE6}"/>
              </a:ext>
            </a:extLst>
          </p:cNvPr>
          <p:cNvPicPr>
            <a:picLocks noChangeAspect="1"/>
          </p:cNvPicPr>
          <p:nvPr/>
        </p:nvPicPr>
        <p:blipFill>
          <a:blip r:embed="rId3"/>
          <a:stretch>
            <a:fillRect/>
          </a:stretch>
        </p:blipFill>
        <p:spPr>
          <a:xfrm>
            <a:off x="1907704" y="2972942"/>
            <a:ext cx="3733800" cy="400050"/>
          </a:xfrm>
          <a:prstGeom prst="rect">
            <a:avLst/>
          </a:prstGeom>
          <a:ln>
            <a:solidFill>
              <a:srgbClr val="C00000"/>
            </a:solidFill>
          </a:ln>
        </p:spPr>
      </p:pic>
      <p:sp>
        <p:nvSpPr>
          <p:cNvPr id="11" name="副標題 2">
            <a:extLst>
              <a:ext uri="{FF2B5EF4-FFF2-40B4-BE49-F238E27FC236}">
                <a16:creationId xmlns:a16="http://schemas.microsoft.com/office/drawing/2014/main" id="{F064D7A5-9F01-4405-8181-D7AE666E2234}"/>
              </a:ext>
            </a:extLst>
          </p:cNvPr>
          <p:cNvSpPr txBox="1">
            <a:spLocks/>
          </p:cNvSpPr>
          <p:nvPr/>
        </p:nvSpPr>
        <p:spPr>
          <a:xfrm>
            <a:off x="457200" y="3485009"/>
            <a:ext cx="8291264" cy="188820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need to build this </a:t>
            </a:r>
            <a:r>
              <a:rPr lang="en-US" altLang="en-US" sz="1800" dirty="0" err="1">
                <a:solidFill>
                  <a:srgbClr val="E83E8C"/>
                </a:solidFill>
                <a:latin typeface="SFMono-Regular"/>
              </a:rPr>
              <a:t>RunManager</a:t>
            </a:r>
            <a:r>
              <a:rPr lang="en-US" altLang="en-US" sz="1800" dirty="0">
                <a:solidFill>
                  <a:srgbClr val="333333"/>
                </a:solidFill>
                <a:latin typeface="-apple-system"/>
              </a:rPr>
              <a:t> class that will allow us to manage each run inside our run loop.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RunManager</a:t>
            </a:r>
            <a:r>
              <a:rPr lang="en-US" altLang="en-US" sz="1800" dirty="0">
                <a:solidFill>
                  <a:srgbClr val="333333"/>
                </a:solidFill>
                <a:latin typeface="-apple-system"/>
              </a:rPr>
              <a:t> instance will allow us to pull out a lot of the tedious </a:t>
            </a:r>
            <a:r>
              <a:rPr lang="en-US" altLang="en-US" sz="1800" dirty="0" err="1">
                <a:solidFill>
                  <a:srgbClr val="333333"/>
                </a:solidFill>
                <a:latin typeface="-apple-system"/>
              </a:rPr>
              <a:t>TensorBoard</a:t>
            </a:r>
            <a:r>
              <a:rPr lang="en-US" altLang="en-US" sz="1800" dirty="0">
                <a:solidFill>
                  <a:srgbClr val="333333"/>
                </a:solidFill>
                <a:latin typeface="-apple-system"/>
              </a:rPr>
              <a:t> calls and allow us to add additional functionality as well.</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see that as our number of parameters and runs get larger, </a:t>
            </a:r>
            <a:r>
              <a:rPr lang="en-US" altLang="en-US" sz="1800" dirty="0" err="1">
                <a:solidFill>
                  <a:srgbClr val="333333"/>
                </a:solidFill>
                <a:latin typeface="-apple-system"/>
              </a:rPr>
              <a:t>TensorBoard</a:t>
            </a:r>
            <a:r>
              <a:rPr lang="en-US" altLang="en-US" sz="1800" dirty="0">
                <a:solidFill>
                  <a:srgbClr val="333333"/>
                </a:solidFill>
                <a:latin typeface="-apple-system"/>
              </a:rPr>
              <a:t> will start to breakdown as a viable solution for reviewing our results.</a:t>
            </a:r>
            <a:endParaRPr lang="en-US" altLang="en-US" sz="1800" dirty="0">
              <a:solidFill>
                <a:schemeClr val="tx1"/>
              </a:solidFill>
            </a:endParaRPr>
          </a:p>
        </p:txBody>
      </p:sp>
    </p:spTree>
    <p:extLst>
      <p:ext uri="{BB962C8B-B14F-4D97-AF65-F5344CB8AC3E}">
        <p14:creationId xmlns:p14="http://schemas.microsoft.com/office/powerpoint/2010/main" val="127802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32.1 Clean Up Train Loop and Extract Class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Two Classes We Will Build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RunManager</a:t>
            </a:r>
            <a:r>
              <a:rPr lang="en-US" altLang="en-US" sz="1800" dirty="0">
                <a:solidFill>
                  <a:srgbClr val="333333"/>
                </a:solidFill>
                <a:latin typeface="-apple-system"/>
              </a:rPr>
              <a:t> will be invoked at different stages inside each of our runs.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have calls at the start and end of both the run and the epoch phases.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also have calls to track the loss and the number of correct predictions inside each epoch.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Finally, at the end, we'll save the run results to disk.</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see how to build this </a:t>
            </a:r>
            <a:r>
              <a:rPr lang="en-US" altLang="en-US" sz="1800" dirty="0" err="1">
                <a:solidFill>
                  <a:srgbClr val="E83E8C"/>
                </a:solidFill>
                <a:latin typeface="SFMono-Regular"/>
              </a:rPr>
              <a:t>RunManager</a:t>
            </a:r>
            <a:r>
              <a:rPr lang="en-US" altLang="en-US" sz="1800" dirty="0">
                <a:solidFill>
                  <a:srgbClr val="333333"/>
                </a:solidFill>
                <a:latin typeface="-apple-system"/>
              </a:rPr>
              <a:t> class.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https://www.youtube.com/watch?v=ozpv_peZ894&amp;list=PLZbbT5o_s2xrfNyHZsM6ufI0iZENK9xgG&amp;index=32</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38185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32.2 Build </a:t>
            </a:r>
            <a:r>
              <a:rPr lang="en-US" altLang="zh-TW" sz="4000" b="1" dirty="0" err="1">
                <a:solidFill>
                  <a:srgbClr val="FFFF00"/>
                </a:solidFill>
              </a:rPr>
              <a:t>RunManger</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743031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7858</TotalTime>
  <Words>2989</Words>
  <Application>Microsoft Office PowerPoint</Application>
  <PresentationFormat>On-screen Show (4:3)</PresentationFormat>
  <Paragraphs>226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-apple-system</vt:lpstr>
      <vt:lpstr>Arial</vt:lpstr>
      <vt:lpstr>Calibri</vt:lpstr>
      <vt:lpstr>montserrat</vt:lpstr>
      <vt:lpstr>SFMono-Regular</vt:lpstr>
      <vt:lpstr>Wingdings</vt:lpstr>
      <vt:lpstr>Office 佈景主題</vt:lpstr>
      <vt:lpstr>32 Simultaneous Hyperparameter Test (Part 3)</vt:lpstr>
      <vt:lpstr>32 Simultaneous Hyperparameter Test (Part 3)</vt:lpstr>
      <vt:lpstr>32.1 Clean Up Train Loop and Extract Class</vt:lpstr>
      <vt:lpstr>32.1 Clean Up Train Loop and Extract Class</vt:lpstr>
      <vt:lpstr>32.1 Clean Up Train Loop and Extract Class</vt:lpstr>
      <vt:lpstr>32.1 Clean Up Train Loop and Extract Class</vt:lpstr>
      <vt:lpstr>32.1 Clean Up Train Loop and Extract Class</vt:lpstr>
      <vt:lpstr>32.1 Clean Up Train Loop and Extract Class</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32.2 Build RunManger</vt:lpstr>
      <vt:lpstr>32.3 Quiz</vt:lpstr>
      <vt:lpstr>32.3 Quiz</vt:lpstr>
      <vt:lpstr>32.3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3240</cp:revision>
  <dcterms:created xsi:type="dcterms:W3CDTF">2018-09-28T16:40:41Z</dcterms:created>
  <dcterms:modified xsi:type="dcterms:W3CDTF">2020-06-04T05:59:26Z</dcterms:modified>
</cp:coreProperties>
</file>