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2" r:id="rId3"/>
    <p:sldId id="465" r:id="rId4"/>
    <p:sldId id="466" r:id="rId5"/>
    <p:sldId id="468" r:id="rId6"/>
    <p:sldId id="467" r:id="rId7"/>
    <p:sldId id="471" r:id="rId8"/>
    <p:sldId id="469" r:id="rId9"/>
    <p:sldId id="470"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259"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4" d="100"/>
          <a:sy n="84" d="100"/>
        </p:scale>
        <p:origin x="12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VCOG8IeVf8&amp;list=PLZbbT5o_s2xrfNyHZsM6ufI0iZENK9xgG&amp;index=25" TargetMode="External"/><Relationship Id="rId2" Type="http://schemas.openxmlformats.org/officeDocument/2006/relationships/hyperlink" Target="https://deeplizard.com/learn/video/Zr5viAZGndE"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0VCOG8IeVf8&amp;list=PLZbbT5o_s2xrfNyHZsM6ufI0iZENK9xgG&amp;index=25" TargetMode="External"/><Relationship Id="rId2" Type="http://schemas.openxmlformats.org/officeDocument/2006/relationships/hyperlink" Target="https://deeplizard.com/learn/video/jWT-AX9677k"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0VCOG8IeVf8&amp;list=PLZbbT5o_s2xrfNyHZsM6ufI0iZENK9xgG&amp;index=25" TargetMode="External"/><Relationship Id="rId2" Type="http://schemas.openxmlformats.org/officeDocument/2006/relationships/hyperlink" Target="https://deeplizard.com/learn/video/sZAlS3_dnk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eplizard.com/learn/video/XE3krf3CQls" TargetMode="External"/><Relationship Id="rId2" Type="http://schemas.openxmlformats.org/officeDocument/2006/relationships/hyperlink" Target="https://deeplizard.com/learn/video/gZmobeGL0Yg" TargetMode="External"/><Relationship Id="rId1" Type="http://schemas.openxmlformats.org/officeDocument/2006/relationships/slideLayout" Target="../slideLayouts/slideLayout1.xml"/><Relationship Id="rId4" Type="http://schemas.openxmlformats.org/officeDocument/2006/relationships/hyperlink" Target="https://www.youtube.com/watch?v=0VCOG8IeVf8&amp;list=PLZbbT5o_s2xrfNyHZsM6ufI0iZENK9xgG&amp;index=2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0VCOG8IeVf8&amp;list=PLZbbT5o_s2xrfNyHZsM6ufI0iZENK9xgG&amp;index=25"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Train Code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25.3 Calculate Loss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16974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25.3 Calculate Loss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Calculate Loss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we will use the </a:t>
            </a:r>
            <a:r>
              <a:rPr lang="en-US" altLang="en-US" sz="1800" dirty="0" err="1">
                <a:solidFill>
                  <a:srgbClr val="E83E8C"/>
                </a:solidFill>
                <a:latin typeface="SFMono-Regular"/>
              </a:rPr>
              <a:t>cross_entropy</a:t>
            </a:r>
            <a:r>
              <a:rPr lang="en-US" altLang="en-US" sz="1800" dirty="0">
                <a:solidFill>
                  <a:srgbClr val="E83E8C"/>
                </a:solidFill>
                <a:latin typeface="SFMono-Regular"/>
              </a:rPr>
              <a:t>()</a:t>
            </a:r>
            <a:r>
              <a:rPr lang="en-US" altLang="en-US" sz="1800" dirty="0">
                <a:solidFill>
                  <a:srgbClr val="333333"/>
                </a:solidFill>
                <a:latin typeface="-apple-system"/>
              </a:rPr>
              <a:t> loss function that is available in </a:t>
            </a:r>
            <a:r>
              <a:rPr lang="en-US" altLang="en-US" sz="1800" dirty="0" err="1">
                <a:solidFill>
                  <a:srgbClr val="333333"/>
                </a:solidFill>
                <a:latin typeface="-apple-system"/>
              </a:rPr>
              <a:t>PyTorch’s</a:t>
            </a:r>
            <a:r>
              <a:rPr lang="en-US" altLang="en-US" sz="1800" dirty="0">
                <a:solidFill>
                  <a:srgbClr val="333333"/>
                </a:solidFill>
                <a:latin typeface="-apple-system"/>
              </a:rPr>
              <a:t> </a:t>
            </a:r>
            <a:r>
              <a:rPr lang="en-US" altLang="en-US" sz="1800" dirty="0" err="1">
                <a:solidFill>
                  <a:srgbClr val="E83E8C"/>
                </a:solidFill>
                <a:latin typeface="SFMono-Regular"/>
              </a:rPr>
              <a:t>nn.functional</a:t>
            </a:r>
            <a:r>
              <a:rPr lang="en-US" altLang="en-US" sz="1800" dirty="0">
                <a:solidFill>
                  <a:srgbClr val="333333"/>
                </a:solidFill>
                <a:latin typeface="-apple-system"/>
              </a:rPr>
              <a:t> API.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Once we have the loss, we can print it, and also check the number of correct predictions using the function we created a </a:t>
            </a:r>
            <a:r>
              <a:rPr lang="en-US" altLang="en-US" sz="1800" dirty="0">
                <a:solidFill>
                  <a:srgbClr val="E83E8C"/>
                </a:solidFill>
                <a:latin typeface="-apple-system"/>
              </a:rPr>
              <a:t>previous discussion</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7826C354-D611-4A32-B2A2-870EE5390020}"/>
              </a:ext>
            </a:extLst>
          </p:cNvPr>
          <p:cNvPicPr>
            <a:picLocks noChangeAspect="1"/>
          </p:cNvPicPr>
          <p:nvPr/>
        </p:nvPicPr>
        <p:blipFill>
          <a:blip r:embed="rId3"/>
          <a:stretch>
            <a:fillRect/>
          </a:stretch>
        </p:blipFill>
        <p:spPr>
          <a:xfrm>
            <a:off x="1475656" y="3135931"/>
            <a:ext cx="5895975" cy="1819275"/>
          </a:xfrm>
          <a:prstGeom prst="rect">
            <a:avLst/>
          </a:prstGeom>
          <a:ln>
            <a:solidFill>
              <a:srgbClr val="C00000"/>
            </a:solidFill>
          </a:ln>
        </p:spPr>
      </p:pic>
    </p:spTree>
    <p:extLst>
      <p:ext uri="{BB962C8B-B14F-4D97-AF65-F5344CB8AC3E}">
        <p14:creationId xmlns:p14="http://schemas.microsoft.com/office/powerpoint/2010/main" val="213801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25.3 Calculate Loss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Calculate Loss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cross_entropy</a:t>
            </a:r>
            <a:r>
              <a:rPr lang="en-US" altLang="en-US" sz="1800" dirty="0">
                <a:solidFill>
                  <a:srgbClr val="E83E8C"/>
                </a:solidFill>
                <a:latin typeface="SFMono-Regular"/>
              </a:rPr>
              <a:t>()</a:t>
            </a:r>
            <a:r>
              <a:rPr lang="en-US" altLang="en-US" sz="1800" dirty="0">
                <a:solidFill>
                  <a:srgbClr val="333333"/>
                </a:solidFill>
                <a:latin typeface="-apple-system"/>
              </a:rPr>
              <a:t> function returned a scalar valued tenor, and so we used the </a:t>
            </a:r>
            <a:r>
              <a:rPr lang="en-US" altLang="en-US" sz="1800" dirty="0">
                <a:solidFill>
                  <a:srgbClr val="E83E8C"/>
                </a:solidFill>
                <a:latin typeface="SFMono-Regular"/>
              </a:rPr>
              <a:t>item()</a:t>
            </a:r>
            <a:r>
              <a:rPr lang="en-US" altLang="en-US" sz="1800" dirty="0">
                <a:solidFill>
                  <a:srgbClr val="333333"/>
                </a:solidFill>
                <a:latin typeface="-apple-system"/>
              </a:rPr>
              <a:t> method to print the loss as a Python number.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 We got </a:t>
            </a:r>
            <a:r>
              <a:rPr lang="en-US" altLang="en-US" sz="1800" dirty="0">
                <a:solidFill>
                  <a:srgbClr val="E83E8C"/>
                </a:solidFill>
                <a:latin typeface="SFMono-Regular"/>
              </a:rPr>
              <a:t>9</a:t>
            </a:r>
            <a:r>
              <a:rPr lang="en-US" altLang="en-US" sz="1800" dirty="0">
                <a:solidFill>
                  <a:srgbClr val="333333"/>
                </a:solidFill>
                <a:latin typeface="-apple-system"/>
              </a:rPr>
              <a:t> out of </a:t>
            </a:r>
            <a:r>
              <a:rPr lang="en-US" altLang="en-US" sz="1800" dirty="0">
                <a:solidFill>
                  <a:srgbClr val="E83E8C"/>
                </a:solidFill>
                <a:latin typeface="SFMono-Regular"/>
              </a:rPr>
              <a:t>100</a:t>
            </a:r>
            <a:r>
              <a:rPr lang="en-US" altLang="en-US" sz="1800" dirty="0">
                <a:solidFill>
                  <a:srgbClr val="333333"/>
                </a:solidFill>
                <a:latin typeface="-apple-system"/>
              </a:rPr>
              <a:t> correct, and since we have </a:t>
            </a:r>
            <a:r>
              <a:rPr lang="en-US" altLang="en-US" sz="1800" dirty="0">
                <a:solidFill>
                  <a:srgbClr val="E83E8C"/>
                </a:solidFill>
                <a:latin typeface="SFMono-Regular"/>
              </a:rPr>
              <a:t>10</a:t>
            </a:r>
            <a:r>
              <a:rPr lang="en-US" altLang="en-US" sz="1800" dirty="0">
                <a:solidFill>
                  <a:srgbClr val="333333"/>
                </a:solidFill>
                <a:latin typeface="-apple-system"/>
              </a:rPr>
              <a:t> prediction classes, this is what we'd expect by guessing at random.</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36707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25.4 Calculate Gradient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11245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25.4 Calculate Gradient</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Calculate Gradient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Calculating the gradients is very easy using </a:t>
            </a:r>
            <a:r>
              <a:rPr lang="en-US" altLang="en-US" sz="1800" dirty="0" err="1">
                <a:solidFill>
                  <a:srgbClr val="333333"/>
                </a:solidFill>
                <a:latin typeface="-apple-system"/>
              </a:rPr>
              <a:t>PyTorch</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our network is a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nn.Module</a:t>
            </a:r>
            <a:r>
              <a:rPr lang="en-US" altLang="en-US" sz="1800" dirty="0">
                <a:solidFill>
                  <a:srgbClr val="333333"/>
                </a:solidFill>
                <a:latin typeface="-apple-system"/>
              </a:rPr>
              <a:t>, </a:t>
            </a:r>
            <a:r>
              <a:rPr lang="en-US" altLang="en-US" sz="1800" dirty="0" err="1">
                <a:solidFill>
                  <a:srgbClr val="333333"/>
                </a:solidFill>
                <a:latin typeface="-apple-system"/>
              </a:rPr>
              <a:t>PyTorch</a:t>
            </a:r>
            <a:r>
              <a:rPr lang="en-US" altLang="en-US" sz="1800" dirty="0">
                <a:solidFill>
                  <a:srgbClr val="333333"/>
                </a:solidFill>
                <a:latin typeface="-apple-system"/>
              </a:rPr>
              <a:t> has created a computation graph under the hood.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As our tensor flowed forward through our network, all of the computations where added to the graph.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computation graph is then used by </a:t>
            </a:r>
            <a:r>
              <a:rPr lang="en-US" altLang="en-US" sz="1800" dirty="0" err="1">
                <a:solidFill>
                  <a:srgbClr val="333333"/>
                </a:solidFill>
                <a:latin typeface="-apple-system"/>
              </a:rPr>
              <a:t>PyTorch</a:t>
            </a:r>
            <a:r>
              <a:rPr lang="en-US" altLang="en-US" sz="1800" dirty="0">
                <a:solidFill>
                  <a:srgbClr val="333333"/>
                </a:solidFill>
                <a:latin typeface="-apple-system"/>
              </a:rPr>
              <a:t> to calculate the gradients of the loss function with respect to the network's weights.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 we calculate the gradients, let's verify that we currently have no gradients inside our </a:t>
            </a:r>
            <a:r>
              <a:rPr lang="en-US" altLang="en-US" sz="1800" dirty="0">
                <a:solidFill>
                  <a:srgbClr val="E83E8C"/>
                </a:solidFill>
                <a:latin typeface="SFMono-Regular"/>
              </a:rPr>
              <a:t>conv1</a:t>
            </a:r>
            <a:r>
              <a:rPr lang="en-US" altLang="en-US" sz="1800" dirty="0">
                <a:solidFill>
                  <a:srgbClr val="333333"/>
                </a:solidFill>
                <a:latin typeface="-apple-system"/>
              </a:rPr>
              <a:t>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gradients are tensors that are accessible in the </a:t>
            </a:r>
            <a:r>
              <a:rPr lang="en-US" altLang="en-US" sz="1800" dirty="0">
                <a:solidFill>
                  <a:srgbClr val="E83E8C"/>
                </a:solidFill>
                <a:latin typeface="SFMono-Regular"/>
              </a:rPr>
              <a:t>grad</a:t>
            </a:r>
            <a:r>
              <a:rPr lang="en-US" altLang="en-US" sz="1800" dirty="0">
                <a:solidFill>
                  <a:srgbClr val="333333"/>
                </a:solidFill>
                <a:latin typeface="-apple-system"/>
              </a:rPr>
              <a:t> (short for gradient) attribute of the weight tensor of each layer.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71E9B483-9118-489F-81F8-9CB731279BA3}"/>
              </a:ext>
            </a:extLst>
          </p:cNvPr>
          <p:cNvPicPr>
            <a:picLocks noChangeAspect="1"/>
          </p:cNvPicPr>
          <p:nvPr/>
        </p:nvPicPr>
        <p:blipFill>
          <a:blip r:embed="rId3"/>
          <a:stretch>
            <a:fillRect/>
          </a:stretch>
        </p:blipFill>
        <p:spPr>
          <a:xfrm>
            <a:off x="1979712" y="5285887"/>
            <a:ext cx="2800350" cy="600075"/>
          </a:xfrm>
          <a:prstGeom prst="rect">
            <a:avLst/>
          </a:prstGeom>
          <a:ln>
            <a:solidFill>
              <a:srgbClr val="C00000"/>
            </a:solidFill>
          </a:ln>
        </p:spPr>
      </p:pic>
    </p:spTree>
    <p:extLst>
      <p:ext uri="{BB962C8B-B14F-4D97-AF65-F5344CB8AC3E}">
        <p14:creationId xmlns:p14="http://schemas.microsoft.com/office/powerpoint/2010/main" val="229008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25.4 Calculate Gradient</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Calculate Gradient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a:t>
            </a:r>
            <a:r>
              <a:rPr lang="en-US" altLang="en-US" sz="1800" dirty="0">
                <a:solidFill>
                  <a:srgbClr val="E83E8C"/>
                </a:solidFill>
                <a:latin typeface="-apple-system"/>
                <a:hlinkClick r:id="rId2"/>
              </a:rPr>
              <a:t>calculate the gradients</a:t>
            </a:r>
            <a:r>
              <a:rPr lang="en-US" altLang="en-US" sz="1800" dirty="0">
                <a:solidFill>
                  <a:srgbClr val="333333"/>
                </a:solidFill>
                <a:latin typeface="-apple-system"/>
              </a:rPr>
              <a:t>, we call the </a:t>
            </a:r>
            <a:r>
              <a:rPr lang="en-US" altLang="en-US" sz="1800" dirty="0">
                <a:solidFill>
                  <a:srgbClr val="E83E8C"/>
                </a:solidFill>
                <a:latin typeface="SFMono-Regular"/>
              </a:rPr>
              <a:t>backward()</a:t>
            </a:r>
            <a:r>
              <a:rPr lang="en-US" altLang="en-US" sz="1800" dirty="0">
                <a:solidFill>
                  <a:srgbClr val="333333"/>
                </a:solidFill>
                <a:latin typeface="-apple-system"/>
              </a:rPr>
              <a:t> method on the loss tensor, like so:</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62AF58C4-76C4-408B-B8A2-3C4D01A80D45}"/>
              </a:ext>
            </a:extLst>
          </p:cNvPr>
          <p:cNvPicPr>
            <a:picLocks noChangeAspect="1"/>
          </p:cNvPicPr>
          <p:nvPr/>
        </p:nvPicPr>
        <p:blipFill>
          <a:blip r:embed="rId4"/>
          <a:stretch>
            <a:fillRect/>
          </a:stretch>
        </p:blipFill>
        <p:spPr>
          <a:xfrm>
            <a:off x="1979712" y="2479256"/>
            <a:ext cx="4229100" cy="438150"/>
          </a:xfrm>
          <a:prstGeom prst="rect">
            <a:avLst/>
          </a:prstGeom>
          <a:ln>
            <a:solidFill>
              <a:srgbClr val="C00000"/>
            </a:solidFill>
          </a:ln>
        </p:spPr>
      </p:pic>
      <p:sp>
        <p:nvSpPr>
          <p:cNvPr id="10" name="副標題 2">
            <a:extLst>
              <a:ext uri="{FF2B5EF4-FFF2-40B4-BE49-F238E27FC236}">
                <a16:creationId xmlns:a16="http://schemas.microsoft.com/office/drawing/2014/main" id="{6848CF86-AF9C-45B1-98E4-1A6D1E28284D}"/>
              </a:ext>
            </a:extLst>
          </p:cNvPr>
          <p:cNvSpPr txBox="1">
            <a:spLocks/>
          </p:cNvSpPr>
          <p:nvPr/>
        </p:nvSpPr>
        <p:spPr>
          <a:xfrm>
            <a:off x="539552" y="3203770"/>
            <a:ext cx="8291264" cy="4381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Now, the gradients of the loss function have been stored inside weight tensors.</a:t>
            </a:r>
            <a:endParaRPr lang="en-US" altLang="en-US" sz="18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2F24A0E9-67A1-48A3-88F9-2931820422C5}"/>
              </a:ext>
            </a:extLst>
          </p:cNvPr>
          <p:cNvPicPr>
            <a:picLocks noChangeAspect="1"/>
          </p:cNvPicPr>
          <p:nvPr/>
        </p:nvPicPr>
        <p:blipFill>
          <a:blip r:embed="rId5"/>
          <a:stretch>
            <a:fillRect/>
          </a:stretch>
        </p:blipFill>
        <p:spPr>
          <a:xfrm>
            <a:off x="1979712" y="3908643"/>
            <a:ext cx="3190875" cy="609600"/>
          </a:xfrm>
          <a:prstGeom prst="rect">
            <a:avLst/>
          </a:prstGeom>
          <a:ln>
            <a:solidFill>
              <a:srgbClr val="C00000"/>
            </a:solidFill>
          </a:ln>
        </p:spPr>
      </p:pic>
      <p:sp>
        <p:nvSpPr>
          <p:cNvPr id="12" name="副標題 2">
            <a:extLst>
              <a:ext uri="{FF2B5EF4-FFF2-40B4-BE49-F238E27FC236}">
                <a16:creationId xmlns:a16="http://schemas.microsoft.com/office/drawing/2014/main" id="{5927ACDA-884D-4895-9115-08D60A91FBC4}"/>
              </a:ext>
            </a:extLst>
          </p:cNvPr>
          <p:cNvSpPr txBox="1">
            <a:spLocks/>
          </p:cNvSpPr>
          <p:nvPr/>
        </p:nvSpPr>
        <p:spPr>
          <a:xfrm>
            <a:off x="539552" y="4694064"/>
            <a:ext cx="8291264" cy="139923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These gradients are used by the optimizer to update the respective weights.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create our optimizer, we use the </a:t>
            </a:r>
            <a:r>
              <a:rPr lang="en-US" altLang="en-US" sz="1800" dirty="0" err="1">
                <a:solidFill>
                  <a:srgbClr val="E83E8C"/>
                </a:solidFill>
                <a:latin typeface="SFMono-Regular"/>
              </a:rPr>
              <a:t>torch.optim</a:t>
            </a:r>
            <a:r>
              <a:rPr lang="en-US" altLang="en-US" sz="1800" dirty="0">
                <a:solidFill>
                  <a:srgbClr val="333333"/>
                </a:solidFill>
                <a:latin typeface="-apple-system"/>
              </a:rPr>
              <a:t> package that has many optimization algorithm implementations that we can use.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use </a:t>
            </a:r>
            <a:r>
              <a:rPr lang="en-US" altLang="en-US" sz="1800" dirty="0">
                <a:solidFill>
                  <a:srgbClr val="E83E8C"/>
                </a:solidFill>
                <a:latin typeface="SFMono-Regular"/>
              </a:rPr>
              <a:t>Adam</a:t>
            </a:r>
            <a:r>
              <a:rPr lang="en-US" altLang="en-US" sz="1800" dirty="0">
                <a:solidFill>
                  <a:srgbClr val="333333"/>
                </a:solidFill>
                <a:latin typeface="-apple-system"/>
              </a:rPr>
              <a:t> for our example.</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99923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25.4 Calculate Gradient</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Update Weights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the </a:t>
            </a:r>
            <a:r>
              <a:rPr lang="en-US" altLang="en-US" sz="1800" dirty="0">
                <a:solidFill>
                  <a:srgbClr val="E83E8C"/>
                </a:solidFill>
                <a:latin typeface="SFMono-Regular"/>
              </a:rPr>
              <a:t>Adam</a:t>
            </a:r>
            <a:r>
              <a:rPr lang="en-US" altLang="en-US" sz="1800" dirty="0">
                <a:solidFill>
                  <a:srgbClr val="333333"/>
                </a:solidFill>
                <a:latin typeface="-apple-system"/>
              </a:rPr>
              <a:t> class constructor, we pass the network parameters (this is how the optimizer is able to access the gradients), and we pass the </a:t>
            </a:r>
            <a:r>
              <a:rPr lang="en-US" altLang="en-US" sz="1800" dirty="0">
                <a:solidFill>
                  <a:srgbClr val="E83E8C"/>
                </a:solidFill>
                <a:latin typeface="-apple-system"/>
                <a:hlinkClick r:id="rId2"/>
              </a:rPr>
              <a:t>learning rate </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all we have to do to update the weights is to tell the optimizer to use the gradients to step in the direction of the loss function's minimum.</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809A8048-2C58-4719-83E5-50A06C801E08}"/>
              </a:ext>
            </a:extLst>
          </p:cNvPr>
          <p:cNvPicPr>
            <a:picLocks noChangeAspect="1"/>
          </p:cNvPicPr>
          <p:nvPr/>
        </p:nvPicPr>
        <p:blipFill>
          <a:blip r:embed="rId4"/>
          <a:stretch>
            <a:fillRect/>
          </a:stretch>
        </p:blipFill>
        <p:spPr>
          <a:xfrm>
            <a:off x="1835696" y="3085184"/>
            <a:ext cx="4991100" cy="533400"/>
          </a:xfrm>
          <a:prstGeom prst="rect">
            <a:avLst/>
          </a:prstGeom>
          <a:ln>
            <a:solidFill>
              <a:srgbClr val="C00000"/>
            </a:solidFill>
          </a:ln>
        </p:spPr>
      </p:pic>
    </p:spTree>
    <p:extLst>
      <p:ext uri="{BB962C8B-B14F-4D97-AF65-F5344CB8AC3E}">
        <p14:creationId xmlns:p14="http://schemas.microsoft.com/office/powerpoint/2010/main" val="13301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25.4 Calculate Gradient</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887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Update Weights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the </a:t>
            </a:r>
            <a:r>
              <a:rPr lang="en-US" altLang="en-US" sz="1800" dirty="0">
                <a:solidFill>
                  <a:srgbClr val="E83E8C"/>
                </a:solidFill>
                <a:latin typeface="SFMono-Regular"/>
              </a:rPr>
              <a:t>step()</a:t>
            </a:r>
            <a:r>
              <a:rPr lang="en-US" altLang="en-US" sz="1800" dirty="0">
                <a:solidFill>
                  <a:srgbClr val="333333"/>
                </a:solidFill>
                <a:latin typeface="-apple-system"/>
              </a:rPr>
              <a:t> function is called, the optimizer updates the weights using the gradients that are stored in the network's parameters.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means that we should expect our loss to be reduced if we pass the same batch through the network again.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Checking this, we can see that this is indeed the case: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071E4CA8-02A2-4026-8FA1-466F89E044FB}"/>
              </a:ext>
            </a:extLst>
          </p:cNvPr>
          <p:cNvPicPr>
            <a:picLocks noChangeAspect="1"/>
          </p:cNvPicPr>
          <p:nvPr/>
        </p:nvPicPr>
        <p:blipFill>
          <a:blip r:embed="rId3"/>
          <a:stretch>
            <a:fillRect/>
          </a:stretch>
        </p:blipFill>
        <p:spPr>
          <a:xfrm>
            <a:off x="2123728" y="3413679"/>
            <a:ext cx="3790950" cy="1762125"/>
          </a:xfrm>
          <a:prstGeom prst="rect">
            <a:avLst/>
          </a:prstGeom>
          <a:ln>
            <a:solidFill>
              <a:srgbClr val="C00000"/>
            </a:solidFill>
          </a:ln>
        </p:spPr>
      </p:pic>
    </p:spTree>
    <p:extLst>
      <p:ext uri="{BB962C8B-B14F-4D97-AF65-F5344CB8AC3E}">
        <p14:creationId xmlns:p14="http://schemas.microsoft.com/office/powerpoint/2010/main" val="216822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25.5 Train By Single Batch</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89620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25.5 Train By Single Batch</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Train by a Single Batch</a:t>
            </a:r>
          </a:p>
          <a:p>
            <a:pPr marL="342900" indent="-342900" algn="l">
              <a:buClr>
                <a:srgbClr val="0070C0"/>
              </a:buClr>
              <a:buSzPct val="80000"/>
              <a:buFont typeface="Wingdings" pitchFamily="2" charset="2"/>
              <a:buChar char="u"/>
            </a:pPr>
            <a:r>
              <a:rPr lang="en-US" sz="1800" dirty="0">
                <a:solidFill>
                  <a:schemeClr val="tx1"/>
                </a:solidFill>
              </a:rPr>
              <a:t>We can summarize the code for training with a single batch in the following way: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AAF46716-DC47-49C5-BD27-DBCA9815F9D6}"/>
              </a:ext>
            </a:extLst>
          </p:cNvPr>
          <p:cNvPicPr>
            <a:picLocks noChangeAspect="1"/>
          </p:cNvPicPr>
          <p:nvPr/>
        </p:nvPicPr>
        <p:blipFill>
          <a:blip r:embed="rId3"/>
          <a:stretch>
            <a:fillRect/>
          </a:stretch>
        </p:blipFill>
        <p:spPr>
          <a:xfrm>
            <a:off x="1181100" y="2235671"/>
            <a:ext cx="6438900" cy="3857625"/>
          </a:xfrm>
          <a:prstGeom prst="rect">
            <a:avLst/>
          </a:prstGeom>
          <a:ln>
            <a:solidFill>
              <a:srgbClr val="C00000"/>
            </a:solidFill>
          </a:ln>
        </p:spPr>
      </p:pic>
    </p:spTree>
    <p:extLst>
      <p:ext uri="{BB962C8B-B14F-4D97-AF65-F5344CB8AC3E}">
        <p14:creationId xmlns:p14="http://schemas.microsoft.com/office/powerpoint/2010/main" val="88814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Train Code (Part 2)</a:t>
            </a:r>
            <a:endParaRPr lang="zh-TW" altLang="en-US" b="1" dirty="0">
              <a:solidFill>
                <a:srgbClr val="FFFF00"/>
              </a:solidFill>
            </a:endParaRPr>
          </a:p>
        </p:txBody>
      </p:sp>
      <p:sp>
        <p:nvSpPr>
          <p:cNvPr id="3" name="副標題 2"/>
          <p:cNvSpPr>
            <a:spLocks noGrp="1"/>
          </p:cNvSpPr>
          <p:nvPr>
            <p:ph type="subTitle" idx="1"/>
          </p:nvPr>
        </p:nvSpPr>
        <p:spPr>
          <a:xfrm>
            <a:off x="457200" y="1516493"/>
            <a:ext cx="8352928" cy="3568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 Train Process</a:t>
            </a:r>
          </a:p>
          <a:p>
            <a:pPr marL="342900" indent="-342900" algn="l">
              <a:buClr>
                <a:srgbClr val="0070C0"/>
              </a:buClr>
              <a:buSzPct val="80000"/>
              <a:buFont typeface="Wingdings" pitchFamily="2" charset="2"/>
              <a:buChar char="u"/>
            </a:pPr>
            <a:r>
              <a:rPr lang="en-US" sz="1800" dirty="0">
                <a:solidFill>
                  <a:schemeClr val="tx1"/>
                </a:solidFill>
              </a:rPr>
              <a:t>In this discussion, we will learn the steps needed to train a convolutional neural network.</a:t>
            </a: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So far in this series, we learned about Tensors, and we've learned all about </a:t>
            </a:r>
            <a:r>
              <a:rPr lang="en-US" sz="1800" dirty="0" err="1">
                <a:solidFill>
                  <a:schemeClr val="tx1"/>
                </a:solidFill>
              </a:rPr>
              <a:t>PyTorch</a:t>
            </a:r>
            <a:r>
              <a:rPr lang="en-US" sz="1800" dirty="0">
                <a:solidFill>
                  <a:schemeClr val="tx1"/>
                </a:solidFill>
              </a:rPr>
              <a:t> neural networks. We are now ready to begin the </a:t>
            </a:r>
            <a:r>
              <a:rPr lang="en-US" sz="1800" dirty="0">
                <a:solidFill>
                  <a:schemeClr val="tx1"/>
                </a:solidFill>
                <a:hlinkClick r:id="rId2">
                  <a:extLst>
                    <a:ext uri="{A12FA001-AC4F-418D-AE19-62706E023703}">
                      <ahyp:hlinkClr xmlns:ahyp="http://schemas.microsoft.com/office/drawing/2018/hyperlinkcolor" val="tx"/>
                    </a:ext>
                  </a:extLst>
                </a:hlinkClick>
              </a:rPr>
              <a:t>training process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800100" lvl="1" indent="-342900" algn="l">
              <a:buClr>
                <a:srgbClr val="0070C0"/>
              </a:buClr>
              <a:buSzPct val="80000"/>
              <a:buFont typeface="Wingdings" pitchFamily="2" charset="2"/>
              <a:buChar char="u"/>
            </a:pPr>
            <a:r>
              <a:rPr lang="en-US" sz="1800" b="1" dirty="0">
                <a:solidFill>
                  <a:schemeClr val="tx1"/>
                </a:solidFill>
              </a:rPr>
              <a:t>Calculate the loss, the gradient, and update the weights</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25.5 Train By Single Batch</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Train by a Single Batch</a:t>
            </a:r>
          </a:p>
          <a:p>
            <a:pPr marL="342900" indent="-342900" algn="l">
              <a:buClr>
                <a:srgbClr val="0070C0"/>
              </a:buClr>
              <a:buSzPct val="80000"/>
              <a:buFont typeface="Wingdings" pitchFamily="2" charset="2"/>
              <a:buChar char="u"/>
            </a:pPr>
            <a:r>
              <a:rPr lang="en-US" sz="1800" dirty="0">
                <a:solidFill>
                  <a:schemeClr val="tx1"/>
                </a:solidFill>
              </a:rPr>
              <a:t>Output: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B4E20AD-CA30-4F80-AB9A-37EF4EF0855B}"/>
              </a:ext>
            </a:extLst>
          </p:cNvPr>
          <p:cNvPicPr>
            <a:picLocks noChangeAspect="1"/>
          </p:cNvPicPr>
          <p:nvPr/>
        </p:nvPicPr>
        <p:blipFill>
          <a:blip r:embed="rId3"/>
          <a:stretch>
            <a:fillRect/>
          </a:stretch>
        </p:blipFill>
        <p:spPr>
          <a:xfrm>
            <a:off x="2339752" y="2261551"/>
            <a:ext cx="2447925" cy="552450"/>
          </a:xfrm>
          <a:prstGeom prst="rect">
            <a:avLst/>
          </a:prstGeom>
          <a:ln>
            <a:solidFill>
              <a:srgbClr val="C00000"/>
            </a:solidFill>
          </a:ln>
        </p:spPr>
      </p:pic>
    </p:spTree>
    <p:extLst>
      <p:ext uri="{BB962C8B-B14F-4D97-AF65-F5344CB8AC3E}">
        <p14:creationId xmlns:p14="http://schemas.microsoft.com/office/powerpoint/2010/main" val="111725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25.6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88658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25.6 Summary</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We should now have a good understanding of the training process. </a:t>
            </a:r>
          </a:p>
          <a:p>
            <a:pPr marL="342900" indent="-342900" algn="l">
              <a:buClr>
                <a:srgbClr val="0070C0"/>
              </a:buClr>
              <a:buSzPct val="80000"/>
              <a:buFont typeface="Wingdings" pitchFamily="2" charset="2"/>
              <a:buChar char="u"/>
            </a:pPr>
            <a:r>
              <a:rPr lang="en-US" sz="1800" dirty="0">
                <a:solidFill>
                  <a:schemeClr val="tx1"/>
                </a:solidFill>
              </a:rPr>
              <a:t>In the next discussion, we'll see how these ideas are extended by completing the process by constructing the training loop.</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41776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25.7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55750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25.7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36719788-C22D-43B4-B625-E26BABC2D5D9}"/>
              </a:ext>
            </a:extLst>
          </p:cNvPr>
          <p:cNvPicPr>
            <a:picLocks noChangeAspect="1"/>
          </p:cNvPicPr>
          <p:nvPr/>
        </p:nvPicPr>
        <p:blipFill>
          <a:blip r:embed="rId3"/>
          <a:stretch>
            <a:fillRect/>
          </a:stretch>
        </p:blipFill>
        <p:spPr>
          <a:xfrm>
            <a:off x="1691680" y="1293460"/>
            <a:ext cx="6819900" cy="4610100"/>
          </a:xfrm>
          <a:prstGeom prst="rect">
            <a:avLst/>
          </a:prstGeom>
          <a:ln>
            <a:solidFill>
              <a:srgbClr val="C00000"/>
            </a:solidFill>
          </a:ln>
        </p:spPr>
      </p:pic>
    </p:spTree>
    <p:extLst>
      <p:ext uri="{BB962C8B-B14F-4D97-AF65-F5344CB8AC3E}">
        <p14:creationId xmlns:p14="http://schemas.microsoft.com/office/powerpoint/2010/main" val="1209286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25.7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A07FA2CE-65F2-4A1A-87DD-340266B7E4D3}"/>
              </a:ext>
            </a:extLst>
          </p:cNvPr>
          <p:cNvPicPr>
            <a:picLocks noChangeAspect="1"/>
          </p:cNvPicPr>
          <p:nvPr/>
        </p:nvPicPr>
        <p:blipFill>
          <a:blip r:embed="rId3"/>
          <a:stretch>
            <a:fillRect/>
          </a:stretch>
        </p:blipFill>
        <p:spPr>
          <a:xfrm>
            <a:off x="1619672" y="1355110"/>
            <a:ext cx="6781800" cy="4743450"/>
          </a:xfrm>
          <a:prstGeom prst="rect">
            <a:avLst/>
          </a:prstGeom>
          <a:ln>
            <a:solidFill>
              <a:srgbClr val="C00000"/>
            </a:solidFill>
          </a:ln>
        </p:spPr>
      </p:pic>
    </p:spTree>
    <p:extLst>
      <p:ext uri="{BB962C8B-B14F-4D97-AF65-F5344CB8AC3E}">
        <p14:creationId xmlns:p14="http://schemas.microsoft.com/office/powerpoint/2010/main" val="38632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25.7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A6E2EF26-9A8E-440F-88A3-E396CC350CEE}"/>
              </a:ext>
            </a:extLst>
          </p:cNvPr>
          <p:cNvPicPr>
            <a:picLocks noChangeAspect="1"/>
          </p:cNvPicPr>
          <p:nvPr/>
        </p:nvPicPr>
        <p:blipFill>
          <a:blip r:embed="rId3"/>
          <a:stretch>
            <a:fillRect/>
          </a:stretch>
        </p:blipFill>
        <p:spPr>
          <a:xfrm>
            <a:off x="1619672" y="1315164"/>
            <a:ext cx="6800850" cy="4476750"/>
          </a:xfrm>
          <a:prstGeom prst="rect">
            <a:avLst/>
          </a:prstGeom>
          <a:ln>
            <a:solidFill>
              <a:srgbClr val="C00000"/>
            </a:solidFill>
          </a:ln>
        </p:spPr>
      </p:pic>
    </p:spTree>
    <p:extLst>
      <p:ext uri="{BB962C8B-B14F-4D97-AF65-F5344CB8AC3E}">
        <p14:creationId xmlns:p14="http://schemas.microsoft.com/office/powerpoint/2010/main" val="353618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25.7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5053E9D0-55B4-4DE9-93B8-5949A514F6AB}"/>
              </a:ext>
            </a:extLst>
          </p:cNvPr>
          <p:cNvPicPr>
            <a:picLocks noChangeAspect="1"/>
          </p:cNvPicPr>
          <p:nvPr/>
        </p:nvPicPr>
        <p:blipFill>
          <a:blip r:embed="rId3"/>
          <a:stretch>
            <a:fillRect/>
          </a:stretch>
        </p:blipFill>
        <p:spPr>
          <a:xfrm>
            <a:off x="1552600" y="1325448"/>
            <a:ext cx="6753225" cy="4067175"/>
          </a:xfrm>
          <a:prstGeom prst="rect">
            <a:avLst/>
          </a:prstGeom>
          <a:ln>
            <a:solidFill>
              <a:srgbClr val="C00000"/>
            </a:solidFill>
          </a:ln>
        </p:spPr>
      </p:pic>
    </p:spTree>
    <p:extLst>
      <p:ext uri="{BB962C8B-B14F-4D97-AF65-F5344CB8AC3E}">
        <p14:creationId xmlns:p14="http://schemas.microsoft.com/office/powerpoint/2010/main" val="1588936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25.7 Quiz</a:t>
            </a:r>
            <a:endParaRPr lang="zh-TW" altLang="en-US" b="1" dirty="0">
              <a:solidFill>
                <a:srgbClr val="FFFF00"/>
              </a:solidFill>
            </a:endParaRPr>
          </a:p>
        </p:txBody>
      </p:sp>
      <p:sp>
        <p:nvSpPr>
          <p:cNvPr id="3" name="副標題 2"/>
          <p:cNvSpPr>
            <a:spLocks noGrp="1"/>
          </p:cNvSpPr>
          <p:nvPr>
            <p:ph type="subTitle" idx="1"/>
          </p:nvPr>
        </p:nvSpPr>
        <p:spPr>
          <a:xfrm>
            <a:off x="457200" y="1325448"/>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CFE11657-3CE0-4D7D-811F-A7DBF9E2F523}"/>
              </a:ext>
            </a:extLst>
          </p:cNvPr>
          <p:cNvPicPr>
            <a:picLocks noChangeAspect="1"/>
          </p:cNvPicPr>
          <p:nvPr/>
        </p:nvPicPr>
        <p:blipFill>
          <a:blip r:embed="rId3"/>
          <a:stretch>
            <a:fillRect/>
          </a:stretch>
        </p:blipFill>
        <p:spPr>
          <a:xfrm>
            <a:off x="1907704" y="1325448"/>
            <a:ext cx="6238875" cy="3886200"/>
          </a:xfrm>
          <a:prstGeom prst="rect">
            <a:avLst/>
          </a:prstGeom>
          <a:ln>
            <a:solidFill>
              <a:srgbClr val="C00000"/>
            </a:solidFill>
          </a:ln>
        </p:spPr>
      </p:pic>
    </p:spTree>
    <p:extLst>
      <p:ext uri="{BB962C8B-B14F-4D97-AF65-F5344CB8AC3E}">
        <p14:creationId xmlns:p14="http://schemas.microsoft.com/office/powerpoint/2010/main" val="393530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Train Code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40477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What We Do After The Forward Pass</a:t>
            </a:r>
          </a:p>
          <a:p>
            <a:pPr marL="342900" indent="-342900" algn="l">
              <a:buClr>
                <a:srgbClr val="0070C0"/>
              </a:buClr>
              <a:buSzPct val="80000"/>
              <a:buFont typeface="Wingdings" pitchFamily="2" charset="2"/>
              <a:buChar char="u"/>
            </a:pPr>
            <a:r>
              <a:rPr lang="en-US" sz="1800" dirty="0">
                <a:solidFill>
                  <a:schemeClr val="tx1"/>
                </a:solidFill>
              </a:rPr>
              <a:t>During training, we do a forward pass, but then what? </a:t>
            </a:r>
          </a:p>
          <a:p>
            <a:pPr marL="342900" indent="-342900" algn="l">
              <a:buClr>
                <a:srgbClr val="0070C0"/>
              </a:buClr>
              <a:buSzPct val="80000"/>
              <a:buFont typeface="Wingdings" pitchFamily="2" charset="2"/>
              <a:buChar char="u"/>
            </a:pPr>
            <a:r>
              <a:rPr lang="en-US" sz="1800" dirty="0">
                <a:solidFill>
                  <a:schemeClr val="tx1"/>
                </a:solidFill>
              </a:rPr>
              <a:t>We'll suppose we get a batch and pass it forward through the network. </a:t>
            </a:r>
          </a:p>
          <a:p>
            <a:pPr marL="342900" indent="-342900" algn="l">
              <a:buClr>
                <a:srgbClr val="0070C0"/>
              </a:buClr>
              <a:buSzPct val="80000"/>
              <a:buFont typeface="Wingdings" pitchFamily="2" charset="2"/>
              <a:buChar char="u"/>
            </a:pPr>
            <a:r>
              <a:rPr lang="en-US" sz="1800" dirty="0">
                <a:solidFill>
                  <a:schemeClr val="tx1"/>
                </a:solidFill>
              </a:rPr>
              <a:t>Once the output is obtained, we compare the predicted output to the actual labels, and once we know how close the predicted values are from the actual labels, we tweak the weights inside the network in such a way that the values the network predicts move closer to the true values (labels).</a:t>
            </a:r>
          </a:p>
          <a:p>
            <a:pPr marL="342900" indent="-342900" algn="l">
              <a:buClr>
                <a:srgbClr val="0070C0"/>
              </a:buClr>
              <a:buSzPct val="80000"/>
              <a:buFont typeface="Wingdings" pitchFamily="2" charset="2"/>
              <a:buChar char="u"/>
            </a:pPr>
            <a:r>
              <a:rPr lang="en-US" sz="1800" dirty="0">
                <a:solidFill>
                  <a:schemeClr val="tx1"/>
                </a:solidFill>
              </a:rPr>
              <a:t>All of this is for a single batch, and we repeat this process for every batch until we have covered every sample in our training set. </a:t>
            </a:r>
          </a:p>
          <a:p>
            <a:pPr marL="342900" indent="-342900" algn="l">
              <a:buClr>
                <a:srgbClr val="0070C0"/>
              </a:buClr>
              <a:buSzPct val="80000"/>
              <a:buFont typeface="Wingdings" pitchFamily="2" charset="2"/>
              <a:buChar char="u"/>
            </a:pPr>
            <a:r>
              <a:rPr lang="en-US" sz="1800" dirty="0">
                <a:solidFill>
                  <a:schemeClr val="tx1"/>
                </a:solidFill>
              </a:rPr>
              <a:t>After we've completed this process for all of the batches and passed over every sample in our training set, we say that an </a:t>
            </a:r>
            <a:r>
              <a:rPr lang="en-US" sz="1800" i="1" dirty="0">
                <a:solidFill>
                  <a:schemeClr val="tx1"/>
                </a:solidFill>
              </a:rPr>
              <a:t>epoch</a:t>
            </a:r>
            <a:r>
              <a:rPr lang="en-US" sz="1800" dirty="0">
                <a:solidFill>
                  <a:schemeClr val="tx1"/>
                </a:solidFill>
              </a:rPr>
              <a:t> is complete. </a:t>
            </a:r>
          </a:p>
          <a:p>
            <a:pPr marL="342900" indent="-342900" algn="l">
              <a:buClr>
                <a:srgbClr val="0070C0"/>
              </a:buClr>
              <a:buSzPct val="80000"/>
              <a:buFont typeface="Wingdings" pitchFamily="2" charset="2"/>
              <a:buChar char="u"/>
            </a:pPr>
            <a:r>
              <a:rPr lang="en-US" sz="1800" dirty="0">
                <a:solidFill>
                  <a:schemeClr val="tx1"/>
                </a:solidFill>
              </a:rPr>
              <a:t>We use the word </a:t>
            </a:r>
            <a:r>
              <a:rPr lang="en-US" sz="1800" i="1" dirty="0">
                <a:solidFill>
                  <a:schemeClr val="tx1"/>
                </a:solidFill>
              </a:rPr>
              <a:t>epoch</a:t>
            </a:r>
            <a:r>
              <a:rPr lang="en-US" sz="1800" dirty="0">
                <a:solidFill>
                  <a:schemeClr val="tx1"/>
                </a:solidFill>
              </a:rPr>
              <a:t> to represent a time period in which our entire training set has been covered.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7030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Train Code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5030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What We Do After The Forward Pass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During the entire training process, we do as many epochs as necessary to reach our desired level of accuracy. With this, we have the following steps: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Get batch from the training set.</a:t>
            </a:r>
          </a:p>
          <a:p>
            <a:pPr marL="342900" indent="-342900" algn="l">
              <a:buClr>
                <a:srgbClr val="0070C0"/>
              </a:buClr>
              <a:buSzPct val="80000"/>
              <a:buFont typeface="+mj-lt"/>
              <a:buAutoNum type="arabicPeriod"/>
            </a:pPr>
            <a:r>
              <a:rPr lang="en-US" altLang="en-US" sz="1800" dirty="0">
                <a:solidFill>
                  <a:srgbClr val="333333"/>
                </a:solidFill>
                <a:latin typeface="-apple-system"/>
              </a:rPr>
              <a:t>Pass batch to network.</a:t>
            </a:r>
          </a:p>
          <a:p>
            <a:pPr marL="342900" indent="-342900" algn="l">
              <a:buClr>
                <a:srgbClr val="0070C0"/>
              </a:buClr>
              <a:buSzPct val="80000"/>
              <a:buFont typeface="+mj-lt"/>
              <a:buAutoNum type="arabicPeriod"/>
            </a:pPr>
            <a:r>
              <a:rPr lang="en-US" altLang="en-US" sz="1800" dirty="0">
                <a:solidFill>
                  <a:srgbClr val="333333"/>
                </a:solidFill>
                <a:latin typeface="-apple-system"/>
              </a:rPr>
              <a:t>Calculate the loss (difference between the predicted values and the true values).</a:t>
            </a:r>
          </a:p>
          <a:p>
            <a:pPr marL="342900" indent="-342900" algn="l">
              <a:buClr>
                <a:srgbClr val="0070C0"/>
              </a:buClr>
              <a:buSzPct val="80000"/>
              <a:buFont typeface="+mj-lt"/>
              <a:buAutoNum type="arabicPeriod"/>
            </a:pPr>
            <a:r>
              <a:rPr lang="en-US" altLang="en-US" sz="1800" dirty="0">
                <a:solidFill>
                  <a:srgbClr val="333333"/>
                </a:solidFill>
                <a:latin typeface="-apple-system"/>
              </a:rPr>
              <a:t>Calculate the gradient of the loss function w.r.t the network's weights.</a:t>
            </a:r>
          </a:p>
          <a:p>
            <a:pPr marL="342900" indent="-342900" algn="l">
              <a:buClr>
                <a:srgbClr val="0070C0"/>
              </a:buClr>
              <a:buSzPct val="80000"/>
              <a:buFont typeface="+mj-lt"/>
              <a:buAutoNum type="arabicPeriod"/>
            </a:pPr>
            <a:r>
              <a:rPr lang="en-US" altLang="en-US" sz="1800" dirty="0">
                <a:solidFill>
                  <a:srgbClr val="333333"/>
                </a:solidFill>
                <a:latin typeface="-apple-system"/>
              </a:rPr>
              <a:t>Update the weights using the gradients to reduce the loss.</a:t>
            </a:r>
          </a:p>
          <a:p>
            <a:pPr marL="342900" indent="-342900" algn="l">
              <a:buClr>
                <a:srgbClr val="0070C0"/>
              </a:buClr>
              <a:buSzPct val="80000"/>
              <a:buFont typeface="+mj-lt"/>
              <a:buAutoNum type="arabicPeriod"/>
            </a:pPr>
            <a:r>
              <a:rPr lang="en-US" altLang="en-US" sz="1800" dirty="0">
                <a:solidFill>
                  <a:srgbClr val="333333"/>
                </a:solidFill>
                <a:latin typeface="-apple-system"/>
              </a:rPr>
              <a:t>Repeat steps 1-5 until one epoch is completed.</a:t>
            </a:r>
          </a:p>
          <a:p>
            <a:pPr marL="342900" indent="-342900" algn="l">
              <a:buClr>
                <a:srgbClr val="0070C0"/>
              </a:buClr>
              <a:buSzPct val="80000"/>
              <a:buFont typeface="+mj-lt"/>
              <a:buAutoNum type="arabicPeriod"/>
            </a:pPr>
            <a:r>
              <a:rPr lang="en-US" altLang="en-US" sz="1800" dirty="0">
                <a:solidFill>
                  <a:srgbClr val="333333"/>
                </a:solidFill>
                <a:latin typeface="-apple-system"/>
              </a:rPr>
              <a:t>Repeat steps 1-6 for as many epochs required to reach the minimum loss.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already know exactly how to do steps </a:t>
            </a:r>
            <a:r>
              <a:rPr lang="en-US" altLang="en-US" sz="1800" dirty="0">
                <a:solidFill>
                  <a:srgbClr val="E83E8C"/>
                </a:solidFill>
                <a:latin typeface="SFMono-Regular"/>
              </a:rPr>
              <a:t>1</a:t>
            </a:r>
            <a:r>
              <a:rPr lang="en-US" altLang="en-US" sz="1800" dirty="0">
                <a:solidFill>
                  <a:srgbClr val="333333"/>
                </a:solidFill>
                <a:latin typeface="-apple-system"/>
              </a:rPr>
              <a:t> and </a:t>
            </a:r>
            <a:r>
              <a:rPr lang="en-US" altLang="en-US" sz="1800" dirty="0">
                <a:solidFill>
                  <a:srgbClr val="E83E8C"/>
                </a:solidFill>
                <a:latin typeface="SFMono-Regular"/>
              </a:rPr>
              <a:t>2</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you've already covered the </a:t>
            </a:r>
            <a:r>
              <a:rPr lang="en-US" altLang="en-US" sz="1800" dirty="0">
                <a:solidFill>
                  <a:srgbClr val="E83E8C"/>
                </a:solidFill>
                <a:latin typeface="-apple-system"/>
                <a:hlinkClick r:id="rId2"/>
              </a:rPr>
              <a:t>deep learning fundamentals series</a:t>
            </a:r>
            <a:r>
              <a:rPr lang="en-US" altLang="en-US" sz="1800" dirty="0">
                <a:solidFill>
                  <a:srgbClr val="333333"/>
                </a:solidFill>
                <a:latin typeface="-apple-system"/>
              </a:rPr>
              <a:t>, then you know that we use a loss function to perform step </a:t>
            </a:r>
            <a:r>
              <a:rPr lang="en-US" altLang="en-US" sz="1800" dirty="0">
                <a:solidFill>
                  <a:srgbClr val="E83E8C"/>
                </a:solidFill>
                <a:latin typeface="SFMono-Regular"/>
              </a:rPr>
              <a:t>3</a:t>
            </a:r>
            <a:r>
              <a:rPr lang="en-US" altLang="en-US" sz="1800" dirty="0">
                <a:solidFill>
                  <a:srgbClr val="333333"/>
                </a:solidFill>
                <a:latin typeface="-apple-system"/>
              </a:rPr>
              <a:t>, and you know that we use </a:t>
            </a:r>
            <a:r>
              <a:rPr lang="en-US" altLang="en-US" sz="1800" dirty="0">
                <a:solidFill>
                  <a:srgbClr val="E83E8C"/>
                </a:solidFill>
                <a:latin typeface="-apple-system"/>
                <a:hlinkClick r:id="rId3"/>
              </a:rPr>
              <a:t>backpropagation</a:t>
            </a:r>
            <a:r>
              <a:rPr lang="en-US" altLang="en-US" sz="1800" dirty="0">
                <a:solidFill>
                  <a:srgbClr val="333333"/>
                </a:solidFill>
                <a:latin typeface="-apple-system"/>
              </a:rPr>
              <a:t> and an optimization algorithm to perform step </a:t>
            </a:r>
            <a:r>
              <a:rPr lang="en-US" altLang="en-US" sz="1800" dirty="0">
                <a:solidFill>
                  <a:srgbClr val="E83E8C"/>
                </a:solidFill>
                <a:latin typeface="SFMono-Regular"/>
              </a:rPr>
              <a:t>4</a:t>
            </a:r>
            <a:r>
              <a:rPr lang="en-US" altLang="en-US" sz="1800" dirty="0">
                <a:solidFill>
                  <a:srgbClr val="333333"/>
                </a:solidFill>
                <a:latin typeface="-apple-system"/>
              </a:rPr>
              <a:t> and </a:t>
            </a:r>
            <a:r>
              <a:rPr lang="en-US" altLang="en-US" sz="1800" dirty="0">
                <a:solidFill>
                  <a:srgbClr val="E83E8C"/>
                </a:solidFill>
                <a:latin typeface="SFMono-Regular"/>
              </a:rPr>
              <a:t>5</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Steps </a:t>
            </a:r>
            <a:r>
              <a:rPr lang="en-US" altLang="en-US" sz="1800" dirty="0">
                <a:solidFill>
                  <a:srgbClr val="E83E8C"/>
                </a:solidFill>
                <a:latin typeface="SFMono-Regular"/>
              </a:rPr>
              <a:t>6</a:t>
            </a:r>
            <a:r>
              <a:rPr lang="en-US" altLang="en-US" sz="1800" dirty="0">
                <a:solidFill>
                  <a:srgbClr val="333333"/>
                </a:solidFill>
                <a:latin typeface="-apple-system"/>
              </a:rPr>
              <a:t> and </a:t>
            </a:r>
            <a:r>
              <a:rPr lang="en-US" altLang="en-US" sz="1800" dirty="0">
                <a:solidFill>
                  <a:srgbClr val="E83E8C"/>
                </a:solidFill>
                <a:latin typeface="SFMono-Regular"/>
              </a:rPr>
              <a:t>7</a:t>
            </a:r>
            <a:r>
              <a:rPr lang="en-US" altLang="en-US" sz="1800" dirty="0">
                <a:solidFill>
                  <a:srgbClr val="333333"/>
                </a:solidFill>
                <a:latin typeface="-apple-system"/>
              </a:rPr>
              <a:t> are just standard Python loops (the training loop). Let's see how this is done in code.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93938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25.1 Gradient Tracking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25.1 Gradient Tracking</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Process: Gradient Tracking</a:t>
            </a:r>
          </a:p>
          <a:p>
            <a:pPr marL="342900" indent="-342900" algn="l">
              <a:buClr>
                <a:srgbClr val="0070C0"/>
              </a:buClr>
              <a:buSzPct val="80000"/>
              <a:buFont typeface="Wingdings" pitchFamily="2" charset="2"/>
              <a:buChar char="u"/>
            </a:pPr>
            <a:r>
              <a:rPr lang="en-US" sz="1800" dirty="0">
                <a:solidFill>
                  <a:schemeClr val="tx1"/>
                </a:solidFill>
              </a:rPr>
              <a:t>Since we disabled </a:t>
            </a:r>
            <a:r>
              <a:rPr lang="en-US" sz="1800" dirty="0" err="1">
                <a:solidFill>
                  <a:schemeClr val="tx1"/>
                </a:solidFill>
              </a:rPr>
              <a:t>PyTorch's</a:t>
            </a:r>
            <a:r>
              <a:rPr lang="en-US" sz="1800" dirty="0">
                <a:solidFill>
                  <a:schemeClr val="tx1"/>
                </a:solidFill>
              </a:rPr>
              <a:t> gradient tracking feature in a previous discussion, we need to be sure to turn it back on (it is on by default).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565F9286-94E5-469B-85BB-B7702BA35B84}"/>
              </a:ext>
            </a:extLst>
          </p:cNvPr>
          <p:cNvPicPr>
            <a:picLocks noChangeAspect="1"/>
          </p:cNvPicPr>
          <p:nvPr/>
        </p:nvPicPr>
        <p:blipFill>
          <a:blip r:embed="rId3"/>
          <a:stretch>
            <a:fillRect/>
          </a:stretch>
        </p:blipFill>
        <p:spPr>
          <a:xfrm>
            <a:off x="1259632" y="2477575"/>
            <a:ext cx="5734050" cy="571500"/>
          </a:xfrm>
          <a:prstGeom prst="rect">
            <a:avLst/>
          </a:prstGeom>
          <a:ln>
            <a:solidFill>
              <a:srgbClr val="C00000"/>
            </a:solidFill>
          </a:ln>
        </p:spPr>
      </p:pic>
    </p:spTree>
    <p:extLst>
      <p:ext uri="{BB962C8B-B14F-4D97-AF65-F5344CB8AC3E}">
        <p14:creationId xmlns:p14="http://schemas.microsoft.com/office/powerpoint/2010/main" val="109870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25.2 Prepare For the Forward Pass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31109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25.2 Prepare For the Forward Pass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2475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Preparing For The Forward Pass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already know how to get a batch and pass it forward through the network. Let's see what we do after the forward pass is complete.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begin by:</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Creating an instance of our </a:t>
            </a:r>
            <a:r>
              <a:rPr lang="en-US" altLang="en-US" sz="1800" dirty="0">
                <a:solidFill>
                  <a:srgbClr val="E83E8C"/>
                </a:solidFill>
                <a:latin typeface="SFMono-Regular"/>
              </a:rPr>
              <a:t>Network</a:t>
            </a:r>
            <a:r>
              <a:rPr lang="en-US" altLang="en-US" sz="1800" dirty="0">
                <a:solidFill>
                  <a:srgbClr val="333333"/>
                </a:solidFill>
                <a:latin typeface="-apple-system"/>
              </a:rPr>
              <a:t> class.</a:t>
            </a:r>
          </a:p>
          <a:p>
            <a:pPr marL="342900" indent="-342900" algn="l">
              <a:buClr>
                <a:srgbClr val="0070C0"/>
              </a:buClr>
              <a:buSzPct val="80000"/>
              <a:buFont typeface="+mj-lt"/>
              <a:buAutoNum type="arabicPeriod"/>
            </a:pPr>
            <a:r>
              <a:rPr lang="en-US" altLang="en-US" sz="1800" dirty="0">
                <a:solidFill>
                  <a:srgbClr val="333333"/>
                </a:solidFill>
                <a:latin typeface="-apple-system"/>
              </a:rPr>
              <a:t>Creating a data loader that provides batches of size </a:t>
            </a:r>
            <a:r>
              <a:rPr lang="en-US" altLang="en-US" sz="1800" dirty="0">
                <a:solidFill>
                  <a:srgbClr val="E83E8C"/>
                </a:solidFill>
                <a:latin typeface="SFMono-Regular"/>
              </a:rPr>
              <a:t>100</a:t>
            </a:r>
            <a:r>
              <a:rPr lang="en-US" altLang="en-US" sz="1800" dirty="0">
                <a:solidFill>
                  <a:srgbClr val="333333"/>
                </a:solidFill>
                <a:latin typeface="-apple-system"/>
              </a:rPr>
              <a:t> from our training set.</a:t>
            </a:r>
          </a:p>
          <a:p>
            <a:pPr marL="342900" indent="-342900" algn="l">
              <a:buClr>
                <a:srgbClr val="0070C0"/>
              </a:buClr>
              <a:buSzPct val="80000"/>
              <a:buFont typeface="+mj-lt"/>
              <a:buAutoNum type="arabicPeriod"/>
            </a:pPr>
            <a:r>
              <a:rPr lang="en-US" altLang="en-US" sz="1800" dirty="0">
                <a:solidFill>
                  <a:srgbClr val="333333"/>
                </a:solidFill>
                <a:latin typeface="-apple-system"/>
              </a:rPr>
              <a:t>Unpacking the images and labels from one of these batches.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8B166038-95DD-498C-801F-D4227823E90A}"/>
              </a:ext>
            </a:extLst>
          </p:cNvPr>
          <p:cNvPicPr>
            <a:picLocks noChangeAspect="1"/>
          </p:cNvPicPr>
          <p:nvPr/>
        </p:nvPicPr>
        <p:blipFill>
          <a:blip r:embed="rId3"/>
          <a:stretch>
            <a:fillRect/>
          </a:stretch>
        </p:blipFill>
        <p:spPr>
          <a:xfrm>
            <a:off x="1056149" y="3773719"/>
            <a:ext cx="6562725" cy="1095375"/>
          </a:xfrm>
          <a:prstGeom prst="rect">
            <a:avLst/>
          </a:prstGeom>
          <a:ln>
            <a:solidFill>
              <a:srgbClr val="C00000"/>
            </a:solidFill>
          </a:ln>
        </p:spPr>
      </p:pic>
    </p:spTree>
    <p:extLst>
      <p:ext uri="{BB962C8B-B14F-4D97-AF65-F5344CB8AC3E}">
        <p14:creationId xmlns:p14="http://schemas.microsoft.com/office/powerpoint/2010/main" val="321340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25.2 Prepare For the Forward Pass</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Preparing For The Forward Pass</a:t>
            </a:r>
          </a:p>
          <a:p>
            <a:pPr marL="342900" indent="-342900" algn="l">
              <a:buClr>
                <a:srgbClr val="0070C0"/>
              </a:buClr>
              <a:buSzPct val="80000"/>
              <a:buFont typeface="Wingdings" pitchFamily="2" charset="2"/>
              <a:buChar char="u"/>
            </a:pPr>
            <a:r>
              <a:rPr lang="en-US" sz="1800" dirty="0">
                <a:solidFill>
                  <a:schemeClr val="tx1"/>
                </a:solidFill>
              </a:rPr>
              <a:t>Next, we are ready to pass our batch of images forward through the network and obtain the output predictions. </a:t>
            </a:r>
          </a:p>
          <a:p>
            <a:pPr marL="342900" indent="-342900" algn="l">
              <a:buClr>
                <a:srgbClr val="0070C0"/>
              </a:buClr>
              <a:buSzPct val="80000"/>
              <a:buFont typeface="Wingdings" pitchFamily="2" charset="2"/>
              <a:buChar char="u"/>
            </a:pPr>
            <a:r>
              <a:rPr lang="en-US" sz="1800" dirty="0">
                <a:solidFill>
                  <a:schemeClr val="tx1"/>
                </a:solidFill>
              </a:rPr>
              <a:t>Once we have the prediction tensor, we can use the predictions and the true labels to calculate the loss.</a:t>
            </a:r>
            <a:endParaRPr lang="en-US" altLang="en-US" sz="1800" dirty="0">
              <a:solidFill>
                <a:schemeClr val="tx1"/>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https://www.youtube.com/watch?v=0VCOG8IeVf8&amp;list=PLZbbT5o_s2xrfNyHZsM6ufI0iZENK9xgG&amp;index=25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95750235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6709</TotalTime>
  <Words>1723</Words>
  <Application>Microsoft Office PowerPoint</Application>
  <PresentationFormat>On-screen Show (4:3)</PresentationFormat>
  <Paragraphs>185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montserrat</vt:lpstr>
      <vt:lpstr>SFMono-Regular</vt:lpstr>
      <vt:lpstr>Wingdings</vt:lpstr>
      <vt:lpstr>Office 佈景主題</vt:lpstr>
      <vt:lpstr>25 Train Code (Part 2)</vt:lpstr>
      <vt:lpstr>25 Train Code (Part 2)</vt:lpstr>
      <vt:lpstr>25 Train Code (Part 2)</vt:lpstr>
      <vt:lpstr>25 Train Code (Part 2)</vt:lpstr>
      <vt:lpstr>25.1 Gradient Tracking</vt:lpstr>
      <vt:lpstr>25.1 Gradient Tracking</vt:lpstr>
      <vt:lpstr>25.2 Prepare For the Forward Pass</vt:lpstr>
      <vt:lpstr>25.2 Prepare For the Forward Pass</vt:lpstr>
      <vt:lpstr>25.2 Prepare For the Forward Pass</vt:lpstr>
      <vt:lpstr>25.3 Calculate Loss</vt:lpstr>
      <vt:lpstr>25.3 Calculate Loss</vt:lpstr>
      <vt:lpstr>25.3 Calculate Loss</vt:lpstr>
      <vt:lpstr>25.4 Calculate Gradient</vt:lpstr>
      <vt:lpstr>25.4 Calculate Gradient</vt:lpstr>
      <vt:lpstr>25.4 Calculate Gradient</vt:lpstr>
      <vt:lpstr>25.4 Calculate Gradient</vt:lpstr>
      <vt:lpstr>25.4 Calculate Gradient</vt:lpstr>
      <vt:lpstr>25.5 Train By Single Batch</vt:lpstr>
      <vt:lpstr>25.5 Train By Single Batch</vt:lpstr>
      <vt:lpstr>25.5 Train By Single Batch</vt:lpstr>
      <vt:lpstr>25.6 Summary</vt:lpstr>
      <vt:lpstr>25.6 Summary</vt:lpstr>
      <vt:lpstr>25.7 Quiz</vt:lpstr>
      <vt:lpstr>25.7 Quiz</vt:lpstr>
      <vt:lpstr>25.7 Quiz</vt:lpstr>
      <vt:lpstr>25.7 Quiz</vt:lpstr>
      <vt:lpstr>25.7 Quiz</vt:lpstr>
      <vt:lpstr>25.7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2932</cp:revision>
  <dcterms:created xsi:type="dcterms:W3CDTF">2018-09-28T16:40:41Z</dcterms:created>
  <dcterms:modified xsi:type="dcterms:W3CDTF">2020-06-02T07:23:18Z</dcterms:modified>
</cp:coreProperties>
</file>