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52" r:id="rId3"/>
    <p:sldId id="468" r:id="rId4"/>
    <p:sldId id="477" r:id="rId5"/>
    <p:sldId id="478" r:id="rId6"/>
    <p:sldId id="479" r:id="rId7"/>
    <p:sldId id="480" r:id="rId8"/>
    <p:sldId id="482" r:id="rId9"/>
    <p:sldId id="481" r:id="rId10"/>
    <p:sldId id="483" r:id="rId11"/>
    <p:sldId id="485" r:id="rId12"/>
    <p:sldId id="486" r:id="rId13"/>
    <p:sldId id="487" r:id="rId14"/>
    <p:sldId id="488" r:id="rId15"/>
    <p:sldId id="490" r:id="rId16"/>
    <p:sldId id="489" r:id="rId17"/>
    <p:sldId id="491" r:id="rId18"/>
    <p:sldId id="492" r:id="rId19"/>
    <p:sldId id="493" r:id="rId20"/>
    <p:sldId id="494" r:id="rId21"/>
    <p:sldId id="495" r:id="rId22"/>
    <p:sldId id="496" r:id="rId23"/>
    <p:sldId id="497" r:id="rId24"/>
    <p:sldId id="498" r:id="rId25"/>
    <p:sldId id="499" r:id="rId26"/>
    <p:sldId id="500" r:id="rId27"/>
    <p:sldId id="501" r:id="rId28"/>
    <p:sldId id="502" r:id="rId29"/>
    <p:sldId id="259" r:id="rId3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p:scale>
          <a:sx n="87" d="100"/>
          <a:sy n="87" d="100"/>
        </p:scale>
        <p:origin x="414"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ycxulUVoNbk&amp;list=PLZbbT5o_s2xrfNyHZsM6ufI0iZENK9xgG&amp;index=30" TargetMode="External"/><Relationship Id="rId2" Type="http://schemas.openxmlformats.org/officeDocument/2006/relationships/hyperlink" Target="https://deeplizard.com/learn/video/ycxulUVoNbk"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ycxulUVoNbk&amp;list=PLZbbT5o_s2xrfNyHZsM6ufI0iZENK9xgG&amp;index=30" TargetMode="External"/><Relationship Id="rId2" Type="http://schemas.openxmlformats.org/officeDocument/2006/relationships/hyperlink" Target="https://deeplizard.com/learn/video/pSexXMdruFM"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31 Run Builder (Part 3)</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31.1 Using </a:t>
            </a:r>
            <a:r>
              <a:rPr lang="en-US" altLang="zh-TW" sz="3600" b="1" dirty="0" err="1">
                <a:solidFill>
                  <a:srgbClr val="FFFF00"/>
                </a:solidFill>
              </a:rPr>
              <a:t>RunBuilder</a:t>
            </a:r>
            <a:r>
              <a:rPr lang="en-US" altLang="zh-TW" sz="3600" b="1" dirty="0">
                <a:solidFill>
                  <a:srgbClr val="FFFF00"/>
                </a:solidFill>
              </a:rPr>
              <a:t> Class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951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Using The </a:t>
            </a:r>
            <a:r>
              <a:rPr lang="en-US" altLang="en-US" sz="1800" b="1" dirty="0" err="1">
                <a:solidFill>
                  <a:schemeClr val="tx1"/>
                </a:solidFill>
              </a:rPr>
              <a:t>RunBuilder</a:t>
            </a:r>
            <a:r>
              <a:rPr lang="en-US" altLang="en-US" sz="1800" b="1" dirty="0">
                <a:solidFill>
                  <a:schemeClr val="tx1"/>
                </a:solidFill>
              </a:rPr>
              <a:t> Class</a:t>
            </a:r>
          </a:p>
          <a:p>
            <a:pPr marL="342900" indent="-342900" algn="l">
              <a:buClr>
                <a:srgbClr val="0070C0"/>
              </a:buClr>
              <a:buSzPct val="80000"/>
              <a:buFont typeface="Wingdings" pitchFamily="2" charset="2"/>
              <a:buChar char="u"/>
            </a:pPr>
            <a:r>
              <a:rPr lang="en-US" sz="1800" dirty="0">
                <a:solidFill>
                  <a:schemeClr val="tx1"/>
                </a:solidFill>
              </a:rPr>
              <a:t>Finally, since the list of runs is a Python </a:t>
            </a:r>
            <a:r>
              <a:rPr lang="en-US" sz="1800" dirty="0" err="1">
                <a:solidFill>
                  <a:schemeClr val="tx1"/>
                </a:solidFill>
              </a:rPr>
              <a:t>iterable</a:t>
            </a:r>
            <a:r>
              <a:rPr lang="en-US" sz="1800" dirty="0">
                <a:solidFill>
                  <a:schemeClr val="tx1"/>
                </a:solidFill>
              </a:rPr>
              <a:t>, we can iterate over the runs cleanly like so:</a:t>
            </a:r>
            <a:endParaRPr lang="en-US" altLang="en-US" sz="1800" dirty="0">
              <a:solidFill>
                <a:schemeClr val="tx1"/>
              </a:solidFill>
              <a:latin typeface="Arial" panose="020B0604020202020204" pitchFamily="34" charset="0"/>
            </a:endParaRP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04C39063-9600-4FB6-88E9-7ED68E193EEF}"/>
              </a:ext>
            </a:extLst>
          </p:cNvPr>
          <p:cNvPicPr>
            <a:picLocks noChangeAspect="1"/>
          </p:cNvPicPr>
          <p:nvPr/>
        </p:nvPicPr>
        <p:blipFill>
          <a:blip r:embed="rId3"/>
          <a:stretch>
            <a:fillRect/>
          </a:stretch>
        </p:blipFill>
        <p:spPr>
          <a:xfrm>
            <a:off x="2051720" y="2477575"/>
            <a:ext cx="3667125" cy="561975"/>
          </a:xfrm>
          <a:prstGeom prst="rect">
            <a:avLst/>
          </a:prstGeom>
          <a:ln>
            <a:solidFill>
              <a:srgbClr val="C00000"/>
            </a:solidFill>
          </a:ln>
        </p:spPr>
      </p:pic>
      <p:sp>
        <p:nvSpPr>
          <p:cNvPr id="9" name="副標題 2">
            <a:extLst>
              <a:ext uri="{FF2B5EF4-FFF2-40B4-BE49-F238E27FC236}">
                <a16:creationId xmlns:a16="http://schemas.microsoft.com/office/drawing/2014/main" id="{4A64E6FA-F26A-4EF7-B9DE-5B93AC6EC70E}"/>
              </a:ext>
            </a:extLst>
          </p:cNvPr>
          <p:cNvSpPr txBox="1">
            <a:spLocks/>
          </p:cNvSpPr>
          <p:nvPr/>
        </p:nvSpPr>
        <p:spPr>
          <a:xfrm>
            <a:off x="457200" y="3130081"/>
            <a:ext cx="8291264" cy="36512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b="1" dirty="0">
                <a:solidFill>
                  <a:schemeClr val="tx1"/>
                </a:solidFill>
              </a:rPr>
              <a:t>Output:</a:t>
            </a:r>
            <a:endParaRPr lang="en-US" altLang="en-US" sz="1800" dirty="0">
              <a:solidFill>
                <a:schemeClr val="tx1"/>
              </a:solidFill>
              <a:latin typeface="Arial" panose="020B0604020202020204" pitchFamily="34" charset="0"/>
            </a:endParaRPr>
          </a:p>
          <a:p>
            <a:pPr algn="l">
              <a:buClr>
                <a:srgbClr val="0070C0"/>
              </a:buClr>
              <a:buSzPct val="80000"/>
            </a:pPr>
            <a:endParaRPr lang="en-US" sz="1800" dirty="0">
              <a:solidFill>
                <a:schemeClr val="tx1"/>
              </a:solidFill>
            </a:endParaRPr>
          </a:p>
        </p:txBody>
      </p:sp>
      <p:pic>
        <p:nvPicPr>
          <p:cNvPr id="8" name="Picture 7">
            <a:extLst>
              <a:ext uri="{FF2B5EF4-FFF2-40B4-BE49-F238E27FC236}">
                <a16:creationId xmlns:a16="http://schemas.microsoft.com/office/drawing/2014/main" id="{0EC15DF4-F57B-417D-9AEB-DAD2088A06F4}"/>
              </a:ext>
            </a:extLst>
          </p:cNvPr>
          <p:cNvPicPr>
            <a:picLocks noChangeAspect="1"/>
          </p:cNvPicPr>
          <p:nvPr/>
        </p:nvPicPr>
        <p:blipFill>
          <a:blip r:embed="rId4"/>
          <a:stretch>
            <a:fillRect/>
          </a:stretch>
        </p:blipFill>
        <p:spPr>
          <a:xfrm>
            <a:off x="2051720" y="3717032"/>
            <a:ext cx="4019550" cy="876300"/>
          </a:xfrm>
          <a:prstGeom prst="rect">
            <a:avLst/>
          </a:prstGeom>
          <a:ln>
            <a:solidFill>
              <a:srgbClr val="C00000"/>
            </a:solidFill>
          </a:ln>
        </p:spPr>
      </p:pic>
    </p:spTree>
    <p:extLst>
      <p:ext uri="{BB962C8B-B14F-4D97-AF65-F5344CB8AC3E}">
        <p14:creationId xmlns:p14="http://schemas.microsoft.com/office/powerpoint/2010/main" val="3861836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31.1 Using </a:t>
            </a:r>
            <a:r>
              <a:rPr lang="en-US" altLang="zh-TW" sz="3600" b="1" dirty="0" err="1">
                <a:solidFill>
                  <a:srgbClr val="FFFF00"/>
                </a:solidFill>
              </a:rPr>
              <a:t>RunBuilder</a:t>
            </a:r>
            <a:r>
              <a:rPr lang="en-US" altLang="zh-TW" sz="3600" b="1" dirty="0">
                <a:solidFill>
                  <a:srgbClr val="FFFF00"/>
                </a:solidFill>
              </a:rPr>
              <a:t> Class</a:t>
            </a:r>
            <a:endParaRPr lang="zh-TW" altLang="en-US" sz="3600" b="1" dirty="0">
              <a:solidFill>
                <a:srgbClr val="FFFF00"/>
              </a:solidFill>
            </a:endParaRPr>
          </a:p>
        </p:txBody>
      </p:sp>
      <p:sp>
        <p:nvSpPr>
          <p:cNvPr id="3" name="副標題 2"/>
          <p:cNvSpPr>
            <a:spLocks noGrp="1"/>
          </p:cNvSpPr>
          <p:nvPr>
            <p:ph type="subTitle" idx="1"/>
          </p:nvPr>
        </p:nvSpPr>
        <p:spPr>
          <a:xfrm>
            <a:off x="457200" y="1325448"/>
            <a:ext cx="8291264" cy="224841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Using The </a:t>
            </a:r>
            <a:r>
              <a:rPr lang="en-US" altLang="en-US" sz="1800" b="1" dirty="0" err="1">
                <a:solidFill>
                  <a:schemeClr val="tx1"/>
                </a:solidFill>
              </a:rPr>
              <a:t>RunBuilder</a:t>
            </a:r>
            <a:r>
              <a:rPr lang="en-US" altLang="en-US" sz="1800" b="1" dirty="0">
                <a:solidFill>
                  <a:schemeClr val="tx1"/>
                </a:solidFill>
              </a:rPr>
              <a:t> Class</a:t>
            </a:r>
          </a:p>
          <a:p>
            <a:pPr marL="342900" indent="-342900" algn="l">
              <a:buClr>
                <a:srgbClr val="0070C0"/>
              </a:buClr>
              <a:buSzPct val="80000"/>
              <a:buFont typeface="Wingdings" pitchFamily="2" charset="2"/>
              <a:buChar char="u"/>
            </a:pPr>
            <a:r>
              <a:rPr lang="en-US" sz="1800" dirty="0">
                <a:solidFill>
                  <a:schemeClr val="tx1"/>
                </a:solidFill>
              </a:rPr>
              <a:t>All we have to do to add additional values is to add them to the original parameter list, and if we want to add an additional type of parameter, all we have to do is add it. </a:t>
            </a:r>
          </a:p>
          <a:p>
            <a:pPr marL="342900" indent="-342900" algn="l">
              <a:buClr>
                <a:srgbClr val="0070C0"/>
              </a:buClr>
              <a:buSzPct val="80000"/>
              <a:buFont typeface="Wingdings" pitchFamily="2" charset="2"/>
              <a:buChar char="u"/>
            </a:pPr>
            <a:r>
              <a:rPr lang="en-US" sz="1800" dirty="0">
                <a:solidFill>
                  <a:schemeClr val="tx1"/>
                </a:solidFill>
              </a:rPr>
              <a:t>The new parameter and its values will automatically become available to be consumed inside the run. </a:t>
            </a:r>
          </a:p>
          <a:p>
            <a:pPr marL="342900" indent="-342900" algn="l">
              <a:buClr>
                <a:srgbClr val="0070C0"/>
              </a:buClr>
              <a:buSzPct val="80000"/>
              <a:buFont typeface="Wingdings" pitchFamily="2" charset="2"/>
              <a:buChar char="u"/>
            </a:pPr>
            <a:r>
              <a:rPr lang="en-US" sz="1800" dirty="0">
                <a:solidFill>
                  <a:schemeClr val="tx1"/>
                </a:solidFill>
              </a:rPr>
              <a:t>The string output for the run also updates as well.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2161342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31.1 Using </a:t>
            </a:r>
            <a:r>
              <a:rPr lang="en-US" altLang="zh-TW" sz="3600" b="1" dirty="0" err="1">
                <a:solidFill>
                  <a:srgbClr val="FFFF00"/>
                </a:solidFill>
              </a:rPr>
              <a:t>RunBuilder</a:t>
            </a:r>
            <a:r>
              <a:rPr lang="en-US" altLang="zh-TW" sz="3600" b="1" dirty="0">
                <a:solidFill>
                  <a:srgbClr val="FFFF00"/>
                </a:solidFill>
              </a:rPr>
              <a:t> Class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7168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Using The </a:t>
            </a:r>
            <a:r>
              <a:rPr lang="en-US" altLang="en-US" sz="1800" b="1" dirty="0" err="1">
                <a:solidFill>
                  <a:schemeClr val="tx1"/>
                </a:solidFill>
              </a:rPr>
              <a:t>RunBuilder</a:t>
            </a:r>
            <a:r>
              <a:rPr lang="en-US" altLang="en-US" sz="1800" b="1" dirty="0">
                <a:solidFill>
                  <a:schemeClr val="tx1"/>
                </a:solidFill>
              </a:rPr>
              <a:t> Class</a:t>
            </a:r>
          </a:p>
          <a:p>
            <a:pPr marL="342900" indent="-342900" algn="l">
              <a:buClr>
                <a:srgbClr val="0070C0"/>
              </a:buClr>
              <a:buSzPct val="80000"/>
              <a:buFont typeface="Wingdings" pitchFamily="2" charset="2"/>
              <a:buChar char="u"/>
            </a:pPr>
            <a:r>
              <a:rPr lang="en-US" sz="1800" dirty="0">
                <a:solidFill>
                  <a:schemeClr val="tx1"/>
                </a:solidFill>
              </a:rPr>
              <a:t>Two parameters: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10" name="Picture 9">
            <a:extLst>
              <a:ext uri="{FF2B5EF4-FFF2-40B4-BE49-F238E27FC236}">
                <a16:creationId xmlns:a16="http://schemas.microsoft.com/office/drawing/2014/main" id="{7C078779-7C90-49AA-8410-BFC217374B75}"/>
              </a:ext>
            </a:extLst>
          </p:cNvPr>
          <p:cNvPicPr>
            <a:picLocks noChangeAspect="1"/>
          </p:cNvPicPr>
          <p:nvPr/>
        </p:nvPicPr>
        <p:blipFill>
          <a:blip r:embed="rId3"/>
          <a:stretch>
            <a:fillRect/>
          </a:stretch>
        </p:blipFill>
        <p:spPr>
          <a:xfrm>
            <a:off x="1763688" y="2232808"/>
            <a:ext cx="3267075" cy="1504950"/>
          </a:xfrm>
          <a:prstGeom prst="rect">
            <a:avLst/>
          </a:prstGeom>
          <a:ln>
            <a:solidFill>
              <a:srgbClr val="C00000"/>
            </a:solidFill>
          </a:ln>
        </p:spPr>
      </p:pic>
      <p:sp>
        <p:nvSpPr>
          <p:cNvPr id="8" name="副標題 2">
            <a:extLst>
              <a:ext uri="{FF2B5EF4-FFF2-40B4-BE49-F238E27FC236}">
                <a16:creationId xmlns:a16="http://schemas.microsoft.com/office/drawing/2014/main" id="{B57C83B5-E6A5-41E5-B51E-11190374BE73}"/>
              </a:ext>
            </a:extLst>
          </p:cNvPr>
          <p:cNvSpPr txBox="1">
            <a:spLocks/>
          </p:cNvSpPr>
          <p:nvPr/>
        </p:nvSpPr>
        <p:spPr>
          <a:xfrm>
            <a:off x="369326" y="3881350"/>
            <a:ext cx="8291264" cy="36004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b="1" dirty="0">
                <a:solidFill>
                  <a:schemeClr val="tx1"/>
                </a:solidFill>
              </a:rPr>
              <a:t>Output</a:t>
            </a:r>
            <a:r>
              <a:rPr lang="en-US" sz="1800" dirty="0">
                <a:solidFill>
                  <a:schemeClr val="tx1"/>
                </a:solidFill>
              </a:rPr>
              <a:t>:</a:t>
            </a:r>
          </a:p>
        </p:txBody>
      </p:sp>
      <p:pic>
        <p:nvPicPr>
          <p:cNvPr id="7" name="Picture 6">
            <a:extLst>
              <a:ext uri="{FF2B5EF4-FFF2-40B4-BE49-F238E27FC236}">
                <a16:creationId xmlns:a16="http://schemas.microsoft.com/office/drawing/2014/main" id="{2A099465-AAD8-4706-A951-7164A47680FD}"/>
              </a:ext>
            </a:extLst>
          </p:cNvPr>
          <p:cNvPicPr>
            <a:picLocks noChangeAspect="1"/>
          </p:cNvPicPr>
          <p:nvPr/>
        </p:nvPicPr>
        <p:blipFill>
          <a:blip r:embed="rId4"/>
          <a:stretch>
            <a:fillRect/>
          </a:stretch>
        </p:blipFill>
        <p:spPr>
          <a:xfrm>
            <a:off x="1710948" y="4384982"/>
            <a:ext cx="4829175" cy="2181225"/>
          </a:xfrm>
          <a:prstGeom prst="rect">
            <a:avLst/>
          </a:prstGeom>
          <a:ln>
            <a:solidFill>
              <a:srgbClr val="C00000"/>
            </a:solidFill>
          </a:ln>
        </p:spPr>
      </p:pic>
    </p:spTree>
    <p:extLst>
      <p:ext uri="{BB962C8B-B14F-4D97-AF65-F5344CB8AC3E}">
        <p14:creationId xmlns:p14="http://schemas.microsoft.com/office/powerpoint/2010/main" val="1019306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31.1 Using </a:t>
            </a:r>
            <a:r>
              <a:rPr lang="en-US" altLang="zh-TW" sz="3600" b="1" dirty="0" err="1">
                <a:solidFill>
                  <a:srgbClr val="FFFF00"/>
                </a:solidFill>
              </a:rPr>
              <a:t>RunBuilder</a:t>
            </a:r>
            <a:r>
              <a:rPr lang="en-US" altLang="zh-TW" sz="3600" b="1" dirty="0">
                <a:solidFill>
                  <a:srgbClr val="FFFF00"/>
                </a:solidFill>
              </a:rPr>
              <a:t> Class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2394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Using The </a:t>
            </a:r>
            <a:r>
              <a:rPr lang="en-US" altLang="en-US" sz="1800" b="1" dirty="0" err="1">
                <a:solidFill>
                  <a:schemeClr val="tx1"/>
                </a:solidFill>
              </a:rPr>
              <a:t>RunBuilder</a:t>
            </a:r>
            <a:r>
              <a:rPr lang="en-US" altLang="en-US" sz="1800" b="1" dirty="0">
                <a:solidFill>
                  <a:schemeClr val="tx1"/>
                </a:solidFill>
              </a:rPr>
              <a:t> Class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functionality will allow us to have greater control as we experiment with different values during training.</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Let’s sees how to build this </a:t>
            </a:r>
            <a:r>
              <a:rPr lang="en-US" altLang="en-US" sz="1800" dirty="0" err="1">
                <a:solidFill>
                  <a:srgbClr val="E83E8C"/>
                </a:solidFill>
                <a:latin typeface="SFMono-Regular"/>
              </a:rPr>
              <a:t>RunBuilder</a:t>
            </a:r>
            <a:r>
              <a:rPr lang="en-US" altLang="en-US" sz="1800" dirty="0">
                <a:solidFill>
                  <a:srgbClr val="333333"/>
                </a:solidFill>
                <a:latin typeface="-apple-system"/>
              </a:rPr>
              <a:t> class.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3828541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31.2 Coding </a:t>
            </a:r>
            <a:r>
              <a:rPr lang="en-US" altLang="zh-TW" sz="4000" b="1" dirty="0" err="1">
                <a:solidFill>
                  <a:srgbClr val="FFFF00"/>
                </a:solidFill>
              </a:rPr>
              <a:t>RunBuilder</a:t>
            </a:r>
            <a:r>
              <a:rPr lang="en-US" altLang="zh-TW" sz="4000" b="1" dirty="0">
                <a:solidFill>
                  <a:srgbClr val="FFFF00"/>
                </a:solidFill>
              </a:rPr>
              <a:t> Class</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493041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31.2 Coding </a:t>
            </a:r>
            <a:r>
              <a:rPr lang="en-US" altLang="zh-TW" sz="3600" b="1" dirty="0" err="1">
                <a:solidFill>
                  <a:srgbClr val="FFFF00"/>
                </a:solidFill>
              </a:rPr>
              <a:t>RunBuilder</a:t>
            </a:r>
            <a:r>
              <a:rPr lang="en-US" altLang="zh-TW" sz="3600" b="1" dirty="0">
                <a:solidFill>
                  <a:srgbClr val="FFFF00"/>
                </a:solidFill>
              </a:rPr>
              <a:t> Class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0234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Coding The </a:t>
            </a:r>
            <a:r>
              <a:rPr lang="en-US" altLang="en-US" sz="1800" b="1" dirty="0" err="1">
                <a:solidFill>
                  <a:schemeClr val="tx1"/>
                </a:solidFill>
              </a:rPr>
              <a:t>RunBuilder</a:t>
            </a:r>
            <a:r>
              <a:rPr lang="en-US" altLang="en-US" sz="1800" b="1" dirty="0">
                <a:solidFill>
                  <a:schemeClr val="tx1"/>
                </a:solidFill>
              </a:rPr>
              <a:t> Class</a:t>
            </a:r>
          </a:p>
          <a:p>
            <a:pPr marL="342900" indent="-342900" algn="l">
              <a:buClr>
                <a:srgbClr val="0070C0"/>
              </a:buClr>
              <a:buSzPct val="80000"/>
              <a:buFont typeface="Wingdings" pitchFamily="2" charset="2"/>
              <a:buChar char="u"/>
            </a:pPr>
            <a:r>
              <a:rPr lang="en-US" sz="1800" dirty="0">
                <a:solidFill>
                  <a:schemeClr val="tx1"/>
                </a:solidFill>
              </a:rPr>
              <a:t>The first thing we need to have is a dictionary of parameters and values we’d like to try.</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12" name="Picture 11">
            <a:extLst>
              <a:ext uri="{FF2B5EF4-FFF2-40B4-BE49-F238E27FC236}">
                <a16:creationId xmlns:a16="http://schemas.microsoft.com/office/drawing/2014/main" id="{0096418A-4B2E-4C4D-A400-B0B807596C9A}"/>
              </a:ext>
            </a:extLst>
          </p:cNvPr>
          <p:cNvPicPr>
            <a:picLocks noChangeAspect="1"/>
          </p:cNvPicPr>
          <p:nvPr/>
        </p:nvPicPr>
        <p:blipFill>
          <a:blip r:embed="rId3"/>
          <a:stretch>
            <a:fillRect/>
          </a:stretch>
        </p:blipFill>
        <p:spPr>
          <a:xfrm>
            <a:off x="2556486" y="2456582"/>
            <a:ext cx="3295650" cy="923925"/>
          </a:xfrm>
          <a:prstGeom prst="rect">
            <a:avLst/>
          </a:prstGeom>
          <a:ln>
            <a:solidFill>
              <a:srgbClr val="C00000"/>
            </a:solidFill>
          </a:ln>
        </p:spPr>
      </p:pic>
      <p:sp>
        <p:nvSpPr>
          <p:cNvPr id="13" name="副標題 2">
            <a:extLst>
              <a:ext uri="{FF2B5EF4-FFF2-40B4-BE49-F238E27FC236}">
                <a16:creationId xmlns:a16="http://schemas.microsoft.com/office/drawing/2014/main" id="{5D361277-3D81-4E9A-94E3-AACF4B88F69A}"/>
              </a:ext>
            </a:extLst>
          </p:cNvPr>
          <p:cNvSpPr txBox="1">
            <a:spLocks/>
          </p:cNvSpPr>
          <p:nvPr/>
        </p:nvSpPr>
        <p:spPr>
          <a:xfrm>
            <a:off x="457200" y="3488210"/>
            <a:ext cx="8291264" cy="36512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Next, we get a list of keys from the dictionary.</a:t>
            </a:r>
            <a:endParaRPr lang="en-US" altLang="en-US" sz="1800" dirty="0">
              <a:solidFill>
                <a:schemeClr val="tx1"/>
              </a:solidFill>
              <a:latin typeface="Arial" panose="020B0604020202020204" pitchFamily="34" charset="0"/>
            </a:endParaRPr>
          </a:p>
        </p:txBody>
      </p:sp>
      <p:pic>
        <p:nvPicPr>
          <p:cNvPr id="14" name="Picture 13">
            <a:extLst>
              <a:ext uri="{FF2B5EF4-FFF2-40B4-BE49-F238E27FC236}">
                <a16:creationId xmlns:a16="http://schemas.microsoft.com/office/drawing/2014/main" id="{9E89D324-CADF-4C0B-A7A3-C191DB58AD20}"/>
              </a:ext>
            </a:extLst>
          </p:cNvPr>
          <p:cNvPicPr>
            <a:picLocks noChangeAspect="1"/>
          </p:cNvPicPr>
          <p:nvPr/>
        </p:nvPicPr>
        <p:blipFill>
          <a:blip r:embed="rId4"/>
          <a:stretch>
            <a:fillRect/>
          </a:stretch>
        </p:blipFill>
        <p:spPr>
          <a:xfrm>
            <a:off x="2530469" y="4024537"/>
            <a:ext cx="3095625" cy="495300"/>
          </a:xfrm>
          <a:prstGeom prst="rect">
            <a:avLst/>
          </a:prstGeom>
          <a:ln>
            <a:solidFill>
              <a:srgbClr val="C00000"/>
            </a:solidFill>
          </a:ln>
        </p:spPr>
      </p:pic>
      <p:sp>
        <p:nvSpPr>
          <p:cNvPr id="15" name="副標題 2">
            <a:extLst>
              <a:ext uri="{FF2B5EF4-FFF2-40B4-BE49-F238E27FC236}">
                <a16:creationId xmlns:a16="http://schemas.microsoft.com/office/drawing/2014/main" id="{A1E7D3CA-3A56-43BA-999C-BEEA4859CBD4}"/>
              </a:ext>
            </a:extLst>
          </p:cNvPr>
          <p:cNvSpPr txBox="1">
            <a:spLocks/>
          </p:cNvSpPr>
          <p:nvPr/>
        </p:nvSpPr>
        <p:spPr>
          <a:xfrm>
            <a:off x="539552" y="4627540"/>
            <a:ext cx="8291264" cy="36512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t>Then, we get a list of values from the dictionary.</a:t>
            </a:r>
            <a:r>
              <a:rPr lang="en-US" sz="1800" dirty="0">
                <a:solidFill>
                  <a:schemeClr val="tx1"/>
                </a:solidFill>
              </a:rPr>
              <a:t>.</a:t>
            </a:r>
            <a:endParaRPr lang="en-US" altLang="en-US" sz="1800" dirty="0">
              <a:solidFill>
                <a:schemeClr val="tx1"/>
              </a:solidFill>
              <a:latin typeface="Arial" panose="020B0604020202020204" pitchFamily="34" charset="0"/>
            </a:endParaRPr>
          </a:p>
        </p:txBody>
      </p:sp>
      <p:pic>
        <p:nvPicPr>
          <p:cNvPr id="16" name="Picture 15">
            <a:extLst>
              <a:ext uri="{FF2B5EF4-FFF2-40B4-BE49-F238E27FC236}">
                <a16:creationId xmlns:a16="http://schemas.microsoft.com/office/drawing/2014/main" id="{2FB20A8F-104B-4C5B-8C9D-D75320191AB0}"/>
              </a:ext>
            </a:extLst>
          </p:cNvPr>
          <p:cNvPicPr>
            <a:picLocks noChangeAspect="1"/>
          </p:cNvPicPr>
          <p:nvPr/>
        </p:nvPicPr>
        <p:blipFill>
          <a:blip r:embed="rId5"/>
          <a:stretch>
            <a:fillRect/>
          </a:stretch>
        </p:blipFill>
        <p:spPr>
          <a:xfrm>
            <a:off x="2481262" y="5141107"/>
            <a:ext cx="4181475" cy="533400"/>
          </a:xfrm>
          <a:prstGeom prst="rect">
            <a:avLst/>
          </a:prstGeom>
          <a:ln>
            <a:solidFill>
              <a:srgbClr val="C00000"/>
            </a:solidFill>
          </a:ln>
        </p:spPr>
      </p:pic>
    </p:spTree>
    <p:extLst>
      <p:ext uri="{BB962C8B-B14F-4D97-AF65-F5344CB8AC3E}">
        <p14:creationId xmlns:p14="http://schemas.microsoft.com/office/powerpoint/2010/main" val="3484860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31.2 Coding </a:t>
            </a:r>
            <a:r>
              <a:rPr lang="en-US" altLang="zh-TW" sz="3600" b="1" dirty="0" err="1">
                <a:solidFill>
                  <a:srgbClr val="FFFF00"/>
                </a:solidFill>
              </a:rPr>
              <a:t>RunBuilder</a:t>
            </a:r>
            <a:r>
              <a:rPr lang="en-US" altLang="zh-TW" sz="3600" b="1" dirty="0">
                <a:solidFill>
                  <a:srgbClr val="FFFF00"/>
                </a:solidFill>
              </a:rPr>
              <a:t> Class</a:t>
            </a:r>
            <a:endParaRPr lang="zh-TW" altLang="en-US" sz="3600" b="1" dirty="0">
              <a:solidFill>
                <a:srgbClr val="FFFF00"/>
              </a:solidFill>
            </a:endParaRPr>
          </a:p>
        </p:txBody>
      </p:sp>
      <p:sp>
        <p:nvSpPr>
          <p:cNvPr id="3" name="副標題 2"/>
          <p:cNvSpPr>
            <a:spLocks noGrp="1"/>
          </p:cNvSpPr>
          <p:nvPr>
            <p:ph type="subTitle" idx="1"/>
          </p:nvPr>
        </p:nvSpPr>
        <p:spPr>
          <a:xfrm>
            <a:off x="457200" y="1325446"/>
            <a:ext cx="8291264" cy="15994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Coding The </a:t>
            </a:r>
            <a:r>
              <a:rPr lang="en-US" altLang="en-US" sz="1800" b="1" dirty="0" err="1">
                <a:solidFill>
                  <a:schemeClr val="tx1"/>
                </a:solidFill>
              </a:rPr>
              <a:t>RunBuilder</a:t>
            </a:r>
            <a:r>
              <a:rPr lang="en-US" altLang="en-US" sz="1800" b="1" dirty="0">
                <a:solidFill>
                  <a:schemeClr val="tx1"/>
                </a:solidFill>
              </a:rPr>
              <a:t> Class</a:t>
            </a:r>
          </a:p>
          <a:p>
            <a:pPr marL="342900" indent="-342900" algn="l">
              <a:buClr>
                <a:srgbClr val="0070C0"/>
              </a:buClr>
              <a:buSzPct val="80000"/>
              <a:buFont typeface="Wingdings" pitchFamily="2" charset="2"/>
              <a:buChar char="u"/>
            </a:pPr>
            <a:r>
              <a:rPr lang="en-US" sz="1800" dirty="0">
                <a:solidFill>
                  <a:schemeClr val="tx1"/>
                </a:solidFill>
              </a:rPr>
              <a:t>Once we have both of these, we just make sure we understand both of them by inspecting their output. </a:t>
            </a:r>
          </a:p>
          <a:p>
            <a:pPr marL="342900" indent="-342900" algn="l">
              <a:buClr>
                <a:srgbClr val="0070C0"/>
              </a:buClr>
              <a:buSzPct val="80000"/>
              <a:buFont typeface="Wingdings" pitchFamily="2" charset="2"/>
              <a:buChar char="u"/>
            </a:pPr>
            <a:r>
              <a:rPr lang="en-US" sz="1800" dirty="0">
                <a:solidFill>
                  <a:schemeClr val="tx1"/>
                </a:solidFill>
              </a:rPr>
              <a:t>Once we do, we use these keys and values for what comes next. We’ll start with the keys.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12" name="Picture 11">
            <a:extLst>
              <a:ext uri="{FF2B5EF4-FFF2-40B4-BE49-F238E27FC236}">
                <a16:creationId xmlns:a16="http://schemas.microsoft.com/office/drawing/2014/main" id="{CB2475EE-8F9E-4819-9CB4-0713E71CED5D}"/>
              </a:ext>
            </a:extLst>
          </p:cNvPr>
          <p:cNvPicPr>
            <a:picLocks noChangeAspect="1"/>
          </p:cNvPicPr>
          <p:nvPr/>
        </p:nvPicPr>
        <p:blipFill>
          <a:blip r:embed="rId3"/>
          <a:stretch>
            <a:fillRect/>
          </a:stretch>
        </p:blipFill>
        <p:spPr>
          <a:xfrm>
            <a:off x="2123728" y="3001871"/>
            <a:ext cx="3743325" cy="400050"/>
          </a:xfrm>
          <a:prstGeom prst="rect">
            <a:avLst/>
          </a:prstGeom>
          <a:ln>
            <a:solidFill>
              <a:srgbClr val="C00000"/>
            </a:solidFill>
          </a:ln>
        </p:spPr>
      </p:pic>
      <p:sp>
        <p:nvSpPr>
          <p:cNvPr id="13" name="副標題 2">
            <a:extLst>
              <a:ext uri="{FF2B5EF4-FFF2-40B4-BE49-F238E27FC236}">
                <a16:creationId xmlns:a16="http://schemas.microsoft.com/office/drawing/2014/main" id="{CE52FBD1-F82E-4E9B-81F5-B990BBD7BB99}"/>
              </a:ext>
            </a:extLst>
          </p:cNvPr>
          <p:cNvSpPr txBox="1">
            <a:spLocks/>
          </p:cNvSpPr>
          <p:nvPr/>
        </p:nvSpPr>
        <p:spPr>
          <a:xfrm>
            <a:off x="457200" y="3488706"/>
            <a:ext cx="8291264" cy="195884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line creates a new </a:t>
            </a:r>
            <a:r>
              <a:rPr lang="en-US" altLang="en-US" sz="1800" dirty="0">
                <a:solidFill>
                  <a:srgbClr val="E83E8C"/>
                </a:solidFill>
                <a:latin typeface="SFMono-Regular"/>
              </a:rPr>
              <a:t>tuple</a:t>
            </a:r>
            <a:r>
              <a:rPr lang="en-US" altLang="en-US" sz="1800" dirty="0">
                <a:solidFill>
                  <a:srgbClr val="333333"/>
                </a:solidFill>
                <a:latin typeface="-apple-system"/>
              </a:rPr>
              <a:t> subclass called </a:t>
            </a:r>
            <a:r>
              <a:rPr lang="en-US" altLang="en-US" sz="1800" dirty="0">
                <a:solidFill>
                  <a:srgbClr val="E83E8C"/>
                </a:solidFill>
                <a:latin typeface="SFMono-Regular"/>
              </a:rPr>
              <a:t>Run</a:t>
            </a:r>
            <a:r>
              <a:rPr lang="en-US" altLang="en-US" sz="1800" dirty="0">
                <a:solidFill>
                  <a:srgbClr val="333333"/>
                </a:solidFill>
                <a:latin typeface="-apple-system"/>
              </a:rPr>
              <a:t> that has named fields.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a:t>
            </a:r>
            <a:r>
              <a:rPr lang="en-US" altLang="en-US" sz="1800" dirty="0">
                <a:solidFill>
                  <a:srgbClr val="E83E8C"/>
                </a:solidFill>
                <a:latin typeface="SFMono-Regular"/>
              </a:rPr>
              <a:t>Run</a:t>
            </a:r>
            <a:r>
              <a:rPr lang="en-US" altLang="en-US" sz="1800" dirty="0">
                <a:solidFill>
                  <a:srgbClr val="333333"/>
                </a:solidFill>
                <a:latin typeface="-apple-system"/>
              </a:rPr>
              <a:t> class is used to encapsulate the data for each of our runs.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field names of this class are set by the list of names passed to the constructor.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First, we are passing the class name. Then, we are passing the field names, and in our case, we are passing the list of keys from our dictionary.</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Now that we have a class for our runs, we are ready to create some.</a:t>
            </a:r>
            <a:endParaRPr lang="en-US" altLang="en-US" sz="1800" dirty="0">
              <a:solidFill>
                <a:schemeClr val="tx1"/>
              </a:solidFill>
              <a:latin typeface="Arial" panose="020B0604020202020204" pitchFamily="34" charset="0"/>
            </a:endParaRPr>
          </a:p>
        </p:txBody>
      </p:sp>
      <p:pic>
        <p:nvPicPr>
          <p:cNvPr id="15" name="Picture 14">
            <a:extLst>
              <a:ext uri="{FF2B5EF4-FFF2-40B4-BE49-F238E27FC236}">
                <a16:creationId xmlns:a16="http://schemas.microsoft.com/office/drawing/2014/main" id="{47EA1F91-ABF1-437C-B44A-E3EFF880BA50}"/>
              </a:ext>
            </a:extLst>
          </p:cNvPr>
          <p:cNvPicPr>
            <a:picLocks noChangeAspect="1"/>
          </p:cNvPicPr>
          <p:nvPr/>
        </p:nvPicPr>
        <p:blipFill>
          <a:blip r:embed="rId4"/>
          <a:stretch>
            <a:fillRect/>
          </a:stretch>
        </p:blipFill>
        <p:spPr>
          <a:xfrm>
            <a:off x="2119415" y="5532554"/>
            <a:ext cx="3438525" cy="723900"/>
          </a:xfrm>
          <a:prstGeom prst="rect">
            <a:avLst/>
          </a:prstGeom>
          <a:ln>
            <a:solidFill>
              <a:srgbClr val="C00000"/>
            </a:solidFill>
          </a:ln>
        </p:spPr>
      </p:pic>
    </p:spTree>
    <p:extLst>
      <p:ext uri="{BB962C8B-B14F-4D97-AF65-F5344CB8AC3E}">
        <p14:creationId xmlns:p14="http://schemas.microsoft.com/office/powerpoint/2010/main" val="1234902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31.2 Coding </a:t>
            </a:r>
            <a:r>
              <a:rPr lang="en-US" altLang="zh-TW" sz="3600" b="1" dirty="0" err="1">
                <a:solidFill>
                  <a:srgbClr val="FFFF00"/>
                </a:solidFill>
              </a:rPr>
              <a:t>RunBuilder</a:t>
            </a:r>
            <a:r>
              <a:rPr lang="en-US" altLang="zh-TW" sz="3600" b="1" dirty="0">
                <a:solidFill>
                  <a:srgbClr val="FFFF00"/>
                </a:solidFill>
              </a:rPr>
              <a:t> Class</a:t>
            </a:r>
            <a:endParaRPr lang="zh-TW" altLang="en-US" sz="3600" b="1" dirty="0">
              <a:solidFill>
                <a:srgbClr val="FFFF00"/>
              </a:solidFill>
            </a:endParaRPr>
          </a:p>
        </p:txBody>
      </p:sp>
      <p:sp>
        <p:nvSpPr>
          <p:cNvPr id="3" name="副標題 2"/>
          <p:cNvSpPr>
            <a:spLocks noGrp="1"/>
          </p:cNvSpPr>
          <p:nvPr>
            <p:ph type="subTitle" idx="1"/>
          </p:nvPr>
        </p:nvSpPr>
        <p:spPr>
          <a:xfrm>
            <a:off x="457200" y="1325446"/>
            <a:ext cx="8291264" cy="33276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Coding The </a:t>
            </a:r>
            <a:r>
              <a:rPr lang="en-US" altLang="en-US" sz="1800" b="1" dirty="0" err="1">
                <a:solidFill>
                  <a:schemeClr val="tx1"/>
                </a:solidFill>
              </a:rPr>
              <a:t>RunBuilder</a:t>
            </a:r>
            <a:r>
              <a:rPr lang="en-US" altLang="en-US" sz="1800" b="1" dirty="0">
                <a:solidFill>
                  <a:schemeClr val="tx1"/>
                </a:solidFill>
              </a:rPr>
              <a:t> Class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First we create a list called </a:t>
            </a:r>
            <a:r>
              <a:rPr lang="en-US" altLang="en-US" sz="1800" dirty="0">
                <a:solidFill>
                  <a:srgbClr val="E83E8C"/>
                </a:solidFill>
                <a:latin typeface="SFMono-Regular"/>
              </a:rPr>
              <a:t>runs</a:t>
            </a:r>
            <a:r>
              <a:rPr lang="en-US" altLang="en-US" sz="1800" dirty="0">
                <a:solidFill>
                  <a:srgbClr val="333333"/>
                </a:solidFill>
                <a:latin typeface="-apple-system"/>
              </a:rPr>
              <a:t>. Then, we use the </a:t>
            </a:r>
            <a:r>
              <a:rPr lang="en-US" altLang="en-US" sz="1800" dirty="0">
                <a:solidFill>
                  <a:srgbClr val="E83E8C"/>
                </a:solidFill>
                <a:latin typeface="SFMono-Regular"/>
              </a:rPr>
              <a:t>product()</a:t>
            </a:r>
            <a:r>
              <a:rPr lang="en-US" altLang="en-US" sz="1800" dirty="0">
                <a:solidFill>
                  <a:srgbClr val="333333"/>
                </a:solidFill>
                <a:latin typeface="-apple-system"/>
              </a:rPr>
              <a:t> function from </a:t>
            </a:r>
            <a:r>
              <a:rPr lang="en-US" altLang="en-US" sz="1800" dirty="0" err="1">
                <a:solidFill>
                  <a:srgbClr val="E83E8C"/>
                </a:solidFill>
                <a:latin typeface="SFMono-Regular"/>
              </a:rPr>
              <a:t>itertools</a:t>
            </a:r>
            <a:r>
              <a:rPr lang="en-US" altLang="en-US" sz="1800" dirty="0">
                <a:solidFill>
                  <a:srgbClr val="333333"/>
                </a:solidFill>
                <a:latin typeface="-apple-system"/>
              </a:rPr>
              <a:t> to create the Cartesian product using the values for each parameter inside our dictionary.</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gives us a set of ordered pairs that define our runs. We iterate over these adding a run to the </a:t>
            </a:r>
            <a:r>
              <a:rPr lang="en-US" altLang="en-US" sz="1800" dirty="0">
                <a:solidFill>
                  <a:srgbClr val="E83E8C"/>
                </a:solidFill>
                <a:latin typeface="SFMono-Regular"/>
              </a:rPr>
              <a:t>runs</a:t>
            </a:r>
            <a:r>
              <a:rPr lang="en-US" altLang="en-US" sz="1800" dirty="0">
                <a:solidFill>
                  <a:srgbClr val="333333"/>
                </a:solidFill>
                <a:latin typeface="-apple-system"/>
              </a:rPr>
              <a:t> list for each one.</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For each value in the Cartesian product we have an ordered tuples.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Cartesian product gives us every ordered pair so we have all possible order pairs of learning rates and batch sizes.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When we pass the </a:t>
            </a:r>
            <a:r>
              <a:rPr lang="en-US" altLang="en-US" sz="1800" dirty="0">
                <a:solidFill>
                  <a:srgbClr val="E83E8C"/>
                </a:solidFill>
                <a:latin typeface="SFMono-Regular"/>
              </a:rPr>
              <a:t>tuple</a:t>
            </a:r>
            <a:r>
              <a:rPr lang="en-US" altLang="en-US" sz="1800" dirty="0">
                <a:solidFill>
                  <a:srgbClr val="333333"/>
                </a:solidFill>
                <a:latin typeface="-apple-system"/>
              </a:rPr>
              <a:t> to the </a:t>
            </a:r>
            <a:r>
              <a:rPr lang="en-US" altLang="en-US" sz="1800" dirty="0">
                <a:solidFill>
                  <a:srgbClr val="E83E8C"/>
                </a:solidFill>
                <a:latin typeface="SFMono-Regular"/>
              </a:rPr>
              <a:t>Run</a:t>
            </a:r>
            <a:r>
              <a:rPr lang="en-US" altLang="en-US" sz="1800" dirty="0">
                <a:solidFill>
                  <a:srgbClr val="333333"/>
                </a:solidFill>
                <a:latin typeface="-apple-system"/>
              </a:rPr>
              <a:t> constructor, we use the </a:t>
            </a:r>
            <a:r>
              <a:rPr lang="en-US" altLang="en-US" sz="1800" dirty="0">
                <a:solidFill>
                  <a:srgbClr val="E83E8C"/>
                </a:solidFill>
                <a:latin typeface="SFMono-Regular"/>
              </a:rPr>
              <a:t>*</a:t>
            </a:r>
            <a:r>
              <a:rPr lang="en-US" altLang="en-US" sz="1800" dirty="0">
                <a:solidFill>
                  <a:srgbClr val="333333"/>
                </a:solidFill>
                <a:latin typeface="-apple-system"/>
              </a:rPr>
              <a:t> operator to tell the constructor to accept the tuple values as arguments opposed to the </a:t>
            </a:r>
            <a:r>
              <a:rPr lang="en-US" altLang="en-US" sz="1800" dirty="0">
                <a:solidFill>
                  <a:srgbClr val="E83E8C"/>
                </a:solidFill>
                <a:latin typeface="SFMono-Regular"/>
              </a:rPr>
              <a:t>tuple</a:t>
            </a:r>
            <a:r>
              <a:rPr lang="en-US" altLang="en-US" sz="1800" dirty="0">
                <a:solidFill>
                  <a:srgbClr val="333333"/>
                </a:solidFill>
                <a:latin typeface="-apple-system"/>
              </a:rPr>
              <a:t> itself.</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2938612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31.2 Coding </a:t>
            </a:r>
            <a:r>
              <a:rPr lang="en-US" altLang="zh-TW" sz="3600" b="1" dirty="0" err="1">
                <a:solidFill>
                  <a:srgbClr val="FFFF00"/>
                </a:solidFill>
              </a:rPr>
              <a:t>RunBuilder</a:t>
            </a:r>
            <a:r>
              <a:rPr lang="en-US" altLang="zh-TW" sz="3600" b="1" dirty="0">
                <a:solidFill>
                  <a:srgbClr val="FFFF00"/>
                </a:solidFill>
              </a:rPr>
              <a:t> Class</a:t>
            </a:r>
            <a:endParaRPr lang="zh-TW" altLang="en-US" sz="3600" b="1" dirty="0">
              <a:solidFill>
                <a:srgbClr val="FFFF00"/>
              </a:solidFill>
            </a:endParaRPr>
          </a:p>
        </p:txBody>
      </p:sp>
      <p:sp>
        <p:nvSpPr>
          <p:cNvPr id="3" name="副標題 2"/>
          <p:cNvSpPr>
            <a:spLocks noGrp="1"/>
          </p:cNvSpPr>
          <p:nvPr>
            <p:ph type="subTitle" idx="1"/>
          </p:nvPr>
        </p:nvSpPr>
        <p:spPr>
          <a:xfrm>
            <a:off x="457200" y="1325446"/>
            <a:ext cx="8291264" cy="6633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Coding The </a:t>
            </a:r>
            <a:r>
              <a:rPr lang="en-US" altLang="en-US" sz="1800" b="1" dirty="0" err="1">
                <a:solidFill>
                  <a:schemeClr val="tx1"/>
                </a:solidFill>
              </a:rPr>
              <a:t>RunBuilder</a:t>
            </a:r>
            <a:r>
              <a:rPr lang="en-US" altLang="en-US" sz="1800" b="1" dirty="0">
                <a:solidFill>
                  <a:schemeClr val="tx1"/>
                </a:solidFill>
              </a:rPr>
              <a:t> Class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Finally, we wrap this code in our </a:t>
            </a:r>
            <a:r>
              <a:rPr lang="en-US" altLang="en-US" sz="1800" dirty="0" err="1">
                <a:solidFill>
                  <a:srgbClr val="E83E8C"/>
                </a:solidFill>
                <a:latin typeface="SFMono-Regular"/>
              </a:rPr>
              <a:t>RunBuilder</a:t>
            </a:r>
            <a:r>
              <a:rPr lang="en-US" altLang="en-US" sz="1800" dirty="0">
                <a:solidFill>
                  <a:srgbClr val="333333"/>
                </a:solidFill>
                <a:latin typeface="-apple-system"/>
              </a:rPr>
              <a:t> class.</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2F6375E2-8EB5-47A2-9758-CAB7545417F1}"/>
              </a:ext>
            </a:extLst>
          </p:cNvPr>
          <p:cNvPicPr>
            <a:picLocks noChangeAspect="1"/>
          </p:cNvPicPr>
          <p:nvPr/>
        </p:nvPicPr>
        <p:blipFill>
          <a:blip r:embed="rId3"/>
          <a:stretch>
            <a:fillRect/>
          </a:stretch>
        </p:blipFill>
        <p:spPr>
          <a:xfrm>
            <a:off x="2177835" y="2189542"/>
            <a:ext cx="4391025" cy="2390775"/>
          </a:xfrm>
          <a:prstGeom prst="rect">
            <a:avLst/>
          </a:prstGeom>
          <a:ln>
            <a:solidFill>
              <a:srgbClr val="C00000"/>
            </a:solidFill>
          </a:ln>
        </p:spPr>
      </p:pic>
    </p:spTree>
    <p:extLst>
      <p:ext uri="{BB962C8B-B14F-4D97-AF65-F5344CB8AC3E}">
        <p14:creationId xmlns:p14="http://schemas.microsoft.com/office/powerpoint/2010/main" val="334146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31.2 Coding </a:t>
            </a:r>
            <a:r>
              <a:rPr lang="en-US" altLang="zh-TW" sz="3600" b="1" dirty="0" err="1">
                <a:solidFill>
                  <a:srgbClr val="FFFF00"/>
                </a:solidFill>
              </a:rPr>
              <a:t>RunBuilder</a:t>
            </a:r>
            <a:r>
              <a:rPr lang="en-US" altLang="zh-TW" sz="3600" b="1" dirty="0">
                <a:solidFill>
                  <a:srgbClr val="FFFF00"/>
                </a:solidFill>
              </a:rPr>
              <a:t> Class</a:t>
            </a:r>
            <a:endParaRPr lang="zh-TW" altLang="en-US" sz="3600" b="1" dirty="0">
              <a:solidFill>
                <a:srgbClr val="FFFF00"/>
              </a:solidFill>
            </a:endParaRPr>
          </a:p>
        </p:txBody>
      </p:sp>
      <p:sp>
        <p:nvSpPr>
          <p:cNvPr id="3" name="副標題 2"/>
          <p:cNvSpPr>
            <a:spLocks noGrp="1"/>
          </p:cNvSpPr>
          <p:nvPr>
            <p:ph type="subTitle" idx="1"/>
          </p:nvPr>
        </p:nvSpPr>
        <p:spPr>
          <a:xfrm>
            <a:off x="457200" y="1325446"/>
            <a:ext cx="8291264" cy="16715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Coding The </a:t>
            </a:r>
            <a:r>
              <a:rPr lang="en-US" altLang="en-US" sz="1800" b="1" dirty="0" err="1">
                <a:solidFill>
                  <a:schemeClr val="tx1"/>
                </a:solidFill>
              </a:rPr>
              <a:t>RunBuilder</a:t>
            </a:r>
            <a:r>
              <a:rPr lang="en-US" altLang="en-US" sz="1800" b="1" dirty="0">
                <a:solidFill>
                  <a:schemeClr val="tx1"/>
                </a:solidFill>
              </a:rPr>
              <a:t> Class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Since the </a:t>
            </a:r>
            <a:r>
              <a:rPr lang="en-US" altLang="en-US" sz="1800" dirty="0" err="1">
                <a:solidFill>
                  <a:srgbClr val="E83E8C"/>
                </a:solidFill>
                <a:latin typeface="SFMono-Regular"/>
              </a:rPr>
              <a:t>get_runs</a:t>
            </a:r>
            <a:r>
              <a:rPr lang="en-US" altLang="en-US" sz="1800" dirty="0">
                <a:solidFill>
                  <a:srgbClr val="E83E8C"/>
                </a:solidFill>
                <a:latin typeface="SFMono-Regular"/>
              </a:rPr>
              <a:t>()</a:t>
            </a:r>
            <a:r>
              <a:rPr lang="en-US" altLang="en-US" sz="1800" dirty="0">
                <a:solidFill>
                  <a:srgbClr val="333333"/>
                </a:solidFill>
                <a:latin typeface="-apple-system"/>
              </a:rPr>
              <a:t> method is static, we can call it using the class itself. We don’t need an instance of the class.</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Now, this allow us to update our training code in the following way:</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Before:</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9" name="Picture 8">
            <a:extLst>
              <a:ext uri="{FF2B5EF4-FFF2-40B4-BE49-F238E27FC236}">
                <a16:creationId xmlns:a16="http://schemas.microsoft.com/office/drawing/2014/main" id="{383667ED-2C7A-4EEC-AE5F-7D08A2C8C358}"/>
              </a:ext>
            </a:extLst>
          </p:cNvPr>
          <p:cNvPicPr>
            <a:picLocks noChangeAspect="1"/>
          </p:cNvPicPr>
          <p:nvPr/>
        </p:nvPicPr>
        <p:blipFill>
          <a:blip r:embed="rId3"/>
          <a:stretch>
            <a:fillRect/>
          </a:stretch>
        </p:blipFill>
        <p:spPr>
          <a:xfrm>
            <a:off x="1364592" y="3143028"/>
            <a:ext cx="6276975" cy="981075"/>
          </a:xfrm>
          <a:prstGeom prst="rect">
            <a:avLst/>
          </a:prstGeom>
          <a:ln>
            <a:solidFill>
              <a:srgbClr val="C00000"/>
            </a:solidFill>
          </a:ln>
        </p:spPr>
      </p:pic>
      <p:sp>
        <p:nvSpPr>
          <p:cNvPr id="10" name="副標題 2">
            <a:extLst>
              <a:ext uri="{FF2B5EF4-FFF2-40B4-BE49-F238E27FC236}">
                <a16:creationId xmlns:a16="http://schemas.microsoft.com/office/drawing/2014/main" id="{4B11D86B-85FF-4DEF-97F2-838456E0254F}"/>
              </a:ext>
            </a:extLst>
          </p:cNvPr>
          <p:cNvSpPr txBox="1">
            <a:spLocks/>
          </p:cNvSpPr>
          <p:nvPr/>
        </p:nvSpPr>
        <p:spPr>
          <a:xfrm>
            <a:off x="475443" y="4304122"/>
            <a:ext cx="8291264" cy="36003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After:</a:t>
            </a:r>
            <a:endParaRPr lang="en-US" altLang="en-US" sz="1800" dirty="0">
              <a:solidFill>
                <a:schemeClr val="tx1"/>
              </a:solidFill>
              <a:latin typeface="Arial" panose="020B0604020202020204" pitchFamily="34" charset="0"/>
            </a:endParaRPr>
          </a:p>
        </p:txBody>
      </p:sp>
      <p:pic>
        <p:nvPicPr>
          <p:cNvPr id="11" name="Picture 10">
            <a:extLst>
              <a:ext uri="{FF2B5EF4-FFF2-40B4-BE49-F238E27FC236}">
                <a16:creationId xmlns:a16="http://schemas.microsoft.com/office/drawing/2014/main" id="{DE9ACA1A-29EA-475D-A8D1-31B852C6AC5F}"/>
              </a:ext>
            </a:extLst>
          </p:cNvPr>
          <p:cNvPicPr>
            <a:picLocks noChangeAspect="1"/>
          </p:cNvPicPr>
          <p:nvPr/>
        </p:nvPicPr>
        <p:blipFill>
          <a:blip r:embed="rId4"/>
          <a:stretch>
            <a:fillRect/>
          </a:stretch>
        </p:blipFill>
        <p:spPr>
          <a:xfrm>
            <a:off x="1378659" y="4844180"/>
            <a:ext cx="4733925" cy="952500"/>
          </a:xfrm>
          <a:prstGeom prst="rect">
            <a:avLst/>
          </a:prstGeom>
          <a:ln>
            <a:solidFill>
              <a:srgbClr val="C00000"/>
            </a:solidFill>
          </a:ln>
        </p:spPr>
      </p:pic>
    </p:spTree>
    <p:extLst>
      <p:ext uri="{BB962C8B-B14F-4D97-AF65-F5344CB8AC3E}">
        <p14:creationId xmlns:p14="http://schemas.microsoft.com/office/powerpoint/2010/main" val="897805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31 Run Builder (Part 3)</a:t>
            </a:r>
            <a:endParaRPr lang="zh-TW" altLang="en-US" b="1" dirty="0">
              <a:solidFill>
                <a:srgbClr val="FFFF00"/>
              </a:solidFill>
            </a:endParaRPr>
          </a:p>
        </p:txBody>
      </p:sp>
      <p:sp>
        <p:nvSpPr>
          <p:cNvPr id="3" name="副標題 2"/>
          <p:cNvSpPr>
            <a:spLocks noGrp="1"/>
          </p:cNvSpPr>
          <p:nvPr>
            <p:ph type="subTitle" idx="1"/>
          </p:nvPr>
        </p:nvSpPr>
        <p:spPr>
          <a:xfrm>
            <a:off x="457200" y="1268761"/>
            <a:ext cx="8352928" cy="7200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Training Loop with Run Builder</a:t>
            </a:r>
          </a:p>
          <a:p>
            <a:pPr marL="342900" indent="-342900" algn="l">
              <a:buClr>
                <a:srgbClr val="0070C0"/>
              </a:buClr>
              <a:buSzPct val="80000"/>
              <a:buFont typeface="Wingdings" pitchFamily="2" charset="2"/>
              <a:buChar char="u"/>
            </a:pPr>
            <a:r>
              <a:rPr lang="en-US" sz="1800" dirty="0">
                <a:solidFill>
                  <a:schemeClr val="tx1"/>
                </a:solidFill>
              </a:rPr>
              <a:t>We discuss how to use Run Builder class to generate multiple runs.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843580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31.3 Cartesian Product</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1619005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31.3 Cartesian Product</a:t>
            </a:r>
            <a:endParaRPr lang="zh-TW" altLang="en-US" sz="3600" b="1" dirty="0">
              <a:solidFill>
                <a:srgbClr val="FFFF00"/>
              </a:solidFill>
            </a:endParaRPr>
          </a:p>
        </p:txBody>
      </p:sp>
      <p:sp>
        <p:nvSpPr>
          <p:cNvPr id="3" name="副標題 2"/>
          <p:cNvSpPr>
            <a:spLocks noGrp="1"/>
          </p:cNvSpPr>
          <p:nvPr>
            <p:ph type="subTitle" idx="1"/>
          </p:nvPr>
        </p:nvSpPr>
        <p:spPr>
          <a:xfrm>
            <a:off x="457200" y="1325446"/>
            <a:ext cx="8291264" cy="39037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Cartesian Product</a:t>
            </a:r>
          </a:p>
          <a:p>
            <a:pPr marL="342900" indent="-342900" algn="l">
              <a:buClr>
                <a:srgbClr val="0070C0"/>
              </a:buClr>
              <a:buSzPct val="80000"/>
              <a:buFont typeface="Wingdings" pitchFamily="2" charset="2"/>
              <a:buChar char="u"/>
            </a:pPr>
            <a:r>
              <a:rPr lang="en-US" sz="1800" dirty="0">
                <a:solidFill>
                  <a:schemeClr val="tx1"/>
                </a:solidFill>
              </a:rPr>
              <a:t>Do you know about the Cartesian product? Like many things in life, the Cartesian product is a mathematical concept. </a:t>
            </a:r>
          </a:p>
          <a:p>
            <a:pPr marL="342900" indent="-342900" algn="l">
              <a:buClr>
                <a:srgbClr val="0070C0"/>
              </a:buClr>
              <a:buSzPct val="80000"/>
              <a:buFont typeface="Wingdings" pitchFamily="2" charset="2"/>
              <a:buChar char="u"/>
            </a:pPr>
            <a:r>
              <a:rPr lang="en-US" sz="1800" dirty="0">
                <a:solidFill>
                  <a:schemeClr val="tx1"/>
                </a:solidFill>
              </a:rPr>
              <a:t>The Cartesian product is a binary operation. </a:t>
            </a:r>
          </a:p>
          <a:p>
            <a:pPr marL="342900" indent="-342900" algn="l">
              <a:buClr>
                <a:srgbClr val="0070C0"/>
              </a:buClr>
              <a:buSzPct val="80000"/>
              <a:buFont typeface="Wingdings" pitchFamily="2" charset="2"/>
              <a:buChar char="u"/>
            </a:pPr>
            <a:r>
              <a:rPr lang="en-US" sz="1800" dirty="0">
                <a:solidFill>
                  <a:schemeClr val="tx1"/>
                </a:solidFill>
              </a:rPr>
              <a:t>The operation takes two sets as arguments and returns a third set as an output.</a:t>
            </a:r>
          </a:p>
          <a:p>
            <a:pPr marL="342900" indent="-342900" algn="l">
              <a:buClr>
                <a:srgbClr val="0070C0"/>
              </a:buClr>
              <a:buSzPct val="80000"/>
              <a:buFont typeface="Wingdings" pitchFamily="2" charset="2"/>
              <a:buChar char="u"/>
            </a:pPr>
            <a:r>
              <a:rPr lang="en-US" sz="1800" dirty="0">
                <a:solidFill>
                  <a:schemeClr val="tx1"/>
                </a:solidFill>
              </a:rPr>
              <a:t>Let's look at a general mathematical example.</a:t>
            </a:r>
          </a:p>
          <a:p>
            <a:pPr marL="342900" indent="-342900" algn="l">
              <a:buClr>
                <a:srgbClr val="0070C0"/>
              </a:buClr>
              <a:buSzPct val="80000"/>
              <a:buFont typeface="Wingdings" pitchFamily="2" charset="2"/>
              <a:buChar char="u"/>
            </a:pPr>
            <a:r>
              <a:rPr lang="en-US" sz="1800" dirty="0">
                <a:solidFill>
                  <a:schemeClr val="tx1"/>
                </a:solidFill>
              </a:rPr>
              <a:t>Suppose that X is a set.</a:t>
            </a:r>
          </a:p>
          <a:p>
            <a:pPr marL="342900" indent="-342900" algn="l">
              <a:buClr>
                <a:srgbClr val="0070C0"/>
              </a:buClr>
              <a:buSzPct val="80000"/>
              <a:buFont typeface="Wingdings" pitchFamily="2" charset="2"/>
              <a:buChar char="u"/>
            </a:pPr>
            <a:r>
              <a:rPr lang="en-US" sz="1800" dirty="0">
                <a:solidFill>
                  <a:schemeClr val="tx1"/>
                </a:solidFill>
              </a:rPr>
              <a:t>Suppose that Y is a set.</a:t>
            </a:r>
          </a:p>
          <a:p>
            <a:pPr marL="342900" indent="-342900" algn="l">
              <a:buClr>
                <a:srgbClr val="0070C0"/>
              </a:buClr>
              <a:buSzPct val="80000"/>
              <a:buFont typeface="Wingdings" pitchFamily="2" charset="2"/>
              <a:buChar char="u"/>
            </a:pPr>
            <a:r>
              <a:rPr lang="en-US" sz="1800" dirty="0">
                <a:solidFill>
                  <a:schemeClr val="tx1"/>
                </a:solidFill>
              </a:rPr>
              <a:t>The Cartesian product between two sets is denoted as, X×Y. </a:t>
            </a:r>
          </a:p>
          <a:p>
            <a:pPr marL="342900" indent="-342900" algn="l">
              <a:buClr>
                <a:srgbClr val="0070C0"/>
              </a:buClr>
              <a:buSzPct val="80000"/>
              <a:buFont typeface="Wingdings" pitchFamily="2" charset="2"/>
              <a:buChar char="u"/>
            </a:pPr>
            <a:r>
              <a:rPr lang="en-US" sz="1800" dirty="0">
                <a:solidFill>
                  <a:schemeClr val="tx1"/>
                </a:solidFill>
              </a:rPr>
              <a:t>The Cartesian product between the sets X and the set Y is defined to be the set of all ordered pairs (</a:t>
            </a:r>
            <a:r>
              <a:rPr lang="en-US" sz="1800" dirty="0" err="1">
                <a:solidFill>
                  <a:schemeClr val="tx1"/>
                </a:solidFill>
              </a:rPr>
              <a:t>x,y</a:t>
            </a:r>
            <a:r>
              <a:rPr lang="en-US" sz="1800" dirty="0">
                <a:solidFill>
                  <a:schemeClr val="tx1"/>
                </a:solidFill>
              </a:rPr>
              <a:t>), such that, x ∈ X and y ∈ Y. </a:t>
            </a:r>
          </a:p>
          <a:p>
            <a:pPr marL="342900" indent="-342900" algn="l">
              <a:buClr>
                <a:srgbClr val="0070C0"/>
              </a:buClr>
              <a:buSzPct val="80000"/>
              <a:buFont typeface="Wingdings" pitchFamily="2" charset="2"/>
              <a:buChar char="u"/>
            </a:pPr>
            <a:r>
              <a:rPr lang="en-US" sz="1800" dirty="0">
                <a:solidFill>
                  <a:schemeClr val="tx1"/>
                </a:solidFill>
              </a:rPr>
              <a:t>This can be expressed in the following way: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BE18C949-82AD-4AFD-9F63-B5E24A5448DB}"/>
              </a:ext>
            </a:extLst>
          </p:cNvPr>
          <p:cNvPicPr>
            <a:picLocks noChangeAspect="1"/>
          </p:cNvPicPr>
          <p:nvPr/>
        </p:nvPicPr>
        <p:blipFill>
          <a:blip r:embed="rId3"/>
          <a:stretch>
            <a:fillRect/>
          </a:stretch>
        </p:blipFill>
        <p:spPr>
          <a:xfrm>
            <a:off x="2771800" y="5420046"/>
            <a:ext cx="3124200" cy="600075"/>
          </a:xfrm>
          <a:prstGeom prst="rect">
            <a:avLst/>
          </a:prstGeom>
          <a:ln>
            <a:solidFill>
              <a:srgbClr val="C00000"/>
            </a:solidFill>
          </a:ln>
        </p:spPr>
      </p:pic>
    </p:spTree>
    <p:extLst>
      <p:ext uri="{BB962C8B-B14F-4D97-AF65-F5344CB8AC3E}">
        <p14:creationId xmlns:p14="http://schemas.microsoft.com/office/powerpoint/2010/main" val="2678539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31.3 Cartesian Product</a:t>
            </a:r>
            <a:endParaRPr lang="zh-TW" altLang="en-US" sz="3600" b="1" dirty="0">
              <a:solidFill>
                <a:srgbClr val="FFFF00"/>
              </a:solidFill>
            </a:endParaRPr>
          </a:p>
        </p:txBody>
      </p:sp>
      <p:sp>
        <p:nvSpPr>
          <p:cNvPr id="3" name="副標題 2"/>
          <p:cNvSpPr>
            <a:spLocks noGrp="1"/>
          </p:cNvSpPr>
          <p:nvPr>
            <p:ph type="subTitle" idx="1"/>
          </p:nvPr>
        </p:nvSpPr>
        <p:spPr>
          <a:xfrm>
            <a:off x="457200" y="1325446"/>
            <a:ext cx="8291264" cy="95142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Cartesian Product</a:t>
            </a:r>
          </a:p>
          <a:p>
            <a:pPr marL="342900" indent="-342900" algn="l">
              <a:buClr>
                <a:srgbClr val="0070C0"/>
              </a:buClr>
              <a:buSzPct val="80000"/>
              <a:buFont typeface="Wingdings" pitchFamily="2" charset="2"/>
              <a:buChar char="u"/>
            </a:pPr>
            <a:r>
              <a:rPr lang="en-US" sz="1800" dirty="0">
                <a:solidFill>
                  <a:schemeClr val="tx1"/>
                </a:solidFill>
              </a:rPr>
              <a:t>Notice how powerful the mathematical code is. It covers all cases. Maybe you noticed that this can be achieved using for-loop iteration like so:</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11" name="Picture 10">
            <a:extLst>
              <a:ext uri="{FF2B5EF4-FFF2-40B4-BE49-F238E27FC236}">
                <a16:creationId xmlns:a16="http://schemas.microsoft.com/office/drawing/2014/main" id="{3517B006-11E1-4EB2-861A-7FED94BE99AD}"/>
              </a:ext>
            </a:extLst>
          </p:cNvPr>
          <p:cNvPicPr>
            <a:picLocks noChangeAspect="1"/>
          </p:cNvPicPr>
          <p:nvPr/>
        </p:nvPicPr>
        <p:blipFill>
          <a:blip r:embed="rId3"/>
          <a:stretch>
            <a:fillRect/>
          </a:stretch>
        </p:blipFill>
        <p:spPr>
          <a:xfrm>
            <a:off x="2267744" y="2383433"/>
            <a:ext cx="3409950" cy="1562100"/>
          </a:xfrm>
          <a:prstGeom prst="rect">
            <a:avLst/>
          </a:prstGeom>
          <a:ln>
            <a:solidFill>
              <a:srgbClr val="C00000"/>
            </a:solidFill>
          </a:ln>
        </p:spPr>
      </p:pic>
      <p:sp>
        <p:nvSpPr>
          <p:cNvPr id="12" name="副標題 2">
            <a:extLst>
              <a:ext uri="{FF2B5EF4-FFF2-40B4-BE49-F238E27FC236}">
                <a16:creationId xmlns:a16="http://schemas.microsoft.com/office/drawing/2014/main" id="{225271E0-E744-45DD-B65F-30EBCDFA01FF}"/>
              </a:ext>
            </a:extLst>
          </p:cNvPr>
          <p:cNvSpPr txBox="1">
            <a:spLocks/>
          </p:cNvSpPr>
          <p:nvPr/>
        </p:nvSpPr>
        <p:spPr>
          <a:xfrm>
            <a:off x="395536" y="4052094"/>
            <a:ext cx="8291264" cy="36004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b="1" dirty="0">
                <a:solidFill>
                  <a:schemeClr val="tx1"/>
                </a:solidFill>
              </a:rPr>
              <a:t>Output:</a:t>
            </a:r>
            <a:endParaRPr lang="en-US" sz="1800" dirty="0">
              <a:solidFill>
                <a:schemeClr val="tx1"/>
              </a:solidFill>
            </a:endParaRPr>
          </a:p>
        </p:txBody>
      </p:sp>
      <p:pic>
        <p:nvPicPr>
          <p:cNvPr id="13" name="Picture 12">
            <a:extLst>
              <a:ext uri="{FF2B5EF4-FFF2-40B4-BE49-F238E27FC236}">
                <a16:creationId xmlns:a16="http://schemas.microsoft.com/office/drawing/2014/main" id="{E2CF5C96-AFD4-4CA4-8943-D8D598AD47C6}"/>
              </a:ext>
            </a:extLst>
          </p:cNvPr>
          <p:cNvPicPr>
            <a:picLocks noChangeAspect="1"/>
          </p:cNvPicPr>
          <p:nvPr/>
        </p:nvPicPr>
        <p:blipFill>
          <a:blip r:embed="rId4"/>
          <a:stretch>
            <a:fillRect/>
          </a:stretch>
        </p:blipFill>
        <p:spPr>
          <a:xfrm>
            <a:off x="1131218" y="4574025"/>
            <a:ext cx="6819900" cy="428625"/>
          </a:xfrm>
          <a:prstGeom prst="rect">
            <a:avLst/>
          </a:prstGeom>
          <a:ln>
            <a:solidFill>
              <a:srgbClr val="C00000"/>
            </a:solidFill>
          </a:ln>
        </p:spPr>
      </p:pic>
    </p:spTree>
    <p:extLst>
      <p:ext uri="{BB962C8B-B14F-4D97-AF65-F5344CB8AC3E}">
        <p14:creationId xmlns:p14="http://schemas.microsoft.com/office/powerpoint/2010/main" val="3592215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31.3 Cartesian Product</a:t>
            </a:r>
            <a:endParaRPr lang="zh-TW" altLang="en-US" sz="3600" b="1" dirty="0">
              <a:solidFill>
                <a:srgbClr val="FFFF00"/>
              </a:solidFill>
            </a:endParaRPr>
          </a:p>
        </p:txBody>
      </p:sp>
      <p:sp>
        <p:nvSpPr>
          <p:cNvPr id="3" name="副標題 2"/>
          <p:cNvSpPr>
            <a:spLocks noGrp="1"/>
          </p:cNvSpPr>
          <p:nvPr>
            <p:ph type="subTitle" idx="1"/>
          </p:nvPr>
        </p:nvSpPr>
        <p:spPr>
          <a:xfrm>
            <a:off x="457200" y="1325446"/>
            <a:ext cx="8291264" cy="19595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Cartesian Product</a:t>
            </a:r>
          </a:p>
          <a:p>
            <a:pPr marL="342900" indent="-342900" algn="l">
              <a:buClr>
                <a:srgbClr val="0070C0"/>
              </a:buClr>
              <a:buSzPct val="80000"/>
              <a:buFont typeface="Wingdings" pitchFamily="2" charset="2"/>
              <a:buChar char="u"/>
            </a:pPr>
            <a:r>
              <a:rPr lang="en-US" sz="1800" dirty="0">
                <a:solidFill>
                  <a:schemeClr val="tx1"/>
                </a:solidFill>
              </a:rPr>
              <a:t>To compute X×Y we do the following:</a:t>
            </a:r>
          </a:p>
          <a:p>
            <a:pPr marL="342900" indent="-342900" algn="l">
              <a:buClr>
                <a:srgbClr val="0070C0"/>
              </a:buClr>
              <a:buSzPct val="80000"/>
              <a:buFont typeface="Wingdings" pitchFamily="2" charset="2"/>
              <a:buChar char="u"/>
            </a:pPr>
            <a:r>
              <a:rPr lang="en-US" sz="1800" dirty="0">
                <a:solidFill>
                  <a:schemeClr val="tx1"/>
                </a:solidFill>
              </a:rPr>
              <a:t>For every x ∈ X and for every y ∈ Y, we collect the corresponding pair (</a:t>
            </a:r>
            <a:r>
              <a:rPr lang="en-US" sz="1800" dirty="0" err="1">
                <a:solidFill>
                  <a:schemeClr val="tx1"/>
                </a:solidFill>
              </a:rPr>
              <a:t>x,y</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The resulting collection gives us the set of all ordered pairs little (</a:t>
            </a:r>
            <a:r>
              <a:rPr lang="en-US" sz="1800" dirty="0" err="1">
                <a:solidFill>
                  <a:schemeClr val="tx1"/>
                </a:solidFill>
              </a:rPr>
              <a:t>x,y</a:t>
            </a:r>
            <a:r>
              <a:rPr lang="en-US" sz="1800" dirty="0">
                <a:solidFill>
                  <a:schemeClr val="tx1"/>
                </a:solidFill>
              </a:rPr>
              <a:t>), such that, x ∈ X and y ∈ Y.</a:t>
            </a:r>
          </a:p>
          <a:p>
            <a:pPr marL="342900" indent="-342900" algn="l">
              <a:buClr>
                <a:srgbClr val="0070C0"/>
              </a:buClr>
              <a:buSzPct val="80000"/>
              <a:buFont typeface="Wingdings" pitchFamily="2" charset="2"/>
              <a:buChar char="u"/>
            </a:pPr>
            <a:r>
              <a:rPr lang="en-US" sz="1800" dirty="0">
                <a:solidFill>
                  <a:schemeClr val="tx1"/>
                </a:solidFill>
              </a:rPr>
              <a:t>Here is a concrete example expressed in Python: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8" name="Picture 7">
            <a:extLst>
              <a:ext uri="{FF2B5EF4-FFF2-40B4-BE49-F238E27FC236}">
                <a16:creationId xmlns:a16="http://schemas.microsoft.com/office/drawing/2014/main" id="{DB9446DC-28CB-4B8E-BEB7-B3CD2EE07FCF}"/>
              </a:ext>
            </a:extLst>
          </p:cNvPr>
          <p:cNvPicPr>
            <a:picLocks noChangeAspect="1"/>
          </p:cNvPicPr>
          <p:nvPr/>
        </p:nvPicPr>
        <p:blipFill>
          <a:blip r:embed="rId3"/>
          <a:stretch>
            <a:fillRect/>
          </a:stretch>
        </p:blipFill>
        <p:spPr>
          <a:xfrm>
            <a:off x="1763688" y="3396686"/>
            <a:ext cx="3019425" cy="1000125"/>
          </a:xfrm>
          <a:prstGeom prst="rect">
            <a:avLst/>
          </a:prstGeom>
          <a:ln>
            <a:solidFill>
              <a:srgbClr val="C00000"/>
            </a:solidFill>
          </a:ln>
        </p:spPr>
      </p:pic>
      <p:sp>
        <p:nvSpPr>
          <p:cNvPr id="9" name="副標題 2">
            <a:extLst>
              <a:ext uri="{FF2B5EF4-FFF2-40B4-BE49-F238E27FC236}">
                <a16:creationId xmlns:a16="http://schemas.microsoft.com/office/drawing/2014/main" id="{F2A2DA2E-32F9-4E69-9B9C-1979FD37A234}"/>
              </a:ext>
            </a:extLst>
          </p:cNvPr>
          <p:cNvSpPr txBox="1">
            <a:spLocks/>
          </p:cNvSpPr>
          <p:nvPr/>
        </p:nvSpPr>
        <p:spPr>
          <a:xfrm>
            <a:off x="390893" y="4579374"/>
            <a:ext cx="8291264" cy="36004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b="1" dirty="0">
                <a:solidFill>
                  <a:schemeClr val="tx1"/>
                </a:solidFill>
              </a:rPr>
              <a:t>Output:</a:t>
            </a:r>
            <a:endParaRPr lang="en-US" sz="1800" dirty="0">
              <a:solidFill>
                <a:schemeClr val="tx1"/>
              </a:solidFill>
            </a:endParaRPr>
          </a:p>
        </p:txBody>
      </p:sp>
      <p:pic>
        <p:nvPicPr>
          <p:cNvPr id="10" name="Picture 9">
            <a:extLst>
              <a:ext uri="{FF2B5EF4-FFF2-40B4-BE49-F238E27FC236}">
                <a16:creationId xmlns:a16="http://schemas.microsoft.com/office/drawing/2014/main" id="{A1D02F56-DD74-45C3-9402-B741A4279C8E}"/>
              </a:ext>
            </a:extLst>
          </p:cNvPr>
          <p:cNvPicPr>
            <a:picLocks noChangeAspect="1"/>
          </p:cNvPicPr>
          <p:nvPr/>
        </p:nvPicPr>
        <p:blipFill>
          <a:blip r:embed="rId4"/>
          <a:stretch>
            <a:fillRect/>
          </a:stretch>
        </p:blipFill>
        <p:spPr>
          <a:xfrm>
            <a:off x="1145625" y="5113454"/>
            <a:ext cx="6781800" cy="419100"/>
          </a:xfrm>
          <a:prstGeom prst="rect">
            <a:avLst/>
          </a:prstGeom>
          <a:ln>
            <a:solidFill>
              <a:srgbClr val="C00000"/>
            </a:solidFill>
          </a:ln>
        </p:spPr>
      </p:pic>
    </p:spTree>
    <p:extLst>
      <p:ext uri="{BB962C8B-B14F-4D97-AF65-F5344CB8AC3E}">
        <p14:creationId xmlns:p14="http://schemas.microsoft.com/office/powerpoint/2010/main" val="3447447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31.4 Summary</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1507229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31.4 Summary</a:t>
            </a:r>
            <a:endParaRPr lang="zh-TW" altLang="en-US" sz="3600" b="1" dirty="0">
              <a:solidFill>
                <a:srgbClr val="FFFF00"/>
              </a:solidFill>
            </a:endParaRPr>
          </a:p>
        </p:txBody>
      </p:sp>
      <p:sp>
        <p:nvSpPr>
          <p:cNvPr id="3" name="副標題 2"/>
          <p:cNvSpPr>
            <a:spLocks noGrp="1"/>
          </p:cNvSpPr>
          <p:nvPr>
            <p:ph type="subTitle" idx="1"/>
          </p:nvPr>
        </p:nvSpPr>
        <p:spPr>
          <a:xfrm>
            <a:off x="457200" y="1325446"/>
            <a:ext cx="8291264" cy="6633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Summary</a:t>
            </a:r>
          </a:p>
          <a:p>
            <a:pPr marL="342900" indent="-342900" algn="l">
              <a:buClr>
                <a:srgbClr val="0070C0"/>
              </a:buClr>
              <a:buSzPct val="80000"/>
              <a:buFont typeface="Wingdings" pitchFamily="2" charset="2"/>
              <a:buChar char="u"/>
            </a:pPr>
            <a:r>
              <a:rPr lang="en-US" sz="1800" dirty="0">
                <a:solidFill>
                  <a:schemeClr val="tx1"/>
                </a:solidFill>
              </a:rPr>
              <a:t>We discuss how to use Run Builder class to generate multiple runs.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Tree>
    <p:extLst>
      <p:ext uri="{BB962C8B-B14F-4D97-AF65-F5344CB8AC3E}">
        <p14:creationId xmlns:p14="http://schemas.microsoft.com/office/powerpoint/2010/main" val="1521508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31.5 Quiz</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3822187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31.5 Quiz</a:t>
            </a:r>
            <a:endParaRPr lang="zh-TW" altLang="en-US" sz="3600" b="1" dirty="0">
              <a:solidFill>
                <a:srgbClr val="FFFF00"/>
              </a:solidFill>
            </a:endParaRPr>
          </a:p>
        </p:txBody>
      </p:sp>
      <p:sp>
        <p:nvSpPr>
          <p:cNvPr id="3" name="副標題 2"/>
          <p:cNvSpPr>
            <a:spLocks noGrp="1"/>
          </p:cNvSpPr>
          <p:nvPr>
            <p:ph type="subTitle" idx="1"/>
          </p:nvPr>
        </p:nvSpPr>
        <p:spPr>
          <a:xfrm>
            <a:off x="457200" y="1325446"/>
            <a:ext cx="1090464"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pic>
        <p:nvPicPr>
          <p:cNvPr id="7" name="Picture 6">
            <a:extLst>
              <a:ext uri="{FF2B5EF4-FFF2-40B4-BE49-F238E27FC236}">
                <a16:creationId xmlns:a16="http://schemas.microsoft.com/office/drawing/2014/main" id="{89CB4315-BD36-445D-839E-D063DA57061B}"/>
              </a:ext>
            </a:extLst>
          </p:cNvPr>
          <p:cNvPicPr>
            <a:picLocks noChangeAspect="1"/>
          </p:cNvPicPr>
          <p:nvPr/>
        </p:nvPicPr>
        <p:blipFill>
          <a:blip r:embed="rId3"/>
          <a:stretch>
            <a:fillRect/>
          </a:stretch>
        </p:blipFill>
        <p:spPr>
          <a:xfrm>
            <a:off x="1979712" y="1203325"/>
            <a:ext cx="5353050" cy="5153025"/>
          </a:xfrm>
          <a:prstGeom prst="rect">
            <a:avLst/>
          </a:prstGeom>
          <a:ln>
            <a:solidFill>
              <a:srgbClr val="C00000"/>
            </a:solidFill>
          </a:ln>
        </p:spPr>
      </p:pic>
    </p:spTree>
    <p:extLst>
      <p:ext uri="{BB962C8B-B14F-4D97-AF65-F5344CB8AC3E}">
        <p14:creationId xmlns:p14="http://schemas.microsoft.com/office/powerpoint/2010/main" val="1838973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31.5 Quiz</a:t>
            </a:r>
            <a:endParaRPr lang="zh-TW" altLang="en-US" sz="3600" b="1" dirty="0">
              <a:solidFill>
                <a:srgbClr val="FFFF00"/>
              </a:solidFill>
            </a:endParaRPr>
          </a:p>
        </p:txBody>
      </p:sp>
      <p:sp>
        <p:nvSpPr>
          <p:cNvPr id="3" name="副標題 2"/>
          <p:cNvSpPr>
            <a:spLocks noGrp="1"/>
          </p:cNvSpPr>
          <p:nvPr>
            <p:ph type="subTitle" idx="1"/>
          </p:nvPr>
        </p:nvSpPr>
        <p:spPr>
          <a:xfrm>
            <a:off x="457200" y="1325446"/>
            <a:ext cx="1090464"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pic>
        <p:nvPicPr>
          <p:cNvPr id="8" name="Picture 7">
            <a:extLst>
              <a:ext uri="{FF2B5EF4-FFF2-40B4-BE49-F238E27FC236}">
                <a16:creationId xmlns:a16="http://schemas.microsoft.com/office/drawing/2014/main" id="{B283B2E0-7F72-4617-9AE2-007DAC44DBCC}"/>
              </a:ext>
            </a:extLst>
          </p:cNvPr>
          <p:cNvPicPr>
            <a:picLocks noChangeAspect="1"/>
          </p:cNvPicPr>
          <p:nvPr/>
        </p:nvPicPr>
        <p:blipFill>
          <a:blip r:embed="rId3"/>
          <a:stretch>
            <a:fillRect/>
          </a:stretch>
        </p:blipFill>
        <p:spPr>
          <a:xfrm>
            <a:off x="1907704" y="1185507"/>
            <a:ext cx="5190110" cy="5546085"/>
          </a:xfrm>
          <a:prstGeom prst="rect">
            <a:avLst/>
          </a:prstGeom>
          <a:ln>
            <a:solidFill>
              <a:srgbClr val="C00000"/>
            </a:solidFill>
          </a:ln>
        </p:spPr>
      </p:pic>
    </p:spTree>
    <p:extLst>
      <p:ext uri="{BB962C8B-B14F-4D97-AF65-F5344CB8AC3E}">
        <p14:creationId xmlns:p14="http://schemas.microsoft.com/office/powerpoint/2010/main" val="549390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31.1 Using </a:t>
            </a:r>
            <a:r>
              <a:rPr lang="en-US" altLang="zh-TW" sz="4000" b="1" dirty="0" err="1">
                <a:solidFill>
                  <a:srgbClr val="FFFF00"/>
                </a:solidFill>
              </a:rPr>
              <a:t>RunBuilder</a:t>
            </a:r>
            <a:r>
              <a:rPr lang="en-US" altLang="zh-TW" sz="4000" b="1" dirty="0">
                <a:solidFill>
                  <a:srgbClr val="FFFF00"/>
                </a:solidFill>
              </a:rPr>
              <a:t> Class</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401702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31.1 Using </a:t>
            </a:r>
            <a:r>
              <a:rPr lang="en-US" altLang="zh-TW" sz="3600" b="1" dirty="0" err="1">
                <a:solidFill>
                  <a:srgbClr val="FFFF00"/>
                </a:solidFill>
              </a:rPr>
              <a:t>RunBuilder</a:t>
            </a:r>
            <a:r>
              <a:rPr lang="en-US" altLang="zh-TW" sz="3600" b="1" dirty="0">
                <a:solidFill>
                  <a:srgbClr val="FFFF00"/>
                </a:solidFill>
              </a:rPr>
              <a:t> Class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5274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latin typeface="montserrat"/>
              </a:rPr>
              <a:t>Using The </a:t>
            </a:r>
            <a:r>
              <a:rPr lang="en-US" altLang="en-US" sz="1600" b="1" dirty="0" err="1">
                <a:solidFill>
                  <a:schemeClr val="tx1"/>
                </a:solidFill>
                <a:latin typeface="montserrat"/>
              </a:rPr>
              <a:t>RunBuilder</a:t>
            </a:r>
            <a:r>
              <a:rPr lang="en-US" altLang="en-US" sz="1600" b="1" dirty="0">
                <a:solidFill>
                  <a:schemeClr val="tx1"/>
                </a:solidFill>
                <a:latin typeface="montserrat"/>
              </a:rPr>
              <a:t> Class</a:t>
            </a:r>
          </a:p>
          <a:p>
            <a:pPr marL="342900" indent="-342900" algn="l">
              <a:buClr>
                <a:srgbClr val="0070C0"/>
              </a:buClr>
              <a:buSzPct val="80000"/>
              <a:buFont typeface="Wingdings" pitchFamily="2" charset="2"/>
              <a:buChar char="u"/>
            </a:pPr>
            <a:r>
              <a:rPr lang="en-US" altLang="en-US" sz="1600" dirty="0">
                <a:solidFill>
                  <a:srgbClr val="333333"/>
                </a:solidFill>
                <a:latin typeface="-apple-system"/>
              </a:rPr>
              <a:t>We discussed how to efficiently run the training process. </a:t>
            </a:r>
          </a:p>
          <a:p>
            <a:pPr marL="342900" indent="-342900" algn="l">
              <a:buClr>
                <a:srgbClr val="0070C0"/>
              </a:buClr>
              <a:buSzPct val="80000"/>
              <a:buFont typeface="Wingdings" pitchFamily="2" charset="2"/>
              <a:buChar char="u"/>
            </a:pPr>
            <a:r>
              <a:rPr lang="en-US" altLang="en-US" sz="1600" dirty="0">
                <a:solidFill>
                  <a:srgbClr val="333333"/>
                </a:solidFill>
                <a:latin typeface="-apple-system"/>
              </a:rPr>
              <a:t>We will expand the </a:t>
            </a:r>
            <a:r>
              <a:rPr lang="en-US" altLang="en-US" sz="1600" dirty="0">
                <a:solidFill>
                  <a:srgbClr val="E83E8C"/>
                </a:solidFill>
                <a:latin typeface="-apple-system"/>
                <a:hlinkClick r:id="rId2"/>
              </a:rPr>
              <a:t>hyperparameter experimentation</a:t>
            </a:r>
            <a:r>
              <a:rPr lang="en-US" altLang="en-US" sz="1600" dirty="0">
                <a:solidFill>
                  <a:srgbClr val="333333"/>
                </a:solidFill>
                <a:latin typeface="-apple-system"/>
              </a:rPr>
              <a:t>.</a:t>
            </a:r>
            <a:endParaRPr lang="en-US" altLang="en-US" sz="1600" dirty="0">
              <a:solidFill>
                <a:schemeClr val="tx1"/>
              </a:solidFill>
            </a:endParaRPr>
          </a:p>
          <a:p>
            <a:pPr marL="342900" indent="-342900" algn="l">
              <a:buClr>
                <a:srgbClr val="0070C0"/>
              </a:buClr>
              <a:buSzPct val="80000"/>
              <a:buFont typeface="Wingdings" pitchFamily="2" charset="2"/>
              <a:buChar char="u"/>
            </a:pPr>
            <a:r>
              <a:rPr lang="en-US" altLang="en-US" sz="1600" dirty="0">
                <a:solidFill>
                  <a:srgbClr val="333333"/>
                </a:solidFill>
                <a:latin typeface="-apple-system"/>
              </a:rPr>
              <a:t>We are going to build a class called </a:t>
            </a:r>
            <a:r>
              <a:rPr lang="en-US" altLang="en-US" sz="1600" dirty="0" err="1">
                <a:solidFill>
                  <a:srgbClr val="E83E8C"/>
                </a:solidFill>
                <a:latin typeface="SFMono-Regular"/>
              </a:rPr>
              <a:t>RunBuilder</a:t>
            </a:r>
            <a:r>
              <a:rPr lang="en-US" altLang="en-US" sz="1600" dirty="0">
                <a:solidFill>
                  <a:srgbClr val="333333"/>
                </a:solidFill>
                <a:latin typeface="-apple-system"/>
              </a:rPr>
              <a:t>. </a:t>
            </a:r>
          </a:p>
          <a:p>
            <a:pPr marL="342900" indent="-342900" algn="l">
              <a:buClr>
                <a:srgbClr val="0070C0"/>
              </a:buClr>
              <a:buSzPct val="80000"/>
              <a:buFont typeface="Wingdings" pitchFamily="2" charset="2"/>
              <a:buChar char="u"/>
            </a:pPr>
            <a:r>
              <a:rPr lang="en-US" altLang="en-US" sz="1600" dirty="0">
                <a:solidFill>
                  <a:srgbClr val="333333"/>
                </a:solidFill>
                <a:latin typeface="-apple-system"/>
              </a:rPr>
              <a:t>Before we look at how to build the class, we import the required libraries.</a:t>
            </a:r>
            <a:endParaRPr lang="en-US" altLang="en-US" sz="1600" dirty="0">
              <a:solidFill>
                <a:schemeClr val="tx1"/>
              </a:solidFill>
              <a:latin typeface="Arial" panose="020B0604020202020204" pitchFamily="34" charset="0"/>
            </a:endParaRPr>
          </a:p>
          <a:p>
            <a:pPr algn="l">
              <a:buClr>
                <a:srgbClr val="0070C0"/>
              </a:buClr>
              <a:buSzPct val="80000"/>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9" name="Picture 8">
            <a:extLst>
              <a:ext uri="{FF2B5EF4-FFF2-40B4-BE49-F238E27FC236}">
                <a16:creationId xmlns:a16="http://schemas.microsoft.com/office/drawing/2014/main" id="{5E46E47B-FE67-4FD8-B17F-9F93F5371BD9}"/>
              </a:ext>
            </a:extLst>
          </p:cNvPr>
          <p:cNvPicPr>
            <a:picLocks noChangeAspect="1"/>
          </p:cNvPicPr>
          <p:nvPr/>
        </p:nvPicPr>
        <p:blipFill>
          <a:blip r:embed="rId4"/>
          <a:stretch>
            <a:fillRect/>
          </a:stretch>
        </p:blipFill>
        <p:spPr>
          <a:xfrm>
            <a:off x="2123728" y="3053639"/>
            <a:ext cx="3343275" cy="742950"/>
          </a:xfrm>
          <a:prstGeom prst="rect">
            <a:avLst/>
          </a:prstGeom>
          <a:ln>
            <a:solidFill>
              <a:srgbClr val="C00000"/>
            </a:solidFill>
          </a:ln>
        </p:spPr>
      </p:pic>
      <p:sp>
        <p:nvSpPr>
          <p:cNvPr id="10" name="副標題 2">
            <a:extLst>
              <a:ext uri="{FF2B5EF4-FFF2-40B4-BE49-F238E27FC236}">
                <a16:creationId xmlns:a16="http://schemas.microsoft.com/office/drawing/2014/main" id="{1031F3E1-D9B5-45BA-9A8B-F41BAED354DF}"/>
              </a:ext>
            </a:extLst>
          </p:cNvPr>
          <p:cNvSpPr txBox="1">
            <a:spLocks/>
          </p:cNvSpPr>
          <p:nvPr/>
        </p:nvSpPr>
        <p:spPr>
          <a:xfrm>
            <a:off x="395536" y="4014617"/>
            <a:ext cx="8291264" cy="128659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mj-lt"/>
              </a:rPr>
              <a:t>We import </a:t>
            </a:r>
            <a:r>
              <a:rPr lang="en-US" altLang="en-US" sz="1800" dirty="0" err="1">
                <a:solidFill>
                  <a:srgbClr val="E83E8C"/>
                </a:solidFill>
                <a:latin typeface="+mj-lt"/>
              </a:rPr>
              <a:t>OrderedDict</a:t>
            </a:r>
            <a:r>
              <a:rPr lang="en-US" altLang="en-US" sz="1800" dirty="0">
                <a:solidFill>
                  <a:srgbClr val="333333"/>
                </a:solidFill>
                <a:latin typeface="+mj-lt"/>
              </a:rPr>
              <a:t> and </a:t>
            </a:r>
            <a:r>
              <a:rPr lang="en-US" altLang="en-US" sz="1800" dirty="0" err="1">
                <a:solidFill>
                  <a:srgbClr val="E83E8C"/>
                </a:solidFill>
                <a:latin typeface="+mj-lt"/>
              </a:rPr>
              <a:t>namedtuple</a:t>
            </a:r>
            <a:r>
              <a:rPr lang="en-US" altLang="en-US" sz="1800" dirty="0">
                <a:solidFill>
                  <a:srgbClr val="333333"/>
                </a:solidFill>
                <a:latin typeface="+mj-lt"/>
              </a:rPr>
              <a:t> from collections.</a:t>
            </a:r>
          </a:p>
          <a:p>
            <a:pPr marL="342900" indent="-342900" algn="l">
              <a:buClr>
                <a:srgbClr val="0070C0"/>
              </a:buClr>
              <a:buSzPct val="80000"/>
              <a:buFont typeface="Wingdings" pitchFamily="2" charset="2"/>
              <a:buChar char="u"/>
            </a:pPr>
            <a:r>
              <a:rPr lang="en-US" altLang="en-US" sz="1800" dirty="0">
                <a:solidFill>
                  <a:srgbClr val="333333"/>
                </a:solidFill>
                <a:latin typeface="+mj-lt"/>
              </a:rPr>
              <a:t>We import a function called </a:t>
            </a:r>
            <a:r>
              <a:rPr lang="en-US" altLang="en-US" sz="1800" dirty="0">
                <a:solidFill>
                  <a:srgbClr val="E83E8C"/>
                </a:solidFill>
                <a:latin typeface="+mj-lt"/>
              </a:rPr>
              <a:t>product</a:t>
            </a:r>
            <a:r>
              <a:rPr lang="en-US" altLang="en-US" sz="1800" dirty="0">
                <a:solidFill>
                  <a:srgbClr val="333333"/>
                </a:solidFill>
                <a:latin typeface="+mj-lt"/>
              </a:rPr>
              <a:t> from </a:t>
            </a:r>
            <a:r>
              <a:rPr lang="en-US" altLang="en-US" sz="1800" dirty="0" err="1">
                <a:solidFill>
                  <a:srgbClr val="E83E8C"/>
                </a:solidFill>
                <a:latin typeface="+mj-lt"/>
              </a:rPr>
              <a:t>itertools</a:t>
            </a:r>
            <a:r>
              <a:rPr lang="en-US" altLang="en-US" sz="1800" dirty="0">
                <a:solidFill>
                  <a:srgbClr val="333333"/>
                </a:solidFill>
                <a:latin typeface="+mj-lt"/>
              </a:rPr>
              <a:t>.</a:t>
            </a:r>
          </a:p>
          <a:p>
            <a:pPr marL="342900" indent="-342900" algn="l">
              <a:buClr>
                <a:srgbClr val="0070C0"/>
              </a:buClr>
              <a:buSzPct val="80000"/>
              <a:buFont typeface="Wingdings" pitchFamily="2" charset="2"/>
              <a:buChar char="u"/>
            </a:pPr>
            <a:r>
              <a:rPr lang="en-US" altLang="en-US" sz="1800" dirty="0">
                <a:solidFill>
                  <a:srgbClr val="333333"/>
                </a:solidFill>
                <a:latin typeface="+mj-lt"/>
              </a:rPr>
              <a:t>This </a:t>
            </a:r>
            <a:r>
              <a:rPr lang="en-US" altLang="en-US" sz="1800" dirty="0">
                <a:solidFill>
                  <a:srgbClr val="E83E8C"/>
                </a:solidFill>
                <a:latin typeface="+mj-lt"/>
              </a:rPr>
              <a:t>product()</a:t>
            </a:r>
            <a:r>
              <a:rPr lang="en-US" altLang="en-US" sz="1800" dirty="0">
                <a:solidFill>
                  <a:srgbClr val="333333"/>
                </a:solidFill>
                <a:latin typeface="+mj-lt"/>
              </a:rPr>
              <a:t> function is the one we saw last time that computes a Cartesian product given multiple list inputs.</a:t>
            </a:r>
            <a:r>
              <a:rPr lang="en-US" altLang="en-US" sz="1800" dirty="0">
                <a:solidFill>
                  <a:schemeClr val="tx1"/>
                </a:solidFill>
                <a:latin typeface="+mj-lt"/>
              </a:rPr>
              <a:t> </a:t>
            </a:r>
          </a:p>
        </p:txBody>
      </p:sp>
    </p:spTree>
    <p:extLst>
      <p:ext uri="{BB962C8B-B14F-4D97-AF65-F5344CB8AC3E}">
        <p14:creationId xmlns:p14="http://schemas.microsoft.com/office/powerpoint/2010/main" val="209664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31.1 Using </a:t>
            </a:r>
            <a:r>
              <a:rPr lang="en-US" altLang="zh-TW" sz="3600" b="1" dirty="0" err="1">
                <a:solidFill>
                  <a:srgbClr val="FFFF00"/>
                </a:solidFill>
              </a:rPr>
              <a:t>RunBuilder</a:t>
            </a:r>
            <a:r>
              <a:rPr lang="en-US" altLang="zh-TW" sz="3600" b="1" dirty="0">
                <a:solidFill>
                  <a:srgbClr val="FFFF00"/>
                </a:solidFill>
              </a:rPr>
              <a:t> Class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3834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Using The </a:t>
            </a:r>
            <a:r>
              <a:rPr lang="en-US" altLang="en-US" sz="1800" b="1" dirty="0" err="1">
                <a:solidFill>
                  <a:schemeClr val="tx1"/>
                </a:solidFill>
                <a:latin typeface="montserrat"/>
              </a:rPr>
              <a:t>RunBuilder</a:t>
            </a:r>
            <a:r>
              <a:rPr lang="en-US" altLang="en-US" sz="1800" b="1" dirty="0">
                <a:solidFill>
                  <a:schemeClr val="tx1"/>
                </a:solidFill>
                <a:latin typeface="montserrat"/>
              </a:rPr>
              <a:t> Class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Alright.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is the </a:t>
            </a:r>
            <a:r>
              <a:rPr lang="en-US" altLang="en-US" sz="1800" dirty="0" err="1">
                <a:solidFill>
                  <a:srgbClr val="E83E8C"/>
                </a:solidFill>
                <a:latin typeface="SFMono-Regular"/>
              </a:rPr>
              <a:t>RunBuilder</a:t>
            </a:r>
            <a:r>
              <a:rPr lang="en-US" altLang="en-US" sz="1800" dirty="0">
                <a:solidFill>
                  <a:srgbClr val="333333"/>
                </a:solidFill>
                <a:latin typeface="-apple-system"/>
              </a:rPr>
              <a:t> class that will build sets of parameters that define our runs.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will see how it works after we see how to use it.</a:t>
            </a:r>
            <a:r>
              <a:rPr lang="en-US" altLang="en-US" sz="1800" dirty="0">
                <a:solidFill>
                  <a:schemeClr val="tx1"/>
                </a:solidFill>
              </a:rPr>
              <a:t> </a:t>
            </a:r>
            <a:endParaRPr lang="en-US" altLang="en-US" sz="1800" dirty="0">
              <a:solidFill>
                <a:schemeClr val="tx1"/>
              </a:solidFill>
              <a:latin typeface="Arial" panose="020B0604020202020204" pitchFamily="34" charset="0"/>
            </a:endParaRP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8" name="Picture 7">
            <a:extLst>
              <a:ext uri="{FF2B5EF4-FFF2-40B4-BE49-F238E27FC236}">
                <a16:creationId xmlns:a16="http://schemas.microsoft.com/office/drawing/2014/main" id="{C3464B51-44D4-45CF-BBA9-F3C7D6D43606}"/>
              </a:ext>
            </a:extLst>
          </p:cNvPr>
          <p:cNvPicPr>
            <a:picLocks noChangeAspect="1"/>
          </p:cNvPicPr>
          <p:nvPr/>
        </p:nvPicPr>
        <p:blipFill>
          <a:blip r:embed="rId3"/>
          <a:stretch>
            <a:fillRect/>
          </a:stretch>
        </p:blipFill>
        <p:spPr>
          <a:xfrm>
            <a:off x="1619672" y="2929881"/>
            <a:ext cx="4448175" cy="2438400"/>
          </a:xfrm>
          <a:prstGeom prst="rect">
            <a:avLst/>
          </a:prstGeom>
          <a:ln>
            <a:solidFill>
              <a:srgbClr val="C00000"/>
            </a:solidFill>
          </a:ln>
        </p:spPr>
      </p:pic>
    </p:spTree>
    <p:extLst>
      <p:ext uri="{BB962C8B-B14F-4D97-AF65-F5344CB8AC3E}">
        <p14:creationId xmlns:p14="http://schemas.microsoft.com/office/powerpoint/2010/main" val="124341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31.1 Using </a:t>
            </a:r>
            <a:r>
              <a:rPr lang="en-US" altLang="zh-TW" sz="3600" b="1" dirty="0" err="1">
                <a:solidFill>
                  <a:srgbClr val="FFFF00"/>
                </a:solidFill>
              </a:rPr>
              <a:t>RunBuilder</a:t>
            </a:r>
            <a:r>
              <a:rPr lang="en-US" altLang="zh-TW" sz="3600" b="1" dirty="0">
                <a:solidFill>
                  <a:srgbClr val="FFFF00"/>
                </a:solidFill>
              </a:rPr>
              <a:t> Class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24635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Using The </a:t>
            </a:r>
            <a:r>
              <a:rPr lang="en-US" altLang="en-US" sz="1800" b="1" dirty="0" err="1">
                <a:solidFill>
                  <a:schemeClr val="tx1"/>
                </a:solidFill>
                <a:latin typeface="montserrat"/>
              </a:rPr>
              <a:t>RunBuilder</a:t>
            </a:r>
            <a:r>
              <a:rPr lang="en-US" altLang="en-US" sz="1800" b="1" dirty="0">
                <a:solidFill>
                  <a:schemeClr val="tx1"/>
                </a:solidFill>
                <a:latin typeface="montserrat"/>
              </a:rPr>
              <a:t> Class</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The main thing to note about using this class is that it has a </a:t>
            </a:r>
            <a:r>
              <a:rPr lang="en-US" altLang="en-US" sz="1800" dirty="0">
                <a:solidFill>
                  <a:schemeClr val="tx1"/>
                </a:solidFill>
                <a:latin typeface="SFMono-Regular"/>
              </a:rPr>
              <a:t>static</a:t>
            </a:r>
            <a:r>
              <a:rPr lang="en-US" altLang="en-US" sz="1800" dirty="0">
                <a:solidFill>
                  <a:schemeClr val="tx1"/>
                </a:solidFill>
                <a:latin typeface="-apple-system"/>
              </a:rPr>
              <a:t> method called </a:t>
            </a:r>
            <a:r>
              <a:rPr lang="en-US" altLang="en-US" sz="1800" dirty="0" err="1">
                <a:solidFill>
                  <a:schemeClr val="tx1"/>
                </a:solidFill>
                <a:latin typeface="SFMono-Regular"/>
              </a:rPr>
              <a:t>get_runs</a:t>
            </a:r>
            <a:r>
              <a:rPr lang="en-US" altLang="en-US" sz="1800" dirty="0">
                <a:solidFill>
                  <a:schemeClr val="tx1"/>
                </a:solidFill>
                <a:latin typeface="SFMono-Regular"/>
              </a:rPr>
              <a:t>()</a:t>
            </a:r>
            <a:r>
              <a:rPr lang="en-US" altLang="en-US" sz="1800" dirty="0">
                <a:solidFill>
                  <a:schemeClr val="tx1"/>
                </a:solidFill>
                <a:latin typeface="-apple-system"/>
              </a:rPr>
              <a:t>. </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This method will get the runs for us that it builds based on the parameters we pass in.</a:t>
            </a:r>
          </a:p>
          <a:p>
            <a:pPr marL="342900" indent="-342900" algn="l">
              <a:buClr>
                <a:srgbClr val="0070C0"/>
              </a:buClr>
              <a:buSzPct val="80000"/>
              <a:buFont typeface="Wingdings" pitchFamily="2" charset="2"/>
              <a:buChar char="u"/>
            </a:pPr>
            <a:r>
              <a:rPr lang="en-US" altLang="en-US" sz="1800" b="1" dirty="0">
                <a:solidFill>
                  <a:srgbClr val="C00000"/>
                </a:solidFill>
                <a:latin typeface="-apple-system"/>
              </a:rPr>
              <a:t>Note: Static method are like class method, </a:t>
            </a:r>
            <a:r>
              <a:rPr lang="en-US" sz="1800" b="1" dirty="0">
                <a:solidFill>
                  <a:srgbClr val="C00000"/>
                </a:solidFill>
              </a:rPr>
              <a:t> are methods that are bound to a class rather than its object.</a:t>
            </a:r>
            <a:endParaRPr lang="en-US" altLang="en-US" sz="1800" b="1" dirty="0">
              <a:solidFill>
                <a:srgbClr val="C00000"/>
              </a:solidFill>
            </a:endParaRPr>
          </a:p>
          <a:p>
            <a:pPr marL="342900" indent="-342900" algn="l">
              <a:buClr>
                <a:srgbClr val="0070C0"/>
              </a:buClr>
              <a:buSzPct val="80000"/>
              <a:buFont typeface="Wingdings" pitchFamily="2" charset="2"/>
              <a:buChar char="u"/>
            </a:pPr>
            <a:r>
              <a:rPr lang="en-US" altLang="en-US" sz="1800" dirty="0">
                <a:solidFill>
                  <a:schemeClr val="tx1"/>
                </a:solidFill>
                <a:latin typeface="-apple-system"/>
              </a:rPr>
              <a:t>Let’s define some parameters now.</a:t>
            </a:r>
            <a:endParaRPr lang="en-US" altLang="en-US" sz="1800" dirty="0">
              <a:solidFill>
                <a:schemeClr val="tx1"/>
              </a:solidFill>
              <a:latin typeface="Arial" panose="020B0604020202020204" pitchFamily="34" charset="0"/>
            </a:endParaRP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9" name="Picture 8">
            <a:extLst>
              <a:ext uri="{FF2B5EF4-FFF2-40B4-BE49-F238E27FC236}">
                <a16:creationId xmlns:a16="http://schemas.microsoft.com/office/drawing/2014/main" id="{D8D5B0DB-8DEC-40C2-BDDF-8DD2B4C3B55C}"/>
              </a:ext>
            </a:extLst>
          </p:cNvPr>
          <p:cNvPicPr>
            <a:picLocks noChangeAspect="1"/>
          </p:cNvPicPr>
          <p:nvPr/>
        </p:nvPicPr>
        <p:blipFill>
          <a:blip r:embed="rId3"/>
          <a:stretch>
            <a:fillRect/>
          </a:stretch>
        </p:blipFill>
        <p:spPr>
          <a:xfrm>
            <a:off x="2267744" y="3848460"/>
            <a:ext cx="3152775" cy="1057275"/>
          </a:xfrm>
          <a:prstGeom prst="rect">
            <a:avLst/>
          </a:prstGeom>
          <a:ln>
            <a:solidFill>
              <a:srgbClr val="C00000"/>
            </a:solidFill>
          </a:ln>
        </p:spPr>
      </p:pic>
      <p:sp>
        <p:nvSpPr>
          <p:cNvPr id="10" name="副標題 2">
            <a:extLst>
              <a:ext uri="{FF2B5EF4-FFF2-40B4-BE49-F238E27FC236}">
                <a16:creationId xmlns:a16="http://schemas.microsoft.com/office/drawing/2014/main" id="{2128086B-30FA-4089-8302-CC927141EA85}"/>
              </a:ext>
            </a:extLst>
          </p:cNvPr>
          <p:cNvSpPr txBox="1">
            <a:spLocks/>
          </p:cNvSpPr>
          <p:nvPr/>
        </p:nvSpPr>
        <p:spPr>
          <a:xfrm>
            <a:off x="457200" y="4976806"/>
            <a:ext cx="8291264" cy="130847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Here, we defined a set of parameters and values inside an dictionary. </a:t>
            </a:r>
          </a:p>
          <a:p>
            <a:pPr marL="342900" indent="-342900" algn="l">
              <a:buClr>
                <a:srgbClr val="0070C0"/>
              </a:buClr>
              <a:buSzPct val="80000"/>
              <a:buFont typeface="Wingdings" pitchFamily="2" charset="2"/>
              <a:buChar char="u"/>
            </a:pPr>
            <a:r>
              <a:rPr lang="en-US" sz="1800" dirty="0">
                <a:solidFill>
                  <a:schemeClr val="tx1"/>
                </a:solidFill>
              </a:rPr>
              <a:t>We have a set of learning rates and a set of batch sizes we want to try out. </a:t>
            </a:r>
          </a:p>
          <a:p>
            <a:pPr marL="342900" indent="-342900" algn="l">
              <a:buClr>
                <a:srgbClr val="0070C0"/>
              </a:buClr>
              <a:buSzPct val="80000"/>
              <a:buFont typeface="Wingdings" pitchFamily="2" charset="2"/>
              <a:buChar char="u"/>
            </a:pPr>
            <a:r>
              <a:rPr lang="en-US" sz="1800" dirty="0">
                <a:solidFill>
                  <a:schemeClr val="tx1"/>
                </a:solidFill>
              </a:rPr>
              <a:t>When we say try out, we mean that we want to do a training run for each learning rate and each batch size in the dictionary.</a:t>
            </a:r>
          </a:p>
        </p:txBody>
      </p:sp>
    </p:spTree>
    <p:extLst>
      <p:ext uri="{BB962C8B-B14F-4D97-AF65-F5344CB8AC3E}">
        <p14:creationId xmlns:p14="http://schemas.microsoft.com/office/powerpoint/2010/main" val="576387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31.1 Using </a:t>
            </a:r>
            <a:r>
              <a:rPr lang="en-US" altLang="zh-TW" sz="3600" b="1" dirty="0" err="1">
                <a:solidFill>
                  <a:srgbClr val="FFFF00"/>
                </a:solidFill>
              </a:rPr>
              <a:t>RunBuilder</a:t>
            </a:r>
            <a:r>
              <a:rPr lang="en-US" altLang="zh-TW" sz="3600" b="1" dirty="0">
                <a:solidFill>
                  <a:srgbClr val="FFFF00"/>
                </a:solidFill>
              </a:rPr>
              <a:t> Class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0954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Using The </a:t>
            </a:r>
            <a:r>
              <a:rPr lang="en-US" altLang="en-US" sz="1800" b="1" dirty="0" err="1">
                <a:solidFill>
                  <a:schemeClr val="tx1"/>
                </a:solidFill>
              </a:rPr>
              <a:t>RunBuilder</a:t>
            </a:r>
            <a:r>
              <a:rPr lang="en-US" altLang="en-US" sz="1800" b="1" dirty="0">
                <a:solidFill>
                  <a:schemeClr val="tx1"/>
                </a:solidFill>
              </a:rPr>
              <a:t> Class</a:t>
            </a:r>
          </a:p>
          <a:p>
            <a:pPr marL="342900" indent="-342900" algn="l">
              <a:buClr>
                <a:srgbClr val="0070C0"/>
              </a:buClr>
              <a:buSzPct val="80000"/>
              <a:buFont typeface="Wingdings" pitchFamily="2" charset="2"/>
              <a:buChar char="u"/>
            </a:pPr>
            <a:r>
              <a:rPr lang="en-US" altLang="en-US" sz="1800" dirty="0">
                <a:solidFill>
                  <a:srgbClr val="333333"/>
                </a:solidFill>
              </a:rPr>
              <a:t>To get these runs, we just call the </a:t>
            </a:r>
            <a:r>
              <a:rPr lang="en-US" altLang="en-US" sz="1800" dirty="0" err="1">
                <a:solidFill>
                  <a:srgbClr val="E83E8C"/>
                </a:solidFill>
              </a:rPr>
              <a:t>get_runs</a:t>
            </a:r>
            <a:r>
              <a:rPr lang="en-US" altLang="en-US" sz="1800" dirty="0">
                <a:solidFill>
                  <a:srgbClr val="E83E8C"/>
                </a:solidFill>
              </a:rPr>
              <a:t>()</a:t>
            </a:r>
            <a:r>
              <a:rPr lang="en-US" altLang="en-US" sz="1800" dirty="0">
                <a:solidFill>
                  <a:srgbClr val="333333"/>
                </a:solidFill>
              </a:rPr>
              <a:t> function of the </a:t>
            </a:r>
            <a:r>
              <a:rPr lang="en-US" altLang="en-US" sz="1800" dirty="0" err="1">
                <a:solidFill>
                  <a:srgbClr val="E83E8C"/>
                </a:solidFill>
              </a:rPr>
              <a:t>RunBuilder</a:t>
            </a:r>
            <a:r>
              <a:rPr lang="en-US" altLang="en-US" sz="1800" dirty="0">
                <a:solidFill>
                  <a:srgbClr val="333333"/>
                </a:solidFill>
              </a:rPr>
              <a:t> class, passing in the parameters we’d like to use.</a:t>
            </a:r>
            <a:r>
              <a:rPr lang="en-US" altLang="en-US" sz="1800" dirty="0">
                <a:solidFill>
                  <a:schemeClr val="tx1"/>
                </a:solidFill>
              </a:rPr>
              <a:t> </a:t>
            </a: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8" name="Picture 7">
            <a:extLst>
              <a:ext uri="{FF2B5EF4-FFF2-40B4-BE49-F238E27FC236}">
                <a16:creationId xmlns:a16="http://schemas.microsoft.com/office/drawing/2014/main" id="{3F123336-32F7-41DE-A177-71A3765E6949}"/>
              </a:ext>
            </a:extLst>
          </p:cNvPr>
          <p:cNvPicPr>
            <a:picLocks noChangeAspect="1"/>
          </p:cNvPicPr>
          <p:nvPr/>
        </p:nvPicPr>
        <p:blipFill>
          <a:blip r:embed="rId3"/>
          <a:stretch>
            <a:fillRect/>
          </a:stretch>
        </p:blipFill>
        <p:spPr>
          <a:xfrm>
            <a:off x="5397809" y="3270250"/>
            <a:ext cx="3581400" cy="2028825"/>
          </a:xfrm>
          <a:prstGeom prst="rect">
            <a:avLst/>
          </a:prstGeom>
          <a:ln>
            <a:solidFill>
              <a:srgbClr val="C00000"/>
            </a:solidFill>
          </a:ln>
        </p:spPr>
      </p:pic>
      <p:pic>
        <p:nvPicPr>
          <p:cNvPr id="11" name="Picture 10">
            <a:extLst>
              <a:ext uri="{FF2B5EF4-FFF2-40B4-BE49-F238E27FC236}">
                <a16:creationId xmlns:a16="http://schemas.microsoft.com/office/drawing/2014/main" id="{A51B076A-ADB5-4BCF-9B7D-81F4F58C695C}"/>
              </a:ext>
            </a:extLst>
          </p:cNvPr>
          <p:cNvPicPr>
            <a:picLocks noChangeAspect="1"/>
          </p:cNvPicPr>
          <p:nvPr/>
        </p:nvPicPr>
        <p:blipFill>
          <a:blip r:embed="rId4"/>
          <a:stretch>
            <a:fillRect/>
          </a:stretch>
        </p:blipFill>
        <p:spPr>
          <a:xfrm>
            <a:off x="885117" y="5036021"/>
            <a:ext cx="3152775" cy="1057275"/>
          </a:xfrm>
          <a:prstGeom prst="rect">
            <a:avLst/>
          </a:prstGeom>
          <a:ln>
            <a:solidFill>
              <a:srgbClr val="C00000"/>
            </a:solidFill>
          </a:ln>
        </p:spPr>
      </p:pic>
      <p:pic>
        <p:nvPicPr>
          <p:cNvPr id="12" name="Picture 11">
            <a:extLst>
              <a:ext uri="{FF2B5EF4-FFF2-40B4-BE49-F238E27FC236}">
                <a16:creationId xmlns:a16="http://schemas.microsoft.com/office/drawing/2014/main" id="{FD6736F7-E12A-439B-A3AD-6443E0E731BD}"/>
              </a:ext>
            </a:extLst>
          </p:cNvPr>
          <p:cNvPicPr>
            <a:picLocks noChangeAspect="1"/>
          </p:cNvPicPr>
          <p:nvPr/>
        </p:nvPicPr>
        <p:blipFill>
          <a:blip r:embed="rId5"/>
          <a:stretch>
            <a:fillRect/>
          </a:stretch>
        </p:blipFill>
        <p:spPr>
          <a:xfrm>
            <a:off x="320043" y="2573337"/>
            <a:ext cx="4282925" cy="2347813"/>
          </a:xfrm>
          <a:prstGeom prst="rect">
            <a:avLst/>
          </a:prstGeom>
          <a:ln>
            <a:solidFill>
              <a:srgbClr val="C00000"/>
            </a:solidFill>
          </a:ln>
        </p:spPr>
      </p:pic>
      <p:cxnSp>
        <p:nvCxnSpPr>
          <p:cNvPr id="16" name="Straight Arrow Connector 15">
            <a:extLst>
              <a:ext uri="{FF2B5EF4-FFF2-40B4-BE49-F238E27FC236}">
                <a16:creationId xmlns:a16="http://schemas.microsoft.com/office/drawing/2014/main" id="{101475E9-2EAD-47E6-80A6-37CBA2B8723D}"/>
              </a:ext>
            </a:extLst>
          </p:cNvPr>
          <p:cNvCxnSpPr>
            <a:stCxn id="12" idx="3"/>
            <a:endCxn id="8" idx="1"/>
          </p:cNvCxnSpPr>
          <p:nvPr/>
        </p:nvCxnSpPr>
        <p:spPr>
          <a:xfrm>
            <a:off x="4602968" y="3747244"/>
            <a:ext cx="794841" cy="537419"/>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83FE5B9-A88E-4A79-A5F5-B6EDD1960E44}"/>
              </a:ext>
            </a:extLst>
          </p:cNvPr>
          <p:cNvCxnSpPr>
            <a:cxnSpLocks/>
            <a:stCxn id="11" idx="3"/>
            <a:endCxn id="8" idx="1"/>
          </p:cNvCxnSpPr>
          <p:nvPr/>
        </p:nvCxnSpPr>
        <p:spPr>
          <a:xfrm flipV="1">
            <a:off x="4037892" y="4284663"/>
            <a:ext cx="1359917" cy="127999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5263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31.1 Using </a:t>
            </a:r>
            <a:r>
              <a:rPr lang="en-US" altLang="zh-TW" sz="3600" b="1" dirty="0" err="1">
                <a:solidFill>
                  <a:srgbClr val="FFFF00"/>
                </a:solidFill>
              </a:rPr>
              <a:t>RunBuilder</a:t>
            </a:r>
            <a:r>
              <a:rPr lang="en-US" altLang="zh-TW" sz="3600" b="1" dirty="0">
                <a:solidFill>
                  <a:srgbClr val="FFFF00"/>
                </a:solidFill>
              </a:rPr>
              <a:t> Class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6715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Using The </a:t>
            </a:r>
            <a:r>
              <a:rPr lang="en-US" altLang="en-US" sz="1800" b="1" dirty="0" err="1">
                <a:solidFill>
                  <a:schemeClr val="tx1"/>
                </a:solidFill>
              </a:rPr>
              <a:t>RunBuilder</a:t>
            </a:r>
            <a:r>
              <a:rPr lang="en-US" altLang="en-US" sz="1800" b="1" dirty="0">
                <a:solidFill>
                  <a:schemeClr val="tx1"/>
                </a:solidFill>
              </a:rPr>
              <a:t> Class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Great, we can see that the </a:t>
            </a:r>
            <a:r>
              <a:rPr lang="en-US" altLang="en-US" sz="1800" dirty="0" err="1">
                <a:solidFill>
                  <a:srgbClr val="E83E8C"/>
                </a:solidFill>
                <a:latin typeface="SFMono-Regular"/>
              </a:rPr>
              <a:t>RunBuilder</a:t>
            </a:r>
            <a:r>
              <a:rPr lang="en-US" altLang="en-US" sz="1800" dirty="0">
                <a:solidFill>
                  <a:srgbClr val="333333"/>
                </a:solidFill>
                <a:latin typeface="-apple-system"/>
              </a:rPr>
              <a:t> class has built and returned a list of four runs.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Each of these runs has a learning rate and a batch size that defines the run.</a:t>
            </a:r>
            <a:endParaRPr lang="en-US" altLang="en-US" sz="1800" dirty="0"/>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can access an individual run by indexing into the list like so:</a:t>
            </a:r>
            <a:endParaRPr lang="en-US" altLang="en-US" sz="1800" dirty="0">
              <a:latin typeface="Arial" panose="020B0604020202020204" pitchFamily="34" charset="0"/>
            </a:endParaRP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10" name="Picture 9">
            <a:extLst>
              <a:ext uri="{FF2B5EF4-FFF2-40B4-BE49-F238E27FC236}">
                <a16:creationId xmlns:a16="http://schemas.microsoft.com/office/drawing/2014/main" id="{B23B8929-1AF6-431A-9C51-5240092AD9D5}"/>
              </a:ext>
            </a:extLst>
          </p:cNvPr>
          <p:cNvPicPr>
            <a:picLocks noChangeAspect="1"/>
          </p:cNvPicPr>
          <p:nvPr/>
        </p:nvPicPr>
        <p:blipFill>
          <a:blip r:embed="rId3"/>
          <a:stretch>
            <a:fillRect/>
          </a:stretch>
        </p:blipFill>
        <p:spPr>
          <a:xfrm>
            <a:off x="2339752" y="3269059"/>
            <a:ext cx="2809875" cy="942975"/>
          </a:xfrm>
          <a:prstGeom prst="rect">
            <a:avLst/>
          </a:prstGeom>
          <a:ln>
            <a:solidFill>
              <a:srgbClr val="C00000"/>
            </a:solidFill>
          </a:ln>
        </p:spPr>
      </p:pic>
    </p:spTree>
    <p:extLst>
      <p:ext uri="{BB962C8B-B14F-4D97-AF65-F5344CB8AC3E}">
        <p14:creationId xmlns:p14="http://schemas.microsoft.com/office/powerpoint/2010/main" val="207203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31.1 Using </a:t>
            </a:r>
            <a:r>
              <a:rPr lang="en-US" altLang="zh-TW" sz="3600" b="1" dirty="0" err="1">
                <a:solidFill>
                  <a:srgbClr val="FFFF00"/>
                </a:solidFill>
              </a:rPr>
              <a:t>RunBuilder</a:t>
            </a:r>
            <a:r>
              <a:rPr lang="en-US" altLang="zh-TW" sz="3600" b="1" dirty="0">
                <a:solidFill>
                  <a:srgbClr val="FFFF00"/>
                </a:solidFill>
              </a:rPr>
              <a:t> Class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21755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Using The </a:t>
            </a:r>
            <a:r>
              <a:rPr lang="en-US" altLang="en-US" sz="1800" b="1" dirty="0" err="1">
                <a:solidFill>
                  <a:schemeClr val="tx1"/>
                </a:solidFill>
              </a:rPr>
              <a:t>RunBuilder</a:t>
            </a:r>
            <a:r>
              <a:rPr lang="en-US" altLang="en-US" sz="1800" b="1" dirty="0">
                <a:solidFill>
                  <a:schemeClr val="tx1"/>
                </a:solidFill>
              </a:rPr>
              <a:t> Class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Notice the string representation of the run output.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string representation was automatically generated for us by the </a:t>
            </a:r>
            <a:r>
              <a:rPr lang="en-US" altLang="en-US" sz="1800" dirty="0">
                <a:solidFill>
                  <a:srgbClr val="E83E8C"/>
                </a:solidFill>
                <a:latin typeface="SFMono-Regular"/>
              </a:rPr>
              <a:t>Run</a:t>
            </a:r>
            <a:r>
              <a:rPr lang="en-US" altLang="en-US" sz="1800" dirty="0">
                <a:solidFill>
                  <a:srgbClr val="333333"/>
                </a:solidFill>
                <a:latin typeface="-apple-system"/>
              </a:rPr>
              <a:t> tuple class, and this string can be used to uniquely identify the run if we want to write out run statistics to disk for </a:t>
            </a:r>
            <a:r>
              <a:rPr lang="en-US" altLang="en-US" sz="1800" dirty="0" err="1">
                <a:solidFill>
                  <a:srgbClr val="E83E8C"/>
                </a:solidFill>
                <a:latin typeface="-apple-system"/>
                <a:hlinkClick r:id="rId2"/>
              </a:rPr>
              <a:t>TensorBoard</a:t>
            </a:r>
            <a:r>
              <a:rPr lang="en-US" altLang="en-US" sz="1800" dirty="0">
                <a:solidFill>
                  <a:srgbClr val="333333"/>
                </a:solidFill>
                <a:latin typeface="-apple-system"/>
              </a:rPr>
              <a:t> or any other visualization program.</a:t>
            </a:r>
            <a:r>
              <a:rPr lang="en-US" altLang="en-US" sz="1800" dirty="0">
                <a:solidFill>
                  <a:schemeClr val="tx1"/>
                </a:solidFill>
              </a:rPr>
              <a: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Additionally, because the run is object is a </a:t>
            </a:r>
            <a:r>
              <a:rPr lang="en-US" altLang="en-US" sz="1800" dirty="0">
                <a:solidFill>
                  <a:srgbClr val="E83E8C"/>
                </a:solidFill>
                <a:latin typeface="SFMono-Regular"/>
              </a:rPr>
              <a:t>tuple</a:t>
            </a:r>
            <a:r>
              <a:rPr lang="en-US" altLang="en-US" sz="1800" dirty="0">
                <a:solidFill>
                  <a:srgbClr val="333333"/>
                </a:solidFill>
                <a:latin typeface="-apple-system"/>
              </a:rPr>
              <a:t> with named attributes, we can access the values using dot notation like so:</a:t>
            </a:r>
            <a:r>
              <a:rPr lang="en-US" altLang="en-US" sz="1800" dirty="0">
                <a:solidFill>
                  <a:schemeClr val="tx1"/>
                </a:solidFill>
              </a:rPr>
              <a:t> </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15" name="Picture 14">
            <a:extLst>
              <a:ext uri="{FF2B5EF4-FFF2-40B4-BE49-F238E27FC236}">
                <a16:creationId xmlns:a16="http://schemas.microsoft.com/office/drawing/2014/main" id="{60CE6A86-DD02-4400-8A4B-B5FD37D6C7D3}"/>
              </a:ext>
            </a:extLst>
          </p:cNvPr>
          <p:cNvPicPr>
            <a:picLocks noChangeAspect="1"/>
          </p:cNvPicPr>
          <p:nvPr/>
        </p:nvPicPr>
        <p:blipFill>
          <a:blip r:embed="rId4"/>
          <a:stretch>
            <a:fillRect/>
          </a:stretch>
        </p:blipFill>
        <p:spPr>
          <a:xfrm>
            <a:off x="2123728" y="3701711"/>
            <a:ext cx="2933700" cy="742950"/>
          </a:xfrm>
          <a:prstGeom prst="rect">
            <a:avLst/>
          </a:prstGeom>
          <a:ln>
            <a:solidFill>
              <a:srgbClr val="C00000"/>
            </a:solidFill>
          </a:ln>
        </p:spPr>
      </p:pic>
    </p:spTree>
    <p:extLst>
      <p:ext uri="{BB962C8B-B14F-4D97-AF65-F5344CB8AC3E}">
        <p14:creationId xmlns:p14="http://schemas.microsoft.com/office/powerpoint/2010/main" val="134578128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7801</TotalTime>
  <Words>1893</Words>
  <Application>Microsoft Office PowerPoint</Application>
  <PresentationFormat>On-screen Show (4:3)</PresentationFormat>
  <Paragraphs>204</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-apple-system</vt:lpstr>
      <vt:lpstr>Arial</vt:lpstr>
      <vt:lpstr>Calibri</vt:lpstr>
      <vt:lpstr>montserrat</vt:lpstr>
      <vt:lpstr>SFMono-Regular</vt:lpstr>
      <vt:lpstr>Wingdings</vt:lpstr>
      <vt:lpstr>Office 佈景主題</vt:lpstr>
      <vt:lpstr>31 Run Builder (Part 3)</vt:lpstr>
      <vt:lpstr>31 Run Builder (Part 3)</vt:lpstr>
      <vt:lpstr>31.1 Using RunBuilder Class</vt:lpstr>
      <vt:lpstr>31.1 Using RunBuilder Class</vt:lpstr>
      <vt:lpstr>31.1 Using RunBuilder Class</vt:lpstr>
      <vt:lpstr>31.1 Using RunBuilder Class</vt:lpstr>
      <vt:lpstr>31.1 Using RunBuilder Class</vt:lpstr>
      <vt:lpstr>31.1 Using RunBuilder Class</vt:lpstr>
      <vt:lpstr>31.1 Using RunBuilder Class</vt:lpstr>
      <vt:lpstr>31.1 Using RunBuilder Class</vt:lpstr>
      <vt:lpstr>31.1 Using RunBuilder Class</vt:lpstr>
      <vt:lpstr>31.1 Using RunBuilder Class</vt:lpstr>
      <vt:lpstr>31.1 Using RunBuilder Class</vt:lpstr>
      <vt:lpstr>31.2 Coding RunBuilder Class</vt:lpstr>
      <vt:lpstr>31.2 Coding RunBuilder Class</vt:lpstr>
      <vt:lpstr>31.2 Coding RunBuilder Class</vt:lpstr>
      <vt:lpstr>31.2 Coding RunBuilder Class</vt:lpstr>
      <vt:lpstr>31.2 Coding RunBuilder Class</vt:lpstr>
      <vt:lpstr>31.2 Coding RunBuilder Class</vt:lpstr>
      <vt:lpstr>31.3 Cartesian Product</vt:lpstr>
      <vt:lpstr>31.3 Cartesian Product</vt:lpstr>
      <vt:lpstr>31.3 Cartesian Product</vt:lpstr>
      <vt:lpstr>31.3 Cartesian Product</vt:lpstr>
      <vt:lpstr>31.4 Summary</vt:lpstr>
      <vt:lpstr>31.4 Summary</vt:lpstr>
      <vt:lpstr>31.5 Quiz</vt:lpstr>
      <vt:lpstr>31.5 Quiz</vt:lpstr>
      <vt:lpstr>31.5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3203</cp:revision>
  <dcterms:created xsi:type="dcterms:W3CDTF">2018-09-28T16:40:41Z</dcterms:created>
  <dcterms:modified xsi:type="dcterms:W3CDTF">2020-06-04T04:54:45Z</dcterms:modified>
</cp:coreProperties>
</file>