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52" r:id="rId3"/>
    <p:sldId id="469" r:id="rId4"/>
    <p:sldId id="470" r:id="rId5"/>
    <p:sldId id="467" r:id="rId6"/>
    <p:sldId id="471" r:id="rId7"/>
    <p:sldId id="468" r:id="rId8"/>
    <p:sldId id="477" r:id="rId9"/>
    <p:sldId id="478" r:id="rId10"/>
    <p:sldId id="472" r:id="rId11"/>
    <p:sldId id="473" r:id="rId12"/>
    <p:sldId id="474" r:id="rId13"/>
    <p:sldId id="475" r:id="rId14"/>
    <p:sldId id="476" r:id="rId15"/>
    <p:sldId id="479" r:id="rId16"/>
    <p:sldId id="480" r:id="rId17"/>
    <p:sldId id="481" r:id="rId18"/>
    <p:sldId id="483" r:id="rId19"/>
    <p:sldId id="484" r:id="rId20"/>
    <p:sldId id="485" r:id="rId21"/>
    <p:sldId id="486" r:id="rId22"/>
    <p:sldId id="487" r:id="rId23"/>
    <p:sldId id="488" r:id="rId24"/>
    <p:sldId id="489" r:id="rId25"/>
    <p:sldId id="490" r:id="rId26"/>
    <p:sldId id="491" r:id="rId27"/>
    <p:sldId id="492" r:id="rId28"/>
    <p:sldId id="493" r:id="rId29"/>
    <p:sldId id="494" r:id="rId30"/>
    <p:sldId id="495" r:id="rId31"/>
    <p:sldId id="502" r:id="rId32"/>
    <p:sldId id="496" r:id="rId33"/>
    <p:sldId id="497" r:id="rId34"/>
    <p:sldId id="498" r:id="rId35"/>
    <p:sldId id="499" r:id="rId36"/>
    <p:sldId id="500" r:id="rId37"/>
    <p:sldId id="501" r:id="rId38"/>
    <p:sldId id="503" r:id="rId39"/>
    <p:sldId id="504" r:id="rId40"/>
    <p:sldId id="259" r:id="rId4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79" d="100"/>
          <a:sy n="79" d="100"/>
        </p:scale>
        <p:origin x="65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0LhiS6yu2qQ&amp;list=PLZbbT5o_s2xrfNyHZsM6ufI0iZENK9xgG&amp;index=27" TargetMode="External"/><Relationship Id="rId2" Type="http://schemas.openxmlformats.org/officeDocument/2006/relationships/hyperlink" Target="https://deeplizard.com/learn/video/kF2AlpykJGY"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0LhiS6yu2qQ&amp;list=PLZbbT5o_s2xrfNyHZsM6ufI0iZENK9xgG&amp;index=27" TargetMode="External"/><Relationship Id="rId2" Type="http://schemas.openxmlformats.org/officeDocument/2006/relationships/hyperlink" Target="https://docs.scipy.org/doc/numpy/user/basics.creation.html#converting-python-array-like-objects-to-numpy-arrays"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0LhiS6yu2qQ&amp;list=PLZbbT5o_s2xrfNyHZsM6ufI0iZENK9xgG&amp;index=27" TargetMode="Externa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27 Confusion Matrix (Part 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27.2 Predict without Gradient Computation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4635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a Function to Predict All Samples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create a function called </a:t>
            </a:r>
            <a:r>
              <a:rPr lang="en-US" altLang="en-US" sz="1800" dirty="0" err="1">
                <a:solidFill>
                  <a:srgbClr val="E83E8C"/>
                </a:solidFill>
                <a:latin typeface="SFMono-Regular"/>
              </a:rPr>
              <a:t>get_all_preds</a:t>
            </a:r>
            <a:r>
              <a:rPr lang="en-US" altLang="en-US" sz="1800" dirty="0">
                <a:solidFill>
                  <a:srgbClr val="E83E8C"/>
                </a:solidFill>
                <a:latin typeface="SFMono-Regular"/>
              </a:rPr>
              <a:t>()</a:t>
            </a:r>
            <a:r>
              <a:rPr lang="en-US" altLang="en-US" sz="1800" dirty="0">
                <a:solidFill>
                  <a:srgbClr val="333333"/>
                </a:solidFill>
                <a:latin typeface="-apple-system"/>
              </a:rPr>
              <a:t>, and we'll pass a model and a data loader.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model will be used to obtain the predictions, and the data loader will be used to provide the batches from the training set.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All the function needs to do is iterate over the data loader passing the batches to the model and concatenating the results of each batch to a prediction tensor that will returned to the caller.</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ABDF0407-AA02-4251-8C69-B3F440CE28E1}"/>
              </a:ext>
            </a:extLst>
          </p:cNvPr>
          <p:cNvPicPr>
            <a:picLocks noChangeAspect="1"/>
          </p:cNvPicPr>
          <p:nvPr/>
        </p:nvPicPr>
        <p:blipFill>
          <a:blip r:embed="rId3"/>
          <a:stretch>
            <a:fillRect/>
          </a:stretch>
        </p:blipFill>
        <p:spPr>
          <a:xfrm>
            <a:off x="2561480" y="3989743"/>
            <a:ext cx="3171825" cy="2600325"/>
          </a:xfrm>
          <a:prstGeom prst="rect">
            <a:avLst/>
          </a:prstGeom>
          <a:ln>
            <a:solidFill>
              <a:srgbClr val="C00000"/>
            </a:solidFill>
          </a:ln>
        </p:spPr>
      </p:pic>
    </p:spTree>
    <p:extLst>
      <p:ext uri="{BB962C8B-B14F-4D97-AF65-F5344CB8AC3E}">
        <p14:creationId xmlns:p14="http://schemas.microsoft.com/office/powerpoint/2010/main" val="233622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27.2 Predict without Gradient Computation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43358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a Function to Predict All Samples</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implantation of this function creates an empty tensor, </a:t>
            </a:r>
            <a:r>
              <a:rPr lang="en-US" altLang="en-US" sz="1800" dirty="0" err="1">
                <a:solidFill>
                  <a:schemeClr val="tx1"/>
                </a:solidFill>
                <a:latin typeface="SFMono-Regular"/>
              </a:rPr>
              <a:t>all_preds</a:t>
            </a:r>
            <a:r>
              <a:rPr lang="en-US" altLang="en-US" sz="1800" dirty="0">
                <a:solidFill>
                  <a:schemeClr val="tx1"/>
                </a:solidFill>
                <a:latin typeface="-apple-system"/>
              </a:rPr>
              <a:t> to hold the output predictions.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Then, it iterates over the batches coming from the data loader, and concatenates the output predictions with the </a:t>
            </a:r>
            <a:r>
              <a:rPr lang="en-US" altLang="en-US" sz="1800" dirty="0" err="1">
                <a:solidFill>
                  <a:schemeClr val="tx1"/>
                </a:solidFill>
                <a:latin typeface="SFMono-Regular"/>
              </a:rPr>
              <a:t>all_preds</a:t>
            </a:r>
            <a:r>
              <a:rPr lang="en-US" altLang="en-US" sz="1800" dirty="0">
                <a:solidFill>
                  <a:schemeClr val="tx1"/>
                </a:solidFill>
                <a:latin typeface="-apple-system"/>
              </a:rPr>
              <a:t> tensor.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Finally, all the predictions, </a:t>
            </a:r>
            <a:r>
              <a:rPr lang="en-US" altLang="en-US" sz="1800" dirty="0" err="1">
                <a:solidFill>
                  <a:schemeClr val="tx1"/>
                </a:solidFill>
                <a:latin typeface="SFMono-Regular"/>
              </a:rPr>
              <a:t>all_preds</a:t>
            </a:r>
            <a:r>
              <a:rPr lang="en-US" altLang="en-US" sz="1800" dirty="0">
                <a:solidFill>
                  <a:schemeClr val="tx1"/>
                </a:solidFill>
                <a:latin typeface="-apple-system"/>
              </a:rPr>
              <a:t>, is returned to the caller.</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Note at the top, we have annotated the function using the </a:t>
            </a:r>
            <a:r>
              <a:rPr lang="en-US" altLang="en-US" sz="1800" dirty="0">
                <a:solidFill>
                  <a:schemeClr val="tx1"/>
                </a:solidFill>
                <a:latin typeface="SFMono-Regular"/>
              </a:rPr>
              <a:t>@</a:t>
            </a:r>
            <a:r>
              <a:rPr lang="en-US" altLang="en-US" sz="1800" dirty="0" err="1">
                <a:solidFill>
                  <a:schemeClr val="tx1"/>
                </a:solidFill>
                <a:latin typeface="SFMono-Regular"/>
              </a:rPr>
              <a:t>torch.no_grad</a:t>
            </a:r>
            <a:r>
              <a:rPr lang="en-US" altLang="en-US" sz="1800" dirty="0">
                <a:solidFill>
                  <a:schemeClr val="tx1"/>
                </a:solidFill>
                <a:latin typeface="SFMono-Regular"/>
              </a:rPr>
              <a:t>()</a:t>
            </a:r>
            <a:r>
              <a:rPr lang="en-US" altLang="en-US" sz="1800" dirty="0">
                <a:solidFill>
                  <a:schemeClr val="tx1"/>
                </a:solidFill>
                <a:latin typeface="-apple-system"/>
              </a:rPr>
              <a:t> </a:t>
            </a:r>
            <a:r>
              <a:rPr lang="en-US" altLang="en-US" sz="1800" dirty="0" err="1">
                <a:solidFill>
                  <a:schemeClr val="tx1"/>
                </a:solidFill>
                <a:latin typeface="-apple-system"/>
              </a:rPr>
              <a:t>PyTorch</a:t>
            </a:r>
            <a:r>
              <a:rPr lang="en-US" altLang="en-US" sz="1800" dirty="0">
                <a:solidFill>
                  <a:schemeClr val="tx1"/>
                </a:solidFill>
                <a:latin typeface="-apple-system"/>
              </a:rPr>
              <a:t> decoration.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annotated function @</a:t>
            </a:r>
            <a:r>
              <a:rPr lang="en-US" altLang="en-US" sz="1800" dirty="0" err="1">
                <a:solidFill>
                  <a:schemeClr val="tx1"/>
                </a:solidFill>
                <a:latin typeface="-apple-system"/>
              </a:rPr>
              <a:t>torch.no_grad</a:t>
            </a:r>
            <a:r>
              <a:rPr lang="en-US" altLang="en-US" sz="1800" dirty="0">
                <a:solidFill>
                  <a:schemeClr val="tx1"/>
                </a:solidFill>
                <a:latin typeface="-apple-system"/>
              </a:rPr>
              <a:t>() is used to </a:t>
            </a:r>
            <a:r>
              <a:rPr lang="en-US" altLang="en-US" sz="1800" dirty="0" err="1">
                <a:solidFill>
                  <a:schemeClr val="tx1"/>
                </a:solidFill>
                <a:latin typeface="-apple-system"/>
              </a:rPr>
              <a:t>PyTord</a:t>
            </a:r>
            <a:r>
              <a:rPr lang="en-US" altLang="en-US" sz="1800" dirty="0">
                <a:solidFill>
                  <a:schemeClr val="tx1"/>
                </a:solidFill>
                <a:latin typeface="-apple-system"/>
              </a:rPr>
              <a:t> interpreter to execute without gradient tracking, i.e., </a:t>
            </a:r>
            <a:r>
              <a:rPr lang="en-US" altLang="en-US" sz="1800" b="1" dirty="0">
                <a:solidFill>
                  <a:schemeClr val="tx1"/>
                </a:solidFill>
                <a:latin typeface="-apple-system"/>
              </a:rPr>
              <a:t>omit gradient tracking</a:t>
            </a:r>
            <a:r>
              <a:rPr lang="en-US" altLang="en-US" sz="1800" dirty="0">
                <a:solidFill>
                  <a:schemeClr val="tx1"/>
                </a:solidFill>
                <a:latin typeface="-apple-system"/>
              </a:rPr>
              <a:t>. </a:t>
            </a:r>
          </a:p>
          <a:p>
            <a:pPr marL="342900" indent="-342900" algn="l">
              <a:buClr>
                <a:srgbClr val="0070C0"/>
              </a:buClr>
              <a:buSzPct val="80000"/>
              <a:buFont typeface="Wingdings" pitchFamily="2" charset="2"/>
              <a:buChar char="u"/>
            </a:pPr>
            <a:r>
              <a:rPr lang="en-US" sz="1800" b="1" dirty="0">
                <a:solidFill>
                  <a:srgbClr val="C00000"/>
                </a:solidFill>
              </a:rPr>
              <a:t>The gradient tracking consumes memory, </a:t>
            </a:r>
            <a:r>
              <a:rPr lang="en-US" sz="1800" dirty="0">
                <a:solidFill>
                  <a:schemeClr val="tx1"/>
                </a:solidFill>
              </a:rPr>
              <a:t>and during inference (getting predictions while not training) there is no need to keep track of the computational graph. </a:t>
            </a:r>
          </a:p>
          <a:p>
            <a:pPr marL="342900" indent="-342900" algn="l">
              <a:buClr>
                <a:srgbClr val="0070C0"/>
              </a:buClr>
              <a:buSzPct val="80000"/>
              <a:buFont typeface="Wingdings" pitchFamily="2" charset="2"/>
              <a:buChar char="u"/>
            </a:pPr>
            <a:r>
              <a:rPr lang="en-US" sz="1800" b="1" dirty="0">
                <a:solidFill>
                  <a:srgbClr val="C00000"/>
                </a:solidFill>
              </a:rPr>
              <a:t>The decoration is used to turn off the gradient tracking feature </a:t>
            </a:r>
            <a:r>
              <a:rPr lang="en-US" sz="1800" dirty="0">
                <a:solidFill>
                  <a:schemeClr val="tx1"/>
                </a:solidFill>
              </a:rPr>
              <a:t>while executing specific functions.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14962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27.2 Predict without Gradient Computation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37597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Locally Disabling </a:t>
            </a:r>
            <a:r>
              <a:rPr lang="en-US" altLang="en-US" sz="1800" b="1" dirty="0" err="1">
                <a:solidFill>
                  <a:srgbClr val="333333"/>
                </a:solidFill>
                <a:latin typeface="montserrat"/>
              </a:rPr>
              <a:t>PyTorch</a:t>
            </a:r>
            <a:r>
              <a:rPr lang="en-US" altLang="en-US" sz="1800" b="1" dirty="0">
                <a:solidFill>
                  <a:srgbClr val="333333"/>
                </a:solidFill>
                <a:latin typeface="montserrat"/>
              </a:rPr>
              <a:t> Gradient Tracking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are ready now to make the call to obtain the predictions for the training set.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All we need to do is create a data loader with a reasonable batch size, and pass the model and data loader to the </a:t>
            </a:r>
            <a:r>
              <a:rPr lang="en-US" altLang="en-US" sz="1800" dirty="0" err="1">
                <a:solidFill>
                  <a:srgbClr val="E83E8C"/>
                </a:solidFill>
                <a:latin typeface="SFMono-Regular"/>
              </a:rPr>
              <a:t>get_all_preds</a:t>
            </a:r>
            <a:r>
              <a:rPr lang="en-US" altLang="en-US" sz="1800" dirty="0">
                <a:solidFill>
                  <a:srgbClr val="E83E8C"/>
                </a:solidFill>
                <a:latin typeface="SFMono-Regular"/>
              </a:rPr>
              <a:t>()</a:t>
            </a:r>
            <a:r>
              <a:rPr lang="en-US" altLang="en-US" sz="1800" dirty="0">
                <a:solidFill>
                  <a:srgbClr val="333333"/>
                </a:solidFill>
                <a:latin typeface="-apple-system"/>
              </a:rPr>
              <a:t> function.</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In a previous discussion, we saw how use turned off </a:t>
            </a:r>
            <a:r>
              <a:rPr lang="en-US" altLang="en-US" sz="1800" dirty="0" err="1">
                <a:solidFill>
                  <a:srgbClr val="333333"/>
                </a:solidFill>
                <a:latin typeface="-apple-system"/>
              </a:rPr>
              <a:t>PyTorch's</a:t>
            </a:r>
            <a:r>
              <a:rPr lang="en-US" altLang="en-US" sz="1800" dirty="0">
                <a:solidFill>
                  <a:srgbClr val="333333"/>
                </a:solidFill>
                <a:latin typeface="-apple-system"/>
              </a:rPr>
              <a:t> gradient tracking feature when it was not needed, and we turned it back on when we started the training process.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specifically need the </a:t>
            </a:r>
            <a:r>
              <a:rPr lang="en-US" altLang="en-US" sz="1800" b="1" dirty="0">
                <a:solidFill>
                  <a:srgbClr val="C00000"/>
                </a:solidFill>
                <a:latin typeface="-apple-system"/>
              </a:rPr>
              <a:t>gradient calculation </a:t>
            </a:r>
            <a:r>
              <a:rPr lang="en-US" altLang="en-US" sz="1800" dirty="0">
                <a:solidFill>
                  <a:srgbClr val="333333"/>
                </a:solidFill>
                <a:latin typeface="-apple-system"/>
              </a:rPr>
              <a:t>feature anytime we are going to calculate gradients using the </a:t>
            </a:r>
            <a:r>
              <a:rPr lang="en-US" altLang="en-US" sz="1800" dirty="0">
                <a:solidFill>
                  <a:srgbClr val="E83E8C"/>
                </a:solidFill>
                <a:latin typeface="SFMono-Regular"/>
              </a:rPr>
              <a:t>backward()</a:t>
            </a:r>
            <a:r>
              <a:rPr lang="en-US" altLang="en-US" sz="1800" dirty="0">
                <a:solidFill>
                  <a:srgbClr val="333333"/>
                </a:solidFill>
                <a:latin typeface="-apple-system"/>
              </a:rPr>
              <a:t> function.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Otherwise, </a:t>
            </a:r>
            <a:r>
              <a:rPr lang="en-US" altLang="en-US" sz="1800" b="1" dirty="0">
                <a:solidFill>
                  <a:srgbClr val="C00000"/>
                </a:solidFill>
                <a:latin typeface="-apple-system"/>
              </a:rPr>
              <a:t>it is a good idea to turn it off </a:t>
            </a:r>
            <a:r>
              <a:rPr lang="en-US" altLang="en-US" sz="1800" dirty="0">
                <a:solidFill>
                  <a:srgbClr val="333333"/>
                </a:solidFill>
                <a:latin typeface="-apple-system"/>
              </a:rPr>
              <a:t>because having it off will </a:t>
            </a:r>
            <a:r>
              <a:rPr lang="en-US" altLang="en-US" sz="1800" b="1" dirty="0">
                <a:solidFill>
                  <a:srgbClr val="C00000"/>
                </a:solidFill>
                <a:latin typeface="-apple-system"/>
              </a:rPr>
              <a:t>reduce memory consumption </a:t>
            </a:r>
            <a:r>
              <a:rPr lang="en-US" altLang="en-US" sz="1800" dirty="0">
                <a:solidFill>
                  <a:srgbClr val="333333"/>
                </a:solidFill>
                <a:latin typeface="-apple-system"/>
              </a:rPr>
              <a:t>for computations, e.g., when we are using networks for predicting (inference).</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pple-system"/>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942332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27.2 Predict without Gradient Computation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8347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Locally Disabling </a:t>
            </a:r>
            <a:r>
              <a:rPr lang="en-US" altLang="en-US" sz="1800" b="1" dirty="0" err="1">
                <a:solidFill>
                  <a:srgbClr val="333333"/>
                </a:solidFill>
                <a:latin typeface="montserrat"/>
              </a:rPr>
              <a:t>PyTorch</a:t>
            </a:r>
            <a:r>
              <a:rPr lang="en-US" altLang="en-US" sz="1800" b="1" dirty="0">
                <a:solidFill>
                  <a:srgbClr val="333333"/>
                </a:solidFill>
                <a:latin typeface="montserrat"/>
              </a:rPr>
              <a:t> Gradient Tracking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disable gradient computations for specific or local spots in our code, e.g., like what we just saw with the annotated function.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There is another way to turn off gradient computation as below example.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use Python's </a:t>
            </a:r>
            <a:r>
              <a:rPr lang="en-US" altLang="en-US" sz="1800" dirty="0">
                <a:solidFill>
                  <a:srgbClr val="E83E8C"/>
                </a:solidFill>
                <a:latin typeface="SFMono-Regular"/>
              </a:rPr>
              <a:t>with</a:t>
            </a:r>
            <a:r>
              <a:rPr lang="en-US" altLang="en-US" sz="1800" dirty="0">
                <a:solidFill>
                  <a:srgbClr val="333333"/>
                </a:solidFill>
                <a:latin typeface="-apple-system"/>
              </a:rPr>
              <a:t> context manger keyword to specify that a specify block of code should exclude gradient computations.</a:t>
            </a:r>
            <a:r>
              <a:rPr lang="en-US" altLang="en-US" sz="1800" dirty="0">
                <a:solidFill>
                  <a:schemeClr val="tx1"/>
                </a:solidFill>
              </a:rPr>
              <a:t> </a:t>
            </a: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pple-system"/>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8" name="副標題 2">
            <a:extLst>
              <a:ext uri="{FF2B5EF4-FFF2-40B4-BE49-F238E27FC236}">
                <a16:creationId xmlns:a16="http://schemas.microsoft.com/office/drawing/2014/main" id="{FD7B3141-AB85-4DA1-97B2-155E6E5529FB}"/>
              </a:ext>
            </a:extLst>
          </p:cNvPr>
          <p:cNvSpPr txBox="1">
            <a:spLocks/>
          </p:cNvSpPr>
          <p:nvPr/>
        </p:nvSpPr>
        <p:spPr>
          <a:xfrm>
            <a:off x="709228" y="3429000"/>
            <a:ext cx="7787208" cy="1035923"/>
          </a:xfrm>
          <a:prstGeom prst="rect">
            <a:avLst/>
          </a:prstGeom>
          <a:solidFill>
            <a:schemeClr val="bg1">
              <a:lumMod val="9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800" dirty="0">
                <a:solidFill>
                  <a:srgbClr val="A626A4"/>
                </a:solidFill>
                <a:latin typeface="SFMono-Regular"/>
              </a:rPr>
              <a:t>with</a:t>
            </a:r>
            <a:r>
              <a:rPr lang="en-US" altLang="en-US" sz="1800" dirty="0">
                <a:solidFill>
                  <a:srgbClr val="383A42"/>
                </a:solidFill>
                <a:latin typeface="SFMono-Regular"/>
              </a:rPr>
              <a:t> </a:t>
            </a:r>
            <a:r>
              <a:rPr lang="en-US" altLang="en-US" sz="1800" dirty="0" err="1">
                <a:solidFill>
                  <a:srgbClr val="383A42"/>
                </a:solidFill>
                <a:latin typeface="SFMono-Regular"/>
              </a:rPr>
              <a:t>torch</a:t>
            </a:r>
            <a:r>
              <a:rPr lang="en-US" altLang="en-US" sz="1800" dirty="0" err="1">
                <a:solidFill>
                  <a:srgbClr val="666600"/>
                </a:solidFill>
                <a:latin typeface="SFMono-Regular"/>
              </a:rPr>
              <a:t>.</a:t>
            </a:r>
            <a:r>
              <a:rPr lang="en-US" altLang="en-US" sz="1800" dirty="0" err="1">
                <a:solidFill>
                  <a:srgbClr val="383A42"/>
                </a:solidFill>
                <a:latin typeface="SFMono-Regular"/>
              </a:rPr>
              <a:t>no_grad</a:t>
            </a:r>
            <a:r>
              <a:rPr lang="en-US" altLang="en-US" sz="1800" dirty="0">
                <a:solidFill>
                  <a:srgbClr val="666600"/>
                </a:solidFill>
                <a:latin typeface="SFMono-Regular"/>
              </a:rPr>
              <a:t>():</a:t>
            </a:r>
            <a:r>
              <a:rPr lang="en-US" altLang="en-US" sz="1800" dirty="0">
                <a:solidFill>
                  <a:srgbClr val="383A42"/>
                </a:solidFill>
                <a:latin typeface="SFMono-Regular"/>
              </a:rPr>
              <a:t> </a:t>
            </a:r>
          </a:p>
          <a:p>
            <a:pPr lvl="0" algn="l" eaLnBrk="0" fontAlgn="base" hangingPunct="0">
              <a:spcBef>
                <a:spcPct val="0"/>
              </a:spcBef>
              <a:spcAft>
                <a:spcPct val="0"/>
              </a:spcAft>
            </a:pPr>
            <a:r>
              <a:rPr lang="en-US" altLang="en-US" sz="1800" dirty="0">
                <a:solidFill>
                  <a:srgbClr val="383A42"/>
                </a:solidFill>
                <a:latin typeface="SFMono-Regular"/>
              </a:rPr>
              <a:t>    </a:t>
            </a:r>
            <a:r>
              <a:rPr lang="en-US" altLang="en-US" sz="1800" dirty="0" err="1">
                <a:solidFill>
                  <a:srgbClr val="383A42"/>
                </a:solidFill>
                <a:latin typeface="SFMono-Regular"/>
              </a:rPr>
              <a:t>prediction_loader</a:t>
            </a:r>
            <a:r>
              <a:rPr lang="en-US" altLang="en-US" sz="1800" dirty="0">
                <a:solidFill>
                  <a:srgbClr val="383A42"/>
                </a:solidFill>
                <a:latin typeface="SFMono-Regular"/>
              </a:rPr>
              <a:t> </a:t>
            </a:r>
            <a:r>
              <a:rPr lang="en-US" altLang="en-US" sz="1800" dirty="0">
                <a:solidFill>
                  <a:srgbClr val="666600"/>
                </a:solidFill>
                <a:latin typeface="SFMono-Regular"/>
              </a:rPr>
              <a:t>=</a:t>
            </a:r>
            <a:r>
              <a:rPr lang="en-US" altLang="en-US" sz="1800" dirty="0">
                <a:solidFill>
                  <a:srgbClr val="383A42"/>
                </a:solidFill>
                <a:latin typeface="SFMono-Regular"/>
              </a:rPr>
              <a:t> </a:t>
            </a:r>
            <a:r>
              <a:rPr lang="en-US" altLang="en-US" sz="1800" dirty="0" err="1">
                <a:solidFill>
                  <a:srgbClr val="383A42"/>
                </a:solidFill>
                <a:latin typeface="SFMono-Regular"/>
              </a:rPr>
              <a:t>torch</a:t>
            </a:r>
            <a:r>
              <a:rPr lang="en-US" altLang="en-US" sz="1800" dirty="0" err="1">
                <a:solidFill>
                  <a:srgbClr val="666600"/>
                </a:solidFill>
                <a:latin typeface="SFMono-Regular"/>
              </a:rPr>
              <a:t>.</a:t>
            </a:r>
            <a:r>
              <a:rPr lang="en-US" altLang="en-US" sz="1800" dirty="0" err="1">
                <a:solidFill>
                  <a:srgbClr val="383A42"/>
                </a:solidFill>
                <a:latin typeface="SFMono-Regular"/>
              </a:rPr>
              <a:t>utils</a:t>
            </a:r>
            <a:r>
              <a:rPr lang="en-US" altLang="en-US" sz="1800" dirty="0" err="1">
                <a:solidFill>
                  <a:srgbClr val="666600"/>
                </a:solidFill>
                <a:latin typeface="SFMono-Regular"/>
              </a:rPr>
              <a:t>.</a:t>
            </a:r>
            <a:r>
              <a:rPr lang="en-US" altLang="en-US" sz="1800" dirty="0" err="1">
                <a:solidFill>
                  <a:srgbClr val="383A42"/>
                </a:solidFill>
                <a:latin typeface="SFMono-Regular"/>
              </a:rPr>
              <a:t>data</a:t>
            </a:r>
            <a:r>
              <a:rPr lang="en-US" altLang="en-US" sz="1800" dirty="0" err="1">
                <a:solidFill>
                  <a:srgbClr val="666600"/>
                </a:solidFill>
                <a:latin typeface="SFMono-Regular"/>
              </a:rPr>
              <a:t>.</a:t>
            </a:r>
            <a:r>
              <a:rPr lang="en-US" altLang="en-US" sz="1800" dirty="0" err="1">
                <a:solidFill>
                  <a:srgbClr val="C18401"/>
                </a:solidFill>
                <a:latin typeface="SFMono-Regular"/>
              </a:rPr>
              <a:t>DataLoader</a:t>
            </a:r>
            <a:r>
              <a:rPr lang="en-US" altLang="en-US" sz="1800" dirty="0">
                <a:solidFill>
                  <a:srgbClr val="666600"/>
                </a:solidFill>
                <a:latin typeface="SFMono-Regular"/>
              </a:rPr>
              <a:t>(</a:t>
            </a:r>
            <a:r>
              <a:rPr lang="en-US" altLang="en-US" sz="1800" dirty="0" err="1">
                <a:solidFill>
                  <a:srgbClr val="383A42"/>
                </a:solidFill>
                <a:latin typeface="SFMono-Regular"/>
              </a:rPr>
              <a:t>train_set</a:t>
            </a:r>
            <a:r>
              <a:rPr lang="en-US" altLang="en-US" sz="1800" dirty="0">
                <a:solidFill>
                  <a:srgbClr val="666600"/>
                </a:solidFill>
                <a:latin typeface="SFMono-Regular"/>
              </a:rPr>
              <a:t>,</a:t>
            </a:r>
            <a:r>
              <a:rPr lang="en-US" altLang="en-US" sz="1800" dirty="0">
                <a:solidFill>
                  <a:srgbClr val="383A42"/>
                </a:solidFill>
                <a:latin typeface="SFMono-Regular"/>
              </a:rPr>
              <a:t> </a:t>
            </a:r>
            <a:r>
              <a:rPr lang="en-US" altLang="en-US" sz="1800" dirty="0" err="1">
                <a:solidFill>
                  <a:srgbClr val="383A42"/>
                </a:solidFill>
                <a:latin typeface="SFMono-Regular"/>
              </a:rPr>
              <a:t>batch_size</a:t>
            </a:r>
            <a:r>
              <a:rPr lang="en-US" altLang="en-US" sz="1800" dirty="0">
                <a:solidFill>
                  <a:srgbClr val="666600"/>
                </a:solidFill>
                <a:latin typeface="SFMono-Regular"/>
              </a:rPr>
              <a:t>=</a:t>
            </a:r>
            <a:r>
              <a:rPr lang="en-US" altLang="en-US" sz="1800" dirty="0">
                <a:solidFill>
                  <a:srgbClr val="006666"/>
                </a:solidFill>
                <a:latin typeface="SFMono-Regular"/>
              </a:rPr>
              <a:t>10000</a:t>
            </a:r>
            <a:r>
              <a:rPr lang="en-US" altLang="en-US" sz="1800" dirty="0">
                <a:solidFill>
                  <a:srgbClr val="666600"/>
                </a:solidFill>
                <a:latin typeface="SFMono-Regular"/>
              </a:rPr>
              <a:t>)</a:t>
            </a:r>
            <a:endParaRPr lang="en-US" altLang="en-US" sz="1800" dirty="0">
              <a:solidFill>
                <a:srgbClr val="383A42"/>
              </a:solidFill>
              <a:latin typeface="SFMono-Regular"/>
            </a:endParaRPr>
          </a:p>
          <a:p>
            <a:pPr lvl="0" algn="l" eaLnBrk="0" fontAlgn="base" hangingPunct="0">
              <a:spcBef>
                <a:spcPct val="0"/>
              </a:spcBef>
              <a:spcAft>
                <a:spcPct val="0"/>
              </a:spcAft>
            </a:pPr>
            <a:r>
              <a:rPr lang="en-US" altLang="en-US" sz="1800" dirty="0">
                <a:solidFill>
                  <a:srgbClr val="383A42"/>
                </a:solidFill>
                <a:latin typeface="SFMono-Regular"/>
              </a:rPr>
              <a:t>    </a:t>
            </a:r>
            <a:r>
              <a:rPr lang="en-US" altLang="en-US" sz="1800" dirty="0" err="1">
                <a:solidFill>
                  <a:srgbClr val="383A42"/>
                </a:solidFill>
                <a:latin typeface="SFMono-Regular"/>
              </a:rPr>
              <a:t>train_preds</a:t>
            </a:r>
            <a:r>
              <a:rPr lang="en-US" altLang="en-US" sz="1800" dirty="0">
                <a:solidFill>
                  <a:srgbClr val="383A42"/>
                </a:solidFill>
                <a:latin typeface="SFMono-Regular"/>
              </a:rPr>
              <a:t> </a:t>
            </a:r>
            <a:r>
              <a:rPr lang="en-US" altLang="en-US" sz="1800" dirty="0">
                <a:solidFill>
                  <a:srgbClr val="666600"/>
                </a:solidFill>
                <a:latin typeface="SFMono-Regular"/>
              </a:rPr>
              <a:t>=</a:t>
            </a:r>
            <a:r>
              <a:rPr lang="en-US" altLang="en-US" sz="1800" dirty="0">
                <a:solidFill>
                  <a:srgbClr val="383A42"/>
                </a:solidFill>
                <a:latin typeface="SFMono-Regular"/>
              </a:rPr>
              <a:t> </a:t>
            </a:r>
            <a:r>
              <a:rPr lang="en-US" altLang="en-US" sz="1800" dirty="0" err="1">
                <a:solidFill>
                  <a:srgbClr val="383A42"/>
                </a:solidFill>
                <a:latin typeface="SFMono-Regular"/>
              </a:rPr>
              <a:t>get_all_preds</a:t>
            </a:r>
            <a:r>
              <a:rPr lang="en-US" altLang="en-US" sz="1800" dirty="0">
                <a:solidFill>
                  <a:srgbClr val="666600"/>
                </a:solidFill>
                <a:latin typeface="SFMono-Regular"/>
              </a:rPr>
              <a:t>(</a:t>
            </a:r>
            <a:r>
              <a:rPr lang="en-US" altLang="en-US" sz="1800" dirty="0">
                <a:solidFill>
                  <a:srgbClr val="383A42"/>
                </a:solidFill>
                <a:latin typeface="SFMono-Regular"/>
              </a:rPr>
              <a:t>network</a:t>
            </a:r>
            <a:r>
              <a:rPr lang="en-US" altLang="en-US" sz="1800" dirty="0">
                <a:solidFill>
                  <a:srgbClr val="666600"/>
                </a:solidFill>
                <a:latin typeface="SFMono-Regular"/>
              </a:rPr>
              <a:t>,</a:t>
            </a:r>
            <a:r>
              <a:rPr lang="en-US" altLang="en-US" sz="1800" dirty="0">
                <a:solidFill>
                  <a:srgbClr val="383A42"/>
                </a:solidFill>
                <a:latin typeface="SFMono-Regular"/>
              </a:rPr>
              <a:t> </a:t>
            </a:r>
            <a:r>
              <a:rPr lang="en-US" altLang="en-US" sz="1800" dirty="0" err="1">
                <a:solidFill>
                  <a:srgbClr val="383A42"/>
                </a:solidFill>
                <a:latin typeface="SFMono-Regular"/>
              </a:rPr>
              <a:t>prediction_loader</a:t>
            </a:r>
            <a:r>
              <a:rPr lang="en-US" altLang="en-US" sz="1800" dirty="0">
                <a:solidFill>
                  <a:srgbClr val="666600"/>
                </a:solidFill>
                <a:latin typeface="SFMono-Regular"/>
              </a:rPr>
              <a:t>)</a:t>
            </a:r>
            <a:endParaRPr lang="en-US" altLang="en-US" sz="1800" dirty="0">
              <a:solidFill>
                <a:srgbClr val="333333"/>
              </a:solidFill>
              <a:latin typeface="-apple-system"/>
            </a:endParaRPr>
          </a:p>
        </p:txBody>
      </p:sp>
      <p:sp>
        <p:nvSpPr>
          <p:cNvPr id="10" name="副標題 2">
            <a:extLst>
              <a:ext uri="{FF2B5EF4-FFF2-40B4-BE49-F238E27FC236}">
                <a16:creationId xmlns:a16="http://schemas.microsoft.com/office/drawing/2014/main" id="{9656DBC0-A9F3-4BCC-9A9F-5115EA74CB6D}"/>
              </a:ext>
            </a:extLst>
          </p:cNvPr>
          <p:cNvSpPr txBox="1">
            <a:spLocks/>
          </p:cNvSpPr>
          <p:nvPr/>
        </p:nvSpPr>
        <p:spPr>
          <a:xfrm>
            <a:off x="457200" y="4713529"/>
            <a:ext cx="8291264" cy="58768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montserrat"/>
              </a:rPr>
              <a:t>Both decorator (@</a:t>
            </a:r>
            <a:r>
              <a:rPr lang="en-US" altLang="en-US" sz="1800" dirty="0" err="1">
                <a:solidFill>
                  <a:srgbClr val="333333"/>
                </a:solidFill>
                <a:latin typeface="montserrat"/>
              </a:rPr>
              <a:t>no_grade</a:t>
            </a:r>
            <a:r>
              <a:rPr lang="en-US" altLang="en-US" sz="1800" dirty="0">
                <a:solidFill>
                  <a:srgbClr val="333333"/>
                </a:solidFill>
                <a:latin typeface="montserrat"/>
              </a:rPr>
              <a:t>) and “with </a:t>
            </a:r>
            <a:r>
              <a:rPr lang="en-US" altLang="en-US" sz="1800" dirty="0" err="1">
                <a:solidFill>
                  <a:srgbClr val="333333"/>
                </a:solidFill>
                <a:latin typeface="montserrat"/>
              </a:rPr>
              <a:t>torch.no_grade</a:t>
            </a:r>
            <a:r>
              <a:rPr lang="en-US" altLang="en-US" sz="1800" dirty="0">
                <a:solidFill>
                  <a:srgbClr val="333333"/>
                </a:solidFill>
                <a:latin typeface="montserrat"/>
              </a:rPr>
              <a:t>()”  are valid to turn off the gradient computation.</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pple-system"/>
            </a:endParaRPr>
          </a:p>
        </p:txBody>
      </p:sp>
    </p:spTree>
    <p:extLst>
      <p:ext uri="{BB962C8B-B14F-4D97-AF65-F5344CB8AC3E}">
        <p14:creationId xmlns:p14="http://schemas.microsoft.com/office/powerpoint/2010/main" val="2653265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27.2 Predict without Gradient Computation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239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Use the Prediction Tensor</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that we have the prediction tensor, we can pass it to the </a:t>
            </a:r>
            <a:r>
              <a:rPr lang="en-US" altLang="en-US" sz="1800" dirty="0" err="1">
                <a:solidFill>
                  <a:srgbClr val="E83E8C"/>
                </a:solidFill>
                <a:latin typeface="SFMono-Regular"/>
              </a:rPr>
              <a:t>get_num_correct</a:t>
            </a:r>
            <a:r>
              <a:rPr lang="en-US" altLang="en-US" sz="1800" dirty="0">
                <a:solidFill>
                  <a:srgbClr val="E83E8C"/>
                </a:solidFill>
                <a:latin typeface="SFMono-Regular"/>
              </a:rPr>
              <a:t>()</a:t>
            </a:r>
            <a:r>
              <a:rPr lang="en-US" altLang="en-US" sz="1800" dirty="0">
                <a:solidFill>
                  <a:srgbClr val="333333"/>
                </a:solidFill>
                <a:latin typeface="-apple-system"/>
              </a:rPr>
              <a:t> function that we created in a previous episode, along with the training set labels, to get the total number of correct predictions.</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9" name="Picture 8">
            <a:extLst>
              <a:ext uri="{FF2B5EF4-FFF2-40B4-BE49-F238E27FC236}">
                <a16:creationId xmlns:a16="http://schemas.microsoft.com/office/drawing/2014/main" id="{4BD5E3D5-3DC8-488A-820D-9B3AAB770DAB}"/>
              </a:ext>
            </a:extLst>
          </p:cNvPr>
          <p:cNvPicPr>
            <a:picLocks noChangeAspect="1"/>
          </p:cNvPicPr>
          <p:nvPr/>
        </p:nvPicPr>
        <p:blipFill>
          <a:blip r:embed="rId3"/>
          <a:stretch>
            <a:fillRect/>
          </a:stretch>
        </p:blipFill>
        <p:spPr>
          <a:xfrm>
            <a:off x="1504950" y="2757487"/>
            <a:ext cx="6134100" cy="1343025"/>
          </a:xfrm>
          <a:prstGeom prst="rect">
            <a:avLst/>
          </a:prstGeom>
          <a:ln>
            <a:solidFill>
              <a:srgbClr val="C00000"/>
            </a:solidFill>
          </a:ln>
        </p:spPr>
      </p:pic>
      <p:sp>
        <p:nvSpPr>
          <p:cNvPr id="11" name="副標題 2">
            <a:extLst>
              <a:ext uri="{FF2B5EF4-FFF2-40B4-BE49-F238E27FC236}">
                <a16:creationId xmlns:a16="http://schemas.microsoft.com/office/drawing/2014/main" id="{8D7AFBE5-C61D-45A2-9F4F-1308C2075E2F}"/>
              </a:ext>
            </a:extLst>
          </p:cNvPr>
          <p:cNvSpPr txBox="1">
            <a:spLocks/>
          </p:cNvSpPr>
          <p:nvPr/>
        </p:nvSpPr>
        <p:spPr>
          <a:xfrm>
            <a:off x="611560" y="4201013"/>
            <a:ext cx="8291264" cy="71517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We can see the total number of correct predictions and print the accuracy by dividing by the number of samples in the training set.</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88120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27.2 Predict without Gradient Computation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239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Use the Prediction Tensor</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that we have the prediction tensor, we can pass it to the </a:t>
            </a:r>
            <a:r>
              <a:rPr lang="en-US" altLang="en-US" sz="1800" dirty="0" err="1">
                <a:solidFill>
                  <a:srgbClr val="E83E8C"/>
                </a:solidFill>
                <a:latin typeface="SFMono-Regular"/>
              </a:rPr>
              <a:t>get_num_correct</a:t>
            </a:r>
            <a:r>
              <a:rPr lang="en-US" altLang="en-US" sz="1800" dirty="0">
                <a:solidFill>
                  <a:srgbClr val="E83E8C"/>
                </a:solidFill>
                <a:latin typeface="SFMono-Regular"/>
              </a:rPr>
              <a:t>()</a:t>
            </a:r>
            <a:r>
              <a:rPr lang="en-US" altLang="en-US" sz="1800" dirty="0">
                <a:solidFill>
                  <a:srgbClr val="333333"/>
                </a:solidFill>
                <a:latin typeface="-apple-system"/>
              </a:rPr>
              <a:t> function that we created in a previous episode, along with the training set labels, to get the total number of correct predictions.</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493D58EE-10C0-4729-BDFA-47BED3334F3F}"/>
              </a:ext>
            </a:extLst>
          </p:cNvPr>
          <p:cNvPicPr>
            <a:picLocks noChangeAspect="1"/>
          </p:cNvPicPr>
          <p:nvPr/>
        </p:nvPicPr>
        <p:blipFill>
          <a:blip r:embed="rId3"/>
          <a:stretch>
            <a:fillRect/>
          </a:stretch>
        </p:blipFill>
        <p:spPr>
          <a:xfrm>
            <a:off x="539553" y="2638319"/>
            <a:ext cx="4334526" cy="3718032"/>
          </a:xfrm>
          <a:prstGeom prst="rect">
            <a:avLst/>
          </a:prstGeom>
          <a:ln>
            <a:solidFill>
              <a:srgbClr val="C00000"/>
            </a:solidFill>
          </a:ln>
        </p:spPr>
      </p:pic>
      <p:pic>
        <p:nvPicPr>
          <p:cNvPr id="8" name="Picture 7">
            <a:extLst>
              <a:ext uri="{FF2B5EF4-FFF2-40B4-BE49-F238E27FC236}">
                <a16:creationId xmlns:a16="http://schemas.microsoft.com/office/drawing/2014/main" id="{FA8B77BD-6373-4B03-BC4F-5D5FC0B038DE}"/>
              </a:ext>
            </a:extLst>
          </p:cNvPr>
          <p:cNvPicPr>
            <a:picLocks noChangeAspect="1"/>
          </p:cNvPicPr>
          <p:nvPr/>
        </p:nvPicPr>
        <p:blipFill>
          <a:blip r:embed="rId4"/>
          <a:stretch>
            <a:fillRect/>
          </a:stretch>
        </p:blipFill>
        <p:spPr>
          <a:xfrm>
            <a:off x="3854537" y="3140968"/>
            <a:ext cx="4896543" cy="1575162"/>
          </a:xfrm>
          <a:prstGeom prst="rect">
            <a:avLst/>
          </a:prstGeom>
          <a:ln>
            <a:solidFill>
              <a:srgbClr val="C00000"/>
            </a:solidFill>
          </a:ln>
        </p:spPr>
      </p:pic>
      <p:sp>
        <p:nvSpPr>
          <p:cNvPr id="9" name="Rectangle 8">
            <a:extLst>
              <a:ext uri="{FF2B5EF4-FFF2-40B4-BE49-F238E27FC236}">
                <a16:creationId xmlns:a16="http://schemas.microsoft.com/office/drawing/2014/main" id="{93285933-34B5-4614-8AE0-32BD4782DA55}"/>
              </a:ext>
            </a:extLst>
          </p:cNvPr>
          <p:cNvSpPr/>
          <p:nvPr/>
        </p:nvSpPr>
        <p:spPr>
          <a:xfrm>
            <a:off x="690591" y="4716130"/>
            <a:ext cx="4183487" cy="5103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593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27.3 Build Confusion Matrix</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47493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3195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Build Confusion Matrix</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if we compare the two tensors element-wise, we can see if the predicted label matches the target.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Additionally, if we are counting the number of predicted labels vs the target labels, the values inside the two tensors act as coordinates for our matrix.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stack these two tensors along the second dimension so we can have </a:t>
            </a:r>
            <a:r>
              <a:rPr lang="en-US" altLang="en-US" sz="1800" dirty="0">
                <a:solidFill>
                  <a:srgbClr val="E83E8C"/>
                </a:solidFill>
                <a:latin typeface="SFMono-Regular"/>
              </a:rPr>
              <a:t>60,000</a:t>
            </a:r>
            <a:r>
              <a:rPr lang="en-US" altLang="en-US" sz="1800" dirty="0">
                <a:solidFill>
                  <a:srgbClr val="333333"/>
                </a:solidFill>
                <a:latin typeface="-apple-system"/>
              </a:rPr>
              <a:t> ordered pairs.</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10185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1216"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5050904" cy="29676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Build Confusion Matrix</a:t>
            </a:r>
          </a:p>
          <a:p>
            <a:pPr marL="342900" indent="-342900" algn="l">
              <a:buClr>
                <a:srgbClr val="0070C0"/>
              </a:buClr>
              <a:buSzPct val="80000"/>
              <a:buFont typeface="Wingdings" pitchFamily="2" charset="2"/>
              <a:buChar char="u"/>
            </a:pPr>
            <a:r>
              <a:rPr lang="en-US" sz="1800" dirty="0">
                <a:solidFill>
                  <a:schemeClr val="tx1"/>
                </a:solidFill>
              </a:rPr>
              <a:t>Our task in building the confusion matrix is to count the number of predicted values against the true values (targets).</a:t>
            </a:r>
          </a:p>
          <a:p>
            <a:pPr marL="342900" indent="-342900" algn="l">
              <a:buClr>
                <a:srgbClr val="0070C0"/>
              </a:buClr>
              <a:buSzPct val="80000"/>
              <a:buFont typeface="Wingdings" pitchFamily="2" charset="2"/>
              <a:buChar char="u"/>
            </a:pPr>
            <a:r>
              <a:rPr lang="en-US" sz="1800" dirty="0">
                <a:solidFill>
                  <a:schemeClr val="tx1"/>
                </a:solidFill>
              </a:rPr>
              <a:t>This will create a matrix that acts as a heat map telling us where the predicted values fall relative to the true values.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do this, we need to have the </a:t>
            </a:r>
            <a:r>
              <a:rPr lang="en-US" altLang="en-US" sz="1800" dirty="0">
                <a:solidFill>
                  <a:srgbClr val="E83E8C"/>
                </a:solidFill>
                <a:latin typeface="SFMono-Regular"/>
              </a:rPr>
              <a:t>targets</a:t>
            </a:r>
            <a:r>
              <a:rPr lang="en-US" altLang="en-US" sz="1800" dirty="0">
                <a:solidFill>
                  <a:srgbClr val="333333"/>
                </a:solidFill>
                <a:latin typeface="-apple-system"/>
              </a:rPr>
              <a:t> tensor and the predicted label from the </a:t>
            </a:r>
            <a:r>
              <a:rPr lang="en-US" altLang="en-US" sz="1800" dirty="0" err="1">
                <a:solidFill>
                  <a:srgbClr val="E83E8C"/>
                </a:solidFill>
                <a:latin typeface="SFMono-Regular"/>
              </a:rPr>
              <a:t>train_preds</a:t>
            </a:r>
            <a:r>
              <a:rPr lang="en-US" altLang="en-US" sz="1800" dirty="0">
                <a:solidFill>
                  <a:srgbClr val="333333"/>
                </a:solidFill>
                <a:latin typeface="-apple-system"/>
              </a:rPr>
              <a:t> tensor.</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99AE5D86-DB4E-4B69-B042-7567DDD77D97}"/>
              </a:ext>
            </a:extLst>
          </p:cNvPr>
          <p:cNvPicPr>
            <a:picLocks noChangeAspect="1"/>
          </p:cNvPicPr>
          <p:nvPr/>
        </p:nvPicPr>
        <p:blipFill>
          <a:blip r:embed="rId3"/>
          <a:stretch>
            <a:fillRect/>
          </a:stretch>
        </p:blipFill>
        <p:spPr>
          <a:xfrm>
            <a:off x="5652120" y="995362"/>
            <a:ext cx="3324225" cy="5543550"/>
          </a:xfrm>
          <a:prstGeom prst="rect">
            <a:avLst/>
          </a:prstGeom>
          <a:ln>
            <a:solidFill>
              <a:srgbClr val="C00000"/>
            </a:solidFill>
          </a:ln>
        </p:spPr>
      </p:pic>
      <p:pic>
        <p:nvPicPr>
          <p:cNvPr id="8" name="Picture 7">
            <a:extLst>
              <a:ext uri="{FF2B5EF4-FFF2-40B4-BE49-F238E27FC236}">
                <a16:creationId xmlns:a16="http://schemas.microsoft.com/office/drawing/2014/main" id="{601C069C-82F2-4E1C-8D2C-B1A57730612E}"/>
              </a:ext>
            </a:extLst>
          </p:cNvPr>
          <p:cNvPicPr>
            <a:picLocks noChangeAspect="1"/>
          </p:cNvPicPr>
          <p:nvPr/>
        </p:nvPicPr>
        <p:blipFill>
          <a:blip r:embed="rId4"/>
          <a:stretch>
            <a:fillRect/>
          </a:stretch>
        </p:blipFill>
        <p:spPr>
          <a:xfrm>
            <a:off x="7298184" y="4077072"/>
            <a:ext cx="1571625" cy="1495425"/>
          </a:xfrm>
          <a:prstGeom prst="rect">
            <a:avLst/>
          </a:prstGeom>
          <a:ln>
            <a:solidFill>
              <a:srgbClr val="C00000"/>
            </a:solidFill>
          </a:ln>
        </p:spPr>
      </p:pic>
    </p:spTree>
    <p:extLst>
      <p:ext uri="{BB962C8B-B14F-4D97-AF65-F5344CB8AC3E}">
        <p14:creationId xmlns:p14="http://schemas.microsoft.com/office/powerpoint/2010/main" val="179877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18876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Build Confusion Matrix</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we can iterate over these pairs and count the number of occurrences at each position in the matrix.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create the matrix.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Since we have ten prediction categories, we'll have a ten by ten matrix.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Check </a:t>
            </a:r>
            <a:r>
              <a:rPr lang="en-US" altLang="en-US" sz="1800" dirty="0">
                <a:solidFill>
                  <a:srgbClr val="E83E8C"/>
                </a:solidFill>
                <a:latin typeface="-apple-system"/>
                <a:hlinkClick r:id="rId2"/>
              </a:rPr>
              <a:t>here</a:t>
            </a:r>
            <a:r>
              <a:rPr lang="en-US" altLang="en-US" sz="1800" dirty="0">
                <a:solidFill>
                  <a:srgbClr val="333333"/>
                </a:solidFill>
                <a:latin typeface="-apple-system"/>
              </a:rPr>
              <a:t> to learn about the </a:t>
            </a:r>
            <a:r>
              <a:rPr lang="en-US" altLang="en-US" sz="1800" dirty="0">
                <a:solidFill>
                  <a:srgbClr val="E83E8C"/>
                </a:solidFill>
                <a:latin typeface="SFMono-Regular"/>
              </a:rPr>
              <a:t>stack()</a:t>
            </a:r>
            <a:r>
              <a:rPr lang="en-US" altLang="en-US" sz="1800" dirty="0">
                <a:solidFill>
                  <a:srgbClr val="333333"/>
                </a:solidFill>
                <a:latin typeface="-apple-system"/>
              </a:rPr>
              <a:t> function.</a:t>
            </a:r>
            <a:r>
              <a:rPr lang="en-US" altLang="en-US" sz="1800" dirty="0">
                <a:solidFill>
                  <a:schemeClr val="tx1"/>
                </a:solidFill>
              </a:rPr>
              <a:t> </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E42DD5CB-54E5-4D35-B397-A1E9DDC86FA3}"/>
              </a:ext>
            </a:extLst>
          </p:cNvPr>
          <p:cNvPicPr>
            <a:picLocks noChangeAspect="1"/>
          </p:cNvPicPr>
          <p:nvPr/>
        </p:nvPicPr>
        <p:blipFill>
          <a:blip r:embed="rId4"/>
          <a:stretch>
            <a:fillRect/>
          </a:stretch>
        </p:blipFill>
        <p:spPr>
          <a:xfrm>
            <a:off x="2624304" y="3395662"/>
            <a:ext cx="4286250" cy="3143250"/>
          </a:xfrm>
          <a:prstGeom prst="rect">
            <a:avLst/>
          </a:prstGeom>
          <a:ln>
            <a:solidFill>
              <a:srgbClr val="C00000"/>
            </a:solidFill>
          </a:ln>
        </p:spPr>
      </p:pic>
    </p:spTree>
    <p:extLst>
      <p:ext uri="{BB962C8B-B14F-4D97-AF65-F5344CB8AC3E}">
        <p14:creationId xmlns:p14="http://schemas.microsoft.com/office/powerpoint/2010/main" val="371037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 Confusion Matrix (Part 2)</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a Confusion Matrix with </a:t>
            </a:r>
            <a:r>
              <a:rPr lang="en-US" sz="1800" b="1" dirty="0" err="1">
                <a:solidFill>
                  <a:schemeClr val="tx1"/>
                </a:solidFill>
              </a:rPr>
              <a:t>PyTorch</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In this discussion, we're going to build some functions that will allow us to get a prediction tensor for every sample in our training set.</a:t>
            </a:r>
          </a:p>
          <a:p>
            <a:pPr marL="342900" indent="-342900" algn="l">
              <a:buClr>
                <a:srgbClr val="0070C0"/>
              </a:buClr>
              <a:buSzPct val="80000"/>
              <a:buFont typeface="Wingdings" pitchFamily="2" charset="2"/>
              <a:buChar char="u"/>
            </a:pPr>
            <a:r>
              <a:rPr lang="en-US" sz="1800" dirty="0">
                <a:solidFill>
                  <a:schemeClr val="tx1"/>
                </a:solidFill>
              </a:rPr>
              <a:t>Then, we'll see how we can take this prediction tensor, along with the labels for each sample, to create a confusion matrix. </a:t>
            </a:r>
          </a:p>
          <a:p>
            <a:pPr marL="342900" indent="-342900" algn="l">
              <a:buClr>
                <a:srgbClr val="0070C0"/>
              </a:buClr>
              <a:buSzPct val="80000"/>
              <a:buFont typeface="Wingdings" pitchFamily="2" charset="2"/>
              <a:buChar char="u"/>
            </a:pPr>
            <a:r>
              <a:rPr lang="en-US" sz="1800" dirty="0">
                <a:solidFill>
                  <a:schemeClr val="tx1"/>
                </a:solidFill>
              </a:rPr>
              <a:t>This confusion matrix will allow us to see which categories our network is confusing with one another.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1026" name="Picture 2">
            <a:extLst>
              <a:ext uri="{FF2B5EF4-FFF2-40B4-BE49-F238E27FC236}">
                <a16:creationId xmlns:a16="http://schemas.microsoft.com/office/drawing/2014/main" id="{0511C2B4-E598-47AD-BDDE-3A2DEB52AB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2208" y="3825458"/>
            <a:ext cx="5042912" cy="212222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58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10234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Build Confusion Matrix</a:t>
            </a:r>
          </a:p>
          <a:p>
            <a:pPr marL="342900" indent="-342900" algn="l">
              <a:buClr>
                <a:srgbClr val="0070C0"/>
              </a:buClr>
              <a:buSzPct val="80000"/>
              <a:buFont typeface="Wingdings" pitchFamily="2" charset="2"/>
              <a:buChar char="u"/>
            </a:pPr>
            <a:r>
              <a:rPr lang="en-US" sz="1800" dirty="0">
                <a:solidFill>
                  <a:schemeClr val="tx1"/>
                </a:solidFill>
              </a:rPr>
              <a:t>Now, we'll iterate over the prediction-target pairs and add one to the value inside the matrix each time the particular position occurs.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4EEBD2FD-E937-4CC6-9B51-9BD2EA0072E3}"/>
              </a:ext>
            </a:extLst>
          </p:cNvPr>
          <p:cNvPicPr>
            <a:picLocks noChangeAspect="1"/>
          </p:cNvPicPr>
          <p:nvPr/>
        </p:nvPicPr>
        <p:blipFill>
          <a:blip r:embed="rId3"/>
          <a:stretch>
            <a:fillRect/>
          </a:stretch>
        </p:blipFill>
        <p:spPr>
          <a:xfrm>
            <a:off x="2339752" y="2540397"/>
            <a:ext cx="3276600" cy="800100"/>
          </a:xfrm>
          <a:prstGeom prst="rect">
            <a:avLst/>
          </a:prstGeom>
          <a:ln>
            <a:solidFill>
              <a:srgbClr val="C00000"/>
            </a:solidFill>
          </a:ln>
        </p:spPr>
      </p:pic>
    </p:spTree>
    <p:extLst>
      <p:ext uri="{BB962C8B-B14F-4D97-AF65-F5344CB8AC3E}">
        <p14:creationId xmlns:p14="http://schemas.microsoft.com/office/powerpoint/2010/main" val="225745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807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Build Confusion Matrix</a:t>
            </a:r>
          </a:p>
          <a:p>
            <a:pPr marL="342900" indent="-342900" algn="l">
              <a:buClr>
                <a:srgbClr val="0070C0"/>
              </a:buClr>
              <a:buSzPct val="80000"/>
              <a:buFont typeface="Wingdings" pitchFamily="2" charset="2"/>
              <a:buChar char="u"/>
            </a:pPr>
            <a:r>
              <a:rPr lang="en-US" sz="1800" dirty="0">
                <a:solidFill>
                  <a:schemeClr val="tx1"/>
                </a:solidFill>
              </a:rPr>
              <a:t>This gives us the following confusion matrix tensor.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8" name="Picture 7">
            <a:extLst>
              <a:ext uri="{FF2B5EF4-FFF2-40B4-BE49-F238E27FC236}">
                <a16:creationId xmlns:a16="http://schemas.microsoft.com/office/drawing/2014/main" id="{8E54EC84-8B0E-4E03-967C-D38CDED607FA}"/>
              </a:ext>
            </a:extLst>
          </p:cNvPr>
          <p:cNvPicPr>
            <a:picLocks noChangeAspect="1"/>
          </p:cNvPicPr>
          <p:nvPr/>
        </p:nvPicPr>
        <p:blipFill>
          <a:blip r:embed="rId3"/>
          <a:stretch>
            <a:fillRect/>
          </a:stretch>
        </p:blipFill>
        <p:spPr>
          <a:xfrm>
            <a:off x="1331640" y="2183045"/>
            <a:ext cx="6134100" cy="2828925"/>
          </a:xfrm>
          <a:prstGeom prst="rect">
            <a:avLst/>
          </a:prstGeom>
          <a:ln>
            <a:solidFill>
              <a:srgbClr val="C00000"/>
            </a:solidFill>
          </a:ln>
        </p:spPr>
      </p:pic>
      <p:sp>
        <p:nvSpPr>
          <p:cNvPr id="9" name="副標題 2">
            <a:extLst>
              <a:ext uri="{FF2B5EF4-FFF2-40B4-BE49-F238E27FC236}">
                <a16:creationId xmlns:a16="http://schemas.microsoft.com/office/drawing/2014/main" id="{C7B03D15-24B1-455E-B668-B46571AEF50E}"/>
              </a:ext>
            </a:extLst>
          </p:cNvPr>
          <p:cNvSpPr txBox="1">
            <a:spLocks/>
          </p:cNvSpPr>
          <p:nvPr/>
        </p:nvSpPr>
        <p:spPr>
          <a:xfrm>
            <a:off x="611560" y="5348237"/>
            <a:ext cx="8075240" cy="74505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Note that the example below will have different values because these two examples were created at different times.</a:t>
            </a:r>
          </a:p>
        </p:txBody>
      </p:sp>
    </p:spTree>
    <p:extLst>
      <p:ext uri="{BB962C8B-B14F-4D97-AF65-F5344CB8AC3E}">
        <p14:creationId xmlns:p14="http://schemas.microsoft.com/office/powerpoint/2010/main" val="1547988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13114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Plot Confusion Matrix</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generate the actual confusion matrix as a </a:t>
            </a:r>
            <a:r>
              <a:rPr lang="en-US" altLang="en-US" sz="1800" dirty="0" err="1">
                <a:solidFill>
                  <a:srgbClr val="E83E8C"/>
                </a:solidFill>
                <a:latin typeface="SFMono-Regular"/>
              </a:rPr>
              <a:t>numpy.ndarray</a:t>
            </a:r>
            <a:r>
              <a:rPr lang="en-US" altLang="en-US" sz="1800" dirty="0">
                <a:solidFill>
                  <a:srgbClr val="333333"/>
                </a:solidFill>
                <a:latin typeface="-apple-system"/>
              </a:rPr>
              <a:t>, we use the </a:t>
            </a:r>
            <a:r>
              <a:rPr lang="en-US" altLang="en-US" sz="1800" dirty="0" err="1">
                <a:solidFill>
                  <a:srgbClr val="E83E8C"/>
                </a:solidFill>
                <a:latin typeface="SFMono-Regular"/>
              </a:rPr>
              <a:t>confusion_matrix</a:t>
            </a:r>
            <a:r>
              <a:rPr lang="en-US" altLang="en-US" sz="1800" dirty="0">
                <a:solidFill>
                  <a:srgbClr val="E83E8C"/>
                </a:solidFill>
                <a:latin typeface="SFMono-Regular"/>
              </a:rPr>
              <a:t>()</a:t>
            </a:r>
            <a:r>
              <a:rPr lang="en-US" altLang="en-US" sz="1800" dirty="0">
                <a:solidFill>
                  <a:srgbClr val="333333"/>
                </a:solidFill>
                <a:latin typeface="-apple-system"/>
              </a:rPr>
              <a:t> function from the </a:t>
            </a:r>
            <a:r>
              <a:rPr lang="en-US" altLang="en-US" sz="1800" dirty="0" err="1">
                <a:solidFill>
                  <a:srgbClr val="E83E8C"/>
                </a:solidFill>
                <a:latin typeface="SFMono-Regular"/>
              </a:rPr>
              <a:t>sklearn.metrics</a:t>
            </a:r>
            <a:r>
              <a:rPr lang="en-US" altLang="en-US" sz="1800" dirty="0">
                <a:solidFill>
                  <a:srgbClr val="333333"/>
                </a:solidFill>
                <a:latin typeface="-apple-system"/>
              </a:rPr>
              <a:t> library.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get this imported along with our other needed imports.</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10" name="Picture 9">
            <a:extLst>
              <a:ext uri="{FF2B5EF4-FFF2-40B4-BE49-F238E27FC236}">
                <a16:creationId xmlns:a16="http://schemas.microsoft.com/office/drawing/2014/main" id="{9CF154E9-20D9-4E38-9410-C6DC52CD6BFF}"/>
              </a:ext>
            </a:extLst>
          </p:cNvPr>
          <p:cNvPicPr>
            <a:picLocks noChangeAspect="1"/>
          </p:cNvPicPr>
          <p:nvPr/>
        </p:nvPicPr>
        <p:blipFill>
          <a:blip r:embed="rId3"/>
          <a:stretch>
            <a:fillRect/>
          </a:stretch>
        </p:blipFill>
        <p:spPr>
          <a:xfrm>
            <a:off x="1743075" y="2837616"/>
            <a:ext cx="4810125" cy="962025"/>
          </a:xfrm>
          <a:prstGeom prst="rect">
            <a:avLst/>
          </a:prstGeom>
          <a:ln>
            <a:solidFill>
              <a:srgbClr val="C00000"/>
            </a:solidFill>
          </a:ln>
        </p:spPr>
      </p:pic>
      <p:sp>
        <p:nvSpPr>
          <p:cNvPr id="11" name="副標題 2">
            <a:extLst>
              <a:ext uri="{FF2B5EF4-FFF2-40B4-BE49-F238E27FC236}">
                <a16:creationId xmlns:a16="http://schemas.microsoft.com/office/drawing/2014/main" id="{2CDC4462-E5F5-4955-9456-121404C673CB}"/>
              </a:ext>
            </a:extLst>
          </p:cNvPr>
          <p:cNvSpPr txBox="1">
            <a:spLocks/>
          </p:cNvSpPr>
          <p:nvPr/>
        </p:nvSpPr>
        <p:spPr>
          <a:xfrm>
            <a:off x="443941" y="3913942"/>
            <a:ext cx="8229600" cy="196332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For the last import, note that </a:t>
            </a:r>
            <a:r>
              <a:rPr lang="en-US" altLang="en-US" sz="1800" dirty="0" err="1">
                <a:solidFill>
                  <a:srgbClr val="E83E8C"/>
                </a:solidFill>
                <a:latin typeface="SFMono-Regular"/>
              </a:rPr>
              <a:t>plotcm</a:t>
            </a:r>
            <a:r>
              <a:rPr lang="en-US" altLang="en-US" sz="1800" dirty="0">
                <a:solidFill>
                  <a:srgbClr val="333333"/>
                </a:solidFill>
                <a:latin typeface="-apple-system"/>
              </a:rPr>
              <a:t> is a file, </a:t>
            </a:r>
            <a:r>
              <a:rPr lang="en-US" altLang="en-US" sz="1800" dirty="0">
                <a:solidFill>
                  <a:srgbClr val="E83E8C"/>
                </a:solidFill>
                <a:latin typeface="SFMono-Regular"/>
              </a:rPr>
              <a:t>plotcm.py</a:t>
            </a:r>
            <a:r>
              <a:rPr lang="en-US" altLang="en-US" sz="1800" dirty="0">
                <a:solidFill>
                  <a:srgbClr val="333333"/>
                </a:solidFill>
                <a:latin typeface="-apple-system"/>
              </a:rPr>
              <a:t> that lives in a folder called </a:t>
            </a:r>
            <a:r>
              <a:rPr lang="en-US" altLang="en-US" sz="1800" i="1" dirty="0">
                <a:solidFill>
                  <a:srgbClr val="333333"/>
                </a:solidFill>
                <a:latin typeface="-apple-system"/>
              </a:rPr>
              <a:t>resources</a:t>
            </a:r>
            <a:r>
              <a:rPr lang="en-US" altLang="en-US" sz="1800" dirty="0">
                <a:solidFill>
                  <a:srgbClr val="333333"/>
                </a:solidFill>
                <a:latin typeface="-apple-system"/>
              </a:rPr>
              <a:t> in the current directory.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Inside the </a:t>
            </a:r>
            <a:r>
              <a:rPr lang="en-US" altLang="en-US" sz="1800" dirty="0">
                <a:solidFill>
                  <a:srgbClr val="E83E8C"/>
                </a:solidFill>
                <a:latin typeface="SFMono-Regular"/>
              </a:rPr>
              <a:t>plotcm.py</a:t>
            </a:r>
            <a:r>
              <a:rPr lang="en-US" altLang="en-US" sz="1800" dirty="0">
                <a:solidFill>
                  <a:srgbClr val="333333"/>
                </a:solidFill>
                <a:latin typeface="-apple-system"/>
              </a:rPr>
              <a:t> file, there is a function called </a:t>
            </a:r>
            <a:r>
              <a:rPr lang="en-US" altLang="en-US" sz="1800" dirty="0" err="1">
                <a:solidFill>
                  <a:srgbClr val="E83E8C"/>
                </a:solidFill>
                <a:latin typeface="SFMono-Regular"/>
              </a:rPr>
              <a:t>plot_confusion_matrix</a:t>
            </a:r>
            <a:r>
              <a:rPr lang="en-US" altLang="en-US" sz="1800" dirty="0">
                <a:solidFill>
                  <a:srgbClr val="E83E8C"/>
                </a:solidFill>
                <a:latin typeface="SFMono-Regular"/>
              </a:rPr>
              <a:t>()</a:t>
            </a:r>
            <a:r>
              <a:rPr lang="en-US" altLang="en-US" sz="1800" dirty="0">
                <a:solidFill>
                  <a:srgbClr val="333333"/>
                </a:solidFill>
                <a:latin typeface="-apple-system"/>
              </a:rPr>
              <a:t> that we will call.</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You'll need to implement this on your system.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look at how to do this in a minute. First, let's generate the confusion matrix.</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199539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7354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Plot Confusion Matrix</a:t>
            </a:r>
          </a:p>
          <a:p>
            <a:pPr marL="342900" indent="-342900" algn="l">
              <a:buClr>
                <a:srgbClr val="0070C0"/>
              </a:buClr>
              <a:buSzPct val="80000"/>
              <a:buFont typeface="Wingdings" pitchFamily="2" charset="2"/>
              <a:buChar char="u"/>
            </a:pPr>
            <a:r>
              <a:rPr lang="en-US" sz="1800" dirty="0">
                <a:solidFill>
                  <a:schemeClr val="tx1"/>
                </a:solidFill>
              </a:rPr>
              <a:t>We can generate the confusion matrix like so:</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8D81DD1C-BBDE-4AD6-99DE-A5D09F27AD4D}"/>
              </a:ext>
            </a:extLst>
          </p:cNvPr>
          <p:cNvPicPr>
            <a:picLocks noChangeAspect="1"/>
          </p:cNvPicPr>
          <p:nvPr/>
        </p:nvPicPr>
        <p:blipFill>
          <a:blip r:embed="rId3"/>
          <a:stretch>
            <a:fillRect/>
          </a:stretch>
        </p:blipFill>
        <p:spPr>
          <a:xfrm>
            <a:off x="1262062" y="2261552"/>
            <a:ext cx="6619875" cy="3657600"/>
          </a:xfrm>
          <a:prstGeom prst="rect">
            <a:avLst/>
          </a:prstGeom>
          <a:ln>
            <a:solidFill>
              <a:srgbClr val="C00000"/>
            </a:solidFill>
          </a:ln>
        </p:spPr>
      </p:pic>
    </p:spTree>
    <p:extLst>
      <p:ext uri="{BB962C8B-B14F-4D97-AF65-F5344CB8AC3E}">
        <p14:creationId xmlns:p14="http://schemas.microsoft.com/office/powerpoint/2010/main" val="704020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33996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Plot Confusion Matrix</a:t>
            </a:r>
          </a:p>
          <a:p>
            <a:pPr marL="342900" indent="-342900" algn="l">
              <a:buClr>
                <a:srgbClr val="0070C0"/>
              </a:buClr>
              <a:buSzPct val="80000"/>
              <a:buFont typeface="Wingdings" pitchFamily="2" charset="2"/>
              <a:buChar char="u"/>
            </a:pPr>
            <a:r>
              <a:rPr lang="en-US" altLang="en-US" sz="1800" dirty="0" err="1">
                <a:solidFill>
                  <a:srgbClr val="333333"/>
                </a:solidFill>
                <a:latin typeface="-apple-system"/>
              </a:rPr>
              <a:t>PyTorch</a:t>
            </a:r>
            <a:r>
              <a:rPr lang="en-US" altLang="en-US" sz="1800" dirty="0">
                <a:solidFill>
                  <a:srgbClr val="333333"/>
                </a:solidFill>
                <a:latin typeface="-apple-system"/>
              </a:rPr>
              <a:t> tensors are </a:t>
            </a:r>
            <a:r>
              <a:rPr lang="en-US" altLang="en-US" sz="1800" dirty="0">
                <a:solidFill>
                  <a:srgbClr val="E83E8C"/>
                </a:solidFill>
                <a:latin typeface="-apple-system"/>
                <a:hlinkClick r:id="rId2"/>
              </a:rPr>
              <a:t>array-like</a:t>
            </a:r>
            <a:r>
              <a:rPr lang="en-US" altLang="en-US" sz="1800" dirty="0">
                <a:solidFill>
                  <a:srgbClr val="333333"/>
                </a:solidFill>
                <a:latin typeface="-apple-system"/>
              </a:rPr>
              <a:t> Python objects, so we can pass them directly to the </a:t>
            </a:r>
            <a:r>
              <a:rPr lang="en-US" altLang="en-US" sz="1800" dirty="0" err="1">
                <a:solidFill>
                  <a:srgbClr val="E83E8C"/>
                </a:solidFill>
                <a:latin typeface="SFMono-Regular"/>
              </a:rPr>
              <a:t>confusion_matrix</a:t>
            </a:r>
            <a:r>
              <a:rPr lang="en-US" altLang="en-US" sz="1800" dirty="0">
                <a:solidFill>
                  <a:srgbClr val="E83E8C"/>
                </a:solidFill>
                <a:latin typeface="SFMono-Regular"/>
              </a:rPr>
              <a:t>()</a:t>
            </a:r>
            <a:r>
              <a:rPr lang="en-US" altLang="en-US" sz="1800" dirty="0">
                <a:solidFill>
                  <a:srgbClr val="333333"/>
                </a:solidFill>
                <a:latin typeface="-apple-system"/>
              </a:rPr>
              <a:t> function.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pass the training set labels tensor (targets) and the argmax with respect to the first dimension of the </a:t>
            </a:r>
            <a:r>
              <a:rPr lang="en-US" altLang="en-US" sz="1800" dirty="0" err="1">
                <a:solidFill>
                  <a:srgbClr val="E83E8C"/>
                </a:solidFill>
                <a:latin typeface="SFMono-Regular"/>
              </a:rPr>
              <a:t>train_preds</a:t>
            </a:r>
            <a:r>
              <a:rPr lang="en-US" altLang="en-US" sz="1800" dirty="0">
                <a:solidFill>
                  <a:srgbClr val="333333"/>
                </a:solidFill>
                <a:latin typeface="-apple-system"/>
              </a:rPr>
              <a:t> tensor, and this gives us the confusion matrix data structure.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actually plot the confusion matrix, we need some custom code that I've put in a local file called </a:t>
            </a:r>
            <a:r>
              <a:rPr lang="en-US" altLang="en-US" sz="1800" dirty="0" err="1">
                <a:solidFill>
                  <a:srgbClr val="E83E8C"/>
                </a:solidFill>
                <a:latin typeface="SFMono-Regular"/>
              </a:rPr>
              <a:t>plotcm</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function is called </a:t>
            </a:r>
            <a:r>
              <a:rPr lang="en-US" altLang="en-US" sz="1800" dirty="0" err="1">
                <a:solidFill>
                  <a:srgbClr val="E83E8C"/>
                </a:solidFill>
                <a:latin typeface="SFMono-Regular"/>
              </a:rPr>
              <a:t>plot_confusion_matrix</a:t>
            </a:r>
            <a:r>
              <a:rPr lang="en-US" altLang="en-US" sz="1800" dirty="0">
                <a:solidFill>
                  <a:srgbClr val="E83E8C"/>
                </a:solidFill>
                <a:latin typeface="SFMono-Regular"/>
              </a:rPr>
              <a:t>()</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a:solidFill>
                  <a:srgbClr val="E83E8C"/>
                </a:solidFill>
                <a:latin typeface="SFMono-Regular"/>
              </a:rPr>
              <a:t>plotcm.py</a:t>
            </a:r>
            <a:r>
              <a:rPr lang="en-US" altLang="en-US" sz="1800" dirty="0">
                <a:solidFill>
                  <a:srgbClr val="333333"/>
                </a:solidFill>
                <a:latin typeface="-apple-system"/>
              </a:rPr>
              <a:t> file need to contain the following contents and live inside the </a:t>
            </a:r>
            <a:r>
              <a:rPr lang="en-US" altLang="en-US" sz="1800" i="1" dirty="0">
                <a:solidFill>
                  <a:srgbClr val="333333"/>
                </a:solidFill>
                <a:latin typeface="-apple-system"/>
              </a:rPr>
              <a:t>resources</a:t>
            </a:r>
            <a:r>
              <a:rPr lang="en-US" altLang="en-US" sz="1800" dirty="0">
                <a:solidFill>
                  <a:srgbClr val="333333"/>
                </a:solidFill>
                <a:latin typeface="-apple-system"/>
              </a:rPr>
              <a:t> folder of the current directory.</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1895182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8794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Plot Confusion Matrix</a:t>
            </a:r>
          </a:p>
          <a:p>
            <a:pPr marL="342900" indent="-342900" algn="l">
              <a:buClr>
                <a:srgbClr val="0070C0"/>
              </a:buClr>
              <a:buSzPct val="80000"/>
              <a:buFont typeface="Wingdings" pitchFamily="2" charset="2"/>
              <a:buChar char="u"/>
            </a:pPr>
            <a:r>
              <a:rPr lang="en-US" sz="1800" dirty="0">
                <a:solidFill>
                  <a:schemeClr val="tx1"/>
                </a:solidFill>
              </a:rPr>
              <a:t>Note that you can also just copy this code into your notebook or whatever to avoid the import.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extLst>
      <p:ext uri="{BB962C8B-B14F-4D97-AF65-F5344CB8AC3E}">
        <p14:creationId xmlns:p14="http://schemas.microsoft.com/office/powerpoint/2010/main" val="3451428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標題 2">
            <a:extLst>
              <a:ext uri="{FF2B5EF4-FFF2-40B4-BE49-F238E27FC236}">
                <a16:creationId xmlns:a16="http://schemas.microsoft.com/office/drawing/2014/main" id="{CF26D2A7-599F-45A5-A4A2-CF98F6496A85}"/>
              </a:ext>
            </a:extLst>
          </p:cNvPr>
          <p:cNvSpPr txBox="1">
            <a:spLocks/>
          </p:cNvSpPr>
          <p:nvPr/>
        </p:nvSpPr>
        <p:spPr>
          <a:xfrm>
            <a:off x="457200" y="1307305"/>
            <a:ext cx="8568952" cy="5231607"/>
          </a:xfrm>
          <a:prstGeom prst="rect">
            <a:avLst/>
          </a:prstGeom>
          <a:solidFill>
            <a:schemeClr val="bg1"/>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400" dirty="0">
                <a:solidFill>
                  <a:srgbClr val="A626A4"/>
                </a:solidFill>
                <a:latin typeface="SFMono-Regular"/>
              </a:rPr>
              <a:t>import</a:t>
            </a:r>
            <a:r>
              <a:rPr lang="en-US" altLang="en-US" sz="1400" dirty="0">
                <a:solidFill>
                  <a:srgbClr val="383A42"/>
                </a:solidFill>
                <a:latin typeface="SFMono-Regular"/>
              </a:rPr>
              <a:t> </a:t>
            </a:r>
            <a:r>
              <a:rPr lang="en-US" altLang="en-US" sz="1400" dirty="0" err="1">
                <a:solidFill>
                  <a:srgbClr val="383A42"/>
                </a:solidFill>
                <a:latin typeface="SFMono-Regular"/>
              </a:rPr>
              <a:t>itertools</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A626A4"/>
                </a:solidFill>
                <a:latin typeface="SFMono-Regular"/>
              </a:rPr>
              <a:t>import</a:t>
            </a:r>
            <a:r>
              <a:rPr lang="en-US" altLang="en-US" sz="1400" dirty="0">
                <a:solidFill>
                  <a:srgbClr val="383A42"/>
                </a:solidFill>
                <a:latin typeface="SFMono-Regular"/>
              </a:rPr>
              <a:t> </a:t>
            </a:r>
            <a:r>
              <a:rPr lang="en-US" altLang="en-US" sz="1400" dirty="0" err="1">
                <a:solidFill>
                  <a:srgbClr val="383A42"/>
                </a:solidFill>
                <a:latin typeface="SFMono-Regular"/>
              </a:rPr>
              <a:t>numpy</a:t>
            </a:r>
            <a:r>
              <a:rPr lang="en-US" altLang="en-US" sz="1400" dirty="0">
                <a:solidFill>
                  <a:srgbClr val="383A42"/>
                </a:solidFill>
                <a:latin typeface="SFMono-Regular"/>
              </a:rPr>
              <a:t> </a:t>
            </a:r>
            <a:r>
              <a:rPr lang="en-US" altLang="en-US" sz="1400" dirty="0">
                <a:solidFill>
                  <a:srgbClr val="A626A4"/>
                </a:solidFill>
                <a:latin typeface="SFMono-Regular"/>
              </a:rPr>
              <a:t>as</a:t>
            </a:r>
            <a:r>
              <a:rPr lang="en-US" altLang="en-US" sz="1400" dirty="0">
                <a:solidFill>
                  <a:srgbClr val="383A42"/>
                </a:solidFill>
                <a:latin typeface="SFMono-Regular"/>
              </a:rPr>
              <a:t> np </a:t>
            </a:r>
          </a:p>
          <a:p>
            <a:pPr lvl="0" algn="l" eaLnBrk="0" fontAlgn="base" hangingPunct="0">
              <a:spcBef>
                <a:spcPct val="0"/>
              </a:spcBef>
              <a:spcAft>
                <a:spcPct val="0"/>
              </a:spcAft>
            </a:pPr>
            <a:r>
              <a:rPr lang="en-US" altLang="en-US" sz="1400" dirty="0">
                <a:solidFill>
                  <a:srgbClr val="A626A4"/>
                </a:solidFill>
                <a:latin typeface="SFMono-Regular"/>
              </a:rPr>
              <a:t>import</a:t>
            </a:r>
            <a:r>
              <a:rPr lang="en-US" altLang="en-US" sz="1400" dirty="0">
                <a:solidFill>
                  <a:srgbClr val="383A42"/>
                </a:solidFill>
                <a:latin typeface="SFMono-Regular"/>
              </a:rPr>
              <a:t> </a:t>
            </a:r>
            <a:r>
              <a:rPr lang="en-US" altLang="en-US" sz="1400" dirty="0" err="1">
                <a:solidFill>
                  <a:srgbClr val="383A42"/>
                </a:solidFill>
                <a:latin typeface="SFMono-Regular"/>
              </a:rPr>
              <a:t>matplotlib</a:t>
            </a:r>
            <a:r>
              <a:rPr lang="en-US" altLang="en-US" sz="1400" dirty="0" err="1">
                <a:solidFill>
                  <a:srgbClr val="666600"/>
                </a:solidFill>
                <a:latin typeface="SFMono-Regular"/>
              </a:rPr>
              <a:t>.</a:t>
            </a:r>
            <a:r>
              <a:rPr lang="en-US" altLang="en-US" sz="1400" dirty="0" err="1">
                <a:solidFill>
                  <a:srgbClr val="383A42"/>
                </a:solidFill>
                <a:latin typeface="SFMono-Regular"/>
              </a:rPr>
              <a:t>pyplot</a:t>
            </a:r>
            <a:r>
              <a:rPr lang="en-US" altLang="en-US" sz="1400" dirty="0">
                <a:solidFill>
                  <a:srgbClr val="383A42"/>
                </a:solidFill>
                <a:latin typeface="SFMono-Regular"/>
              </a:rPr>
              <a:t> </a:t>
            </a:r>
            <a:r>
              <a:rPr lang="en-US" altLang="en-US" sz="1400" dirty="0">
                <a:solidFill>
                  <a:srgbClr val="A626A4"/>
                </a:solidFill>
                <a:latin typeface="SFMono-Regular"/>
              </a:rPr>
              <a:t>as</a:t>
            </a: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A626A4"/>
                </a:solidFill>
                <a:latin typeface="SFMono-Regular"/>
              </a:rPr>
              <a:t>def</a:t>
            </a:r>
            <a:r>
              <a:rPr lang="en-US" altLang="en-US" sz="1400" dirty="0">
                <a:solidFill>
                  <a:srgbClr val="383A42"/>
                </a:solidFill>
                <a:latin typeface="SFMono-Regular"/>
              </a:rPr>
              <a:t> </a:t>
            </a:r>
            <a:r>
              <a:rPr lang="en-US" altLang="en-US" sz="1400" dirty="0" err="1">
                <a:solidFill>
                  <a:srgbClr val="383A42"/>
                </a:solidFill>
                <a:latin typeface="SFMono-Regular"/>
              </a:rPr>
              <a:t>plot_confusion_matrix</a:t>
            </a:r>
            <a:r>
              <a:rPr lang="en-US" altLang="en-US" sz="1400" dirty="0">
                <a:solidFill>
                  <a:srgbClr val="666600"/>
                </a:solidFill>
                <a:latin typeface="SFMono-Regular"/>
              </a:rPr>
              <a:t>(</a:t>
            </a:r>
            <a:r>
              <a:rPr lang="en-US" altLang="en-US" sz="1400" dirty="0">
                <a:solidFill>
                  <a:srgbClr val="383A42"/>
                </a:solidFill>
                <a:latin typeface="SFMono-Regular"/>
              </a:rPr>
              <a:t>cm</a:t>
            </a:r>
            <a:r>
              <a:rPr lang="en-US" altLang="en-US" sz="1400" dirty="0">
                <a:solidFill>
                  <a:srgbClr val="666600"/>
                </a:solidFill>
                <a:latin typeface="SFMono-Regular"/>
              </a:rPr>
              <a:t>,</a:t>
            </a:r>
            <a:r>
              <a:rPr lang="en-US" altLang="en-US" sz="1400" dirty="0">
                <a:solidFill>
                  <a:srgbClr val="383A42"/>
                </a:solidFill>
                <a:latin typeface="SFMono-Regular"/>
              </a:rPr>
              <a:t> classes</a:t>
            </a:r>
            <a:r>
              <a:rPr lang="en-US" altLang="en-US" sz="1400" dirty="0">
                <a:solidFill>
                  <a:srgbClr val="666600"/>
                </a:solidFill>
                <a:latin typeface="SFMono-Regular"/>
              </a:rPr>
              <a:t>,</a:t>
            </a:r>
            <a:r>
              <a:rPr lang="en-US" altLang="en-US" sz="1400" dirty="0">
                <a:solidFill>
                  <a:srgbClr val="383A42"/>
                </a:solidFill>
                <a:latin typeface="SFMono-Regular"/>
              </a:rPr>
              <a:t> normalize</a:t>
            </a:r>
            <a:r>
              <a:rPr lang="en-US" altLang="en-US" sz="1400" dirty="0">
                <a:solidFill>
                  <a:srgbClr val="666600"/>
                </a:solidFill>
                <a:latin typeface="SFMono-Regular"/>
              </a:rPr>
              <a:t>=</a:t>
            </a:r>
            <a:r>
              <a:rPr lang="en-US" altLang="en-US" sz="1400" dirty="0">
                <a:solidFill>
                  <a:srgbClr val="A626A4"/>
                </a:solidFill>
                <a:latin typeface="SFMono-Regular"/>
              </a:rPr>
              <a:t>False</a:t>
            </a:r>
            <a:r>
              <a:rPr lang="en-US" altLang="en-US" sz="1400" dirty="0">
                <a:solidFill>
                  <a:srgbClr val="666600"/>
                </a:solidFill>
                <a:latin typeface="SFMono-Regular"/>
              </a:rPr>
              <a:t>,</a:t>
            </a:r>
            <a:r>
              <a:rPr lang="en-US" altLang="en-US" sz="1400" dirty="0">
                <a:solidFill>
                  <a:srgbClr val="383A42"/>
                </a:solidFill>
                <a:latin typeface="SFMono-Regular"/>
              </a:rPr>
              <a:t> title</a:t>
            </a:r>
            <a:r>
              <a:rPr lang="en-US" altLang="en-US" sz="1400" dirty="0">
                <a:solidFill>
                  <a:srgbClr val="666600"/>
                </a:solidFill>
                <a:latin typeface="SFMono-Regular"/>
              </a:rPr>
              <a:t>=</a:t>
            </a:r>
            <a:r>
              <a:rPr lang="en-US" altLang="en-US" sz="1400" dirty="0">
                <a:solidFill>
                  <a:srgbClr val="50A14F"/>
                </a:solidFill>
                <a:latin typeface="SFMono-Regular"/>
              </a:rPr>
              <a:t>'Confusion matrix'</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cmap</a:t>
            </a:r>
            <a:r>
              <a:rPr lang="en-US" altLang="en-US" sz="1400" dirty="0">
                <a:solidFill>
                  <a:srgbClr val="666600"/>
                </a:solidFill>
                <a:latin typeface="SFMono-Regular"/>
              </a:rPr>
              <a:t>=</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cm</a:t>
            </a:r>
            <a:r>
              <a:rPr lang="en-US" altLang="en-US" sz="1400" dirty="0" err="1">
                <a:solidFill>
                  <a:srgbClr val="666600"/>
                </a:solidFill>
                <a:latin typeface="SFMono-Regular"/>
              </a:rPr>
              <a:t>.</a:t>
            </a:r>
            <a:r>
              <a:rPr lang="en-US" altLang="en-US" sz="1400" dirty="0" err="1">
                <a:solidFill>
                  <a:srgbClr val="C18401"/>
                </a:solidFill>
                <a:latin typeface="SFMono-Regular"/>
              </a:rPr>
              <a:t>Blues</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a:solidFill>
                  <a:srgbClr val="A626A4"/>
                </a:solidFill>
                <a:latin typeface="SFMono-Regular"/>
              </a:rPr>
              <a:t>if</a:t>
            </a:r>
            <a:r>
              <a:rPr lang="en-US" altLang="en-US" sz="1400" dirty="0">
                <a:solidFill>
                  <a:srgbClr val="383A42"/>
                </a:solidFill>
                <a:latin typeface="SFMono-Regular"/>
              </a:rPr>
              <a:t> normalize</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cm </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cm</a:t>
            </a:r>
            <a:r>
              <a:rPr lang="en-US" altLang="en-US" sz="1400" dirty="0" err="1">
                <a:solidFill>
                  <a:srgbClr val="666600"/>
                </a:solidFill>
                <a:latin typeface="SFMono-Regular"/>
              </a:rPr>
              <a:t>.</a:t>
            </a:r>
            <a:r>
              <a:rPr lang="en-US" altLang="en-US" sz="1400" dirty="0" err="1">
                <a:solidFill>
                  <a:srgbClr val="383A42"/>
                </a:solidFill>
                <a:latin typeface="SFMono-Regular"/>
              </a:rPr>
              <a:t>astype</a:t>
            </a:r>
            <a:r>
              <a:rPr lang="en-US" altLang="en-US" sz="1400" dirty="0">
                <a:solidFill>
                  <a:srgbClr val="666600"/>
                </a:solidFill>
                <a:latin typeface="SFMono-Regular"/>
              </a:rPr>
              <a:t>(</a:t>
            </a:r>
            <a:r>
              <a:rPr lang="en-US" altLang="en-US" sz="1400" dirty="0">
                <a:solidFill>
                  <a:srgbClr val="50A14F"/>
                </a:solidFill>
                <a:latin typeface="SFMono-Regular"/>
              </a:rPr>
              <a:t>'float'</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cm</a:t>
            </a:r>
            <a:r>
              <a:rPr lang="en-US" altLang="en-US" sz="1400" dirty="0" err="1">
                <a:solidFill>
                  <a:srgbClr val="666600"/>
                </a:solidFill>
                <a:latin typeface="SFMono-Regular"/>
              </a:rPr>
              <a:t>.</a:t>
            </a:r>
            <a:r>
              <a:rPr lang="en-US" altLang="en-US" sz="1400" dirty="0" err="1">
                <a:solidFill>
                  <a:srgbClr val="383A42"/>
                </a:solidFill>
                <a:latin typeface="SFMono-Regular"/>
              </a:rPr>
              <a:t>sum</a:t>
            </a:r>
            <a:r>
              <a:rPr lang="en-US" altLang="en-US" sz="1400" dirty="0">
                <a:solidFill>
                  <a:srgbClr val="666600"/>
                </a:solidFill>
                <a:latin typeface="SFMono-Regular"/>
              </a:rPr>
              <a:t>(</a:t>
            </a:r>
            <a:r>
              <a:rPr lang="en-US" altLang="en-US" sz="1400" dirty="0">
                <a:solidFill>
                  <a:srgbClr val="383A42"/>
                </a:solidFill>
                <a:latin typeface="SFMono-Regular"/>
              </a:rPr>
              <a:t>axis</a:t>
            </a:r>
            <a:r>
              <a:rPr lang="en-US" altLang="en-US" sz="1400" dirty="0">
                <a:solidFill>
                  <a:srgbClr val="666600"/>
                </a:solidFill>
                <a:latin typeface="SFMono-Regular"/>
              </a:rPr>
              <a:t>=</a:t>
            </a:r>
            <a:r>
              <a:rPr lang="en-US" altLang="en-US" sz="1400" dirty="0">
                <a:solidFill>
                  <a:srgbClr val="006666"/>
                </a:solidFill>
                <a:latin typeface="SFMono-Regular"/>
              </a:rPr>
              <a:t>1</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np</a:t>
            </a:r>
            <a:r>
              <a:rPr lang="en-US" altLang="en-US" sz="1400" dirty="0" err="1">
                <a:solidFill>
                  <a:srgbClr val="666600"/>
                </a:solidFill>
                <a:latin typeface="SFMono-Regular"/>
              </a:rPr>
              <a:t>.</a:t>
            </a:r>
            <a:r>
              <a:rPr lang="en-US" altLang="en-US" sz="1400" dirty="0" err="1">
                <a:solidFill>
                  <a:srgbClr val="383A42"/>
                </a:solidFill>
                <a:latin typeface="SFMono-Regular"/>
              </a:rPr>
              <a:t>newaxis</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a:solidFill>
                  <a:srgbClr val="A626A4"/>
                </a:solidFill>
                <a:latin typeface="SFMono-Regular"/>
              </a:rPr>
              <a:t>print</a:t>
            </a:r>
            <a:r>
              <a:rPr lang="en-US" altLang="en-US" sz="1400" dirty="0">
                <a:solidFill>
                  <a:srgbClr val="666600"/>
                </a:solidFill>
                <a:latin typeface="SFMono-Regular"/>
              </a:rPr>
              <a:t>(</a:t>
            </a:r>
            <a:r>
              <a:rPr lang="en-US" altLang="en-US" sz="1400" dirty="0">
                <a:solidFill>
                  <a:srgbClr val="50A14F"/>
                </a:solidFill>
                <a:latin typeface="SFMono-Regular"/>
              </a:rPr>
              <a:t>"Normalized confusion matrix"</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a:solidFill>
                  <a:srgbClr val="A626A4"/>
                </a:solidFill>
                <a:latin typeface="SFMono-Regular"/>
              </a:rPr>
              <a:t>else</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a:solidFill>
                  <a:srgbClr val="A626A4"/>
                </a:solidFill>
                <a:latin typeface="SFMono-Regular"/>
              </a:rPr>
              <a:t>print</a:t>
            </a:r>
            <a:r>
              <a:rPr lang="en-US" altLang="en-US" sz="1400" dirty="0">
                <a:solidFill>
                  <a:srgbClr val="666600"/>
                </a:solidFill>
                <a:latin typeface="SFMono-Regular"/>
              </a:rPr>
              <a:t>(</a:t>
            </a:r>
            <a:r>
              <a:rPr lang="en-US" altLang="en-US" sz="1400" dirty="0">
                <a:solidFill>
                  <a:srgbClr val="50A14F"/>
                </a:solidFill>
                <a:latin typeface="SFMono-Regular"/>
              </a:rPr>
              <a:t>'Confusion matrix, without normalization’</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a:solidFill>
                  <a:srgbClr val="A626A4"/>
                </a:solidFill>
                <a:latin typeface="SFMono-Regular"/>
              </a:rPr>
              <a:t>print</a:t>
            </a:r>
            <a:r>
              <a:rPr lang="en-US" altLang="en-US" sz="1400" dirty="0">
                <a:solidFill>
                  <a:srgbClr val="666600"/>
                </a:solidFill>
                <a:latin typeface="SFMono-Regular"/>
              </a:rPr>
              <a:t>(</a:t>
            </a:r>
            <a:r>
              <a:rPr lang="en-US" altLang="en-US" sz="1400" dirty="0">
                <a:solidFill>
                  <a:srgbClr val="383A42"/>
                </a:solidFill>
                <a:latin typeface="SFMono-Regular"/>
              </a:rPr>
              <a:t>cm</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imshow</a:t>
            </a:r>
            <a:r>
              <a:rPr lang="en-US" altLang="en-US" sz="1400" dirty="0">
                <a:solidFill>
                  <a:srgbClr val="666600"/>
                </a:solidFill>
                <a:latin typeface="SFMono-Regular"/>
              </a:rPr>
              <a:t>(</a:t>
            </a:r>
            <a:r>
              <a:rPr lang="en-US" altLang="en-US" sz="1400" dirty="0">
                <a:solidFill>
                  <a:srgbClr val="383A42"/>
                </a:solidFill>
                <a:latin typeface="SFMono-Regular"/>
              </a:rPr>
              <a:t>cm</a:t>
            </a:r>
            <a:r>
              <a:rPr lang="en-US" altLang="en-US" sz="1400" dirty="0">
                <a:solidFill>
                  <a:srgbClr val="666600"/>
                </a:solidFill>
                <a:latin typeface="SFMono-Regular"/>
              </a:rPr>
              <a:t>,</a:t>
            </a:r>
            <a:r>
              <a:rPr lang="en-US" altLang="en-US" sz="1400" dirty="0">
                <a:solidFill>
                  <a:srgbClr val="383A42"/>
                </a:solidFill>
                <a:latin typeface="SFMono-Regular"/>
              </a:rPr>
              <a:t> interpolation</a:t>
            </a:r>
            <a:r>
              <a:rPr lang="en-US" altLang="en-US" sz="1400" dirty="0">
                <a:solidFill>
                  <a:srgbClr val="666600"/>
                </a:solidFill>
                <a:latin typeface="SFMono-Regular"/>
              </a:rPr>
              <a:t>=</a:t>
            </a:r>
            <a:r>
              <a:rPr lang="en-US" altLang="en-US" sz="1400" dirty="0">
                <a:solidFill>
                  <a:srgbClr val="50A14F"/>
                </a:solidFill>
                <a:latin typeface="SFMono-Regular"/>
              </a:rPr>
              <a:t>'nearest'</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cmap</a:t>
            </a:r>
            <a:r>
              <a:rPr lang="en-US" altLang="en-US" sz="1400" dirty="0">
                <a:solidFill>
                  <a:srgbClr val="666600"/>
                </a:solidFill>
                <a:latin typeface="SFMono-Regular"/>
              </a:rPr>
              <a:t>=</a:t>
            </a:r>
            <a:r>
              <a:rPr lang="en-US" altLang="en-US" sz="1400" dirty="0" err="1">
                <a:solidFill>
                  <a:srgbClr val="383A42"/>
                </a:solidFill>
                <a:latin typeface="SFMono-Regular"/>
              </a:rPr>
              <a:t>cmap</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title</a:t>
            </a:r>
            <a:r>
              <a:rPr lang="en-US" altLang="en-US" sz="1400" dirty="0">
                <a:solidFill>
                  <a:srgbClr val="666600"/>
                </a:solidFill>
                <a:latin typeface="SFMono-Regular"/>
              </a:rPr>
              <a:t>(</a:t>
            </a:r>
            <a:r>
              <a:rPr lang="en-US" altLang="en-US" sz="1400" dirty="0">
                <a:solidFill>
                  <a:srgbClr val="383A42"/>
                </a:solidFill>
                <a:latin typeface="SFMono-Regular"/>
              </a:rPr>
              <a:t>title</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colorbar</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tick_marks</a:t>
            </a:r>
            <a:r>
              <a:rPr lang="en-US" altLang="en-US" sz="1400" dirty="0">
                <a:solidFill>
                  <a:srgbClr val="383A42"/>
                </a:solidFill>
                <a:latin typeface="SFMono-Regular"/>
              </a:rPr>
              <a:t> </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np</a:t>
            </a:r>
            <a:r>
              <a:rPr lang="en-US" altLang="en-US" sz="1400" dirty="0" err="1">
                <a:solidFill>
                  <a:srgbClr val="666600"/>
                </a:solidFill>
                <a:latin typeface="SFMono-Regular"/>
              </a:rPr>
              <a:t>.</a:t>
            </a:r>
            <a:r>
              <a:rPr lang="en-US" altLang="en-US" sz="1400" dirty="0" err="1">
                <a:solidFill>
                  <a:srgbClr val="383A42"/>
                </a:solidFill>
                <a:latin typeface="SFMono-Regular"/>
              </a:rPr>
              <a:t>arange</a:t>
            </a:r>
            <a:r>
              <a:rPr lang="en-US" altLang="en-US" sz="1400" dirty="0">
                <a:solidFill>
                  <a:srgbClr val="666600"/>
                </a:solidFill>
                <a:latin typeface="SFMono-Regular"/>
              </a:rPr>
              <a:t>(</a:t>
            </a:r>
            <a:r>
              <a:rPr lang="en-US" altLang="en-US" sz="1400" dirty="0" err="1">
                <a:solidFill>
                  <a:srgbClr val="383A42"/>
                </a:solidFill>
                <a:latin typeface="SFMono-Regular"/>
              </a:rPr>
              <a:t>len</a:t>
            </a:r>
            <a:r>
              <a:rPr lang="en-US" altLang="en-US" sz="1400" dirty="0">
                <a:solidFill>
                  <a:srgbClr val="666600"/>
                </a:solidFill>
                <a:latin typeface="SFMono-Regular"/>
              </a:rPr>
              <a:t>(</a:t>
            </a:r>
            <a:r>
              <a:rPr lang="en-US" altLang="en-US" sz="1400" dirty="0">
                <a:solidFill>
                  <a:srgbClr val="383A42"/>
                </a:solidFill>
                <a:latin typeface="SFMono-Regular"/>
              </a:rPr>
              <a:t>classes</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xticks</a:t>
            </a:r>
            <a:r>
              <a:rPr lang="en-US" altLang="en-US" sz="1400" dirty="0">
                <a:solidFill>
                  <a:srgbClr val="666600"/>
                </a:solidFill>
                <a:latin typeface="SFMono-Regular"/>
              </a:rPr>
              <a:t>(</a:t>
            </a:r>
            <a:r>
              <a:rPr lang="en-US" altLang="en-US" sz="1400" dirty="0" err="1">
                <a:solidFill>
                  <a:srgbClr val="383A42"/>
                </a:solidFill>
                <a:latin typeface="SFMono-Regular"/>
              </a:rPr>
              <a:t>tick_marks</a:t>
            </a:r>
            <a:r>
              <a:rPr lang="en-US" altLang="en-US" sz="1400" dirty="0">
                <a:solidFill>
                  <a:srgbClr val="666600"/>
                </a:solidFill>
                <a:latin typeface="SFMono-Regular"/>
              </a:rPr>
              <a:t>,</a:t>
            </a:r>
            <a:r>
              <a:rPr lang="en-US" altLang="en-US" sz="1400" dirty="0">
                <a:solidFill>
                  <a:srgbClr val="383A42"/>
                </a:solidFill>
                <a:latin typeface="SFMono-Regular"/>
              </a:rPr>
              <a:t> classes</a:t>
            </a:r>
            <a:r>
              <a:rPr lang="en-US" altLang="en-US" sz="1400" dirty="0">
                <a:solidFill>
                  <a:srgbClr val="666600"/>
                </a:solidFill>
                <a:latin typeface="SFMono-Regular"/>
              </a:rPr>
              <a:t>,</a:t>
            </a:r>
            <a:r>
              <a:rPr lang="en-US" altLang="en-US" sz="1400" dirty="0">
                <a:solidFill>
                  <a:srgbClr val="383A42"/>
                </a:solidFill>
                <a:latin typeface="SFMono-Regular"/>
              </a:rPr>
              <a:t> rotation</a:t>
            </a:r>
            <a:r>
              <a:rPr lang="en-US" altLang="en-US" sz="1400" dirty="0">
                <a:solidFill>
                  <a:srgbClr val="666600"/>
                </a:solidFill>
                <a:latin typeface="SFMono-Regular"/>
              </a:rPr>
              <a:t>=</a:t>
            </a:r>
            <a:r>
              <a:rPr lang="en-US" altLang="en-US" sz="1400" dirty="0">
                <a:solidFill>
                  <a:srgbClr val="006666"/>
                </a:solidFill>
                <a:latin typeface="SFMono-Regular"/>
              </a:rPr>
              <a:t>45</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yticks</a:t>
            </a:r>
            <a:r>
              <a:rPr lang="en-US" altLang="en-US" sz="1400" dirty="0">
                <a:solidFill>
                  <a:srgbClr val="666600"/>
                </a:solidFill>
                <a:latin typeface="SFMono-Regular"/>
              </a:rPr>
              <a:t>(</a:t>
            </a:r>
            <a:r>
              <a:rPr lang="en-US" altLang="en-US" sz="1400" dirty="0" err="1">
                <a:solidFill>
                  <a:srgbClr val="383A42"/>
                </a:solidFill>
                <a:latin typeface="SFMono-Regular"/>
              </a:rPr>
              <a:t>tick_marks</a:t>
            </a:r>
            <a:r>
              <a:rPr lang="en-US" altLang="en-US" sz="1400" dirty="0">
                <a:solidFill>
                  <a:srgbClr val="666600"/>
                </a:solidFill>
                <a:latin typeface="SFMono-Regular"/>
              </a:rPr>
              <a:t>,</a:t>
            </a:r>
            <a:r>
              <a:rPr lang="en-US" altLang="en-US" sz="1400" dirty="0">
                <a:solidFill>
                  <a:srgbClr val="383A42"/>
                </a:solidFill>
                <a:latin typeface="SFMono-Regular"/>
              </a:rPr>
              <a:t> classes</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endParaRPr lang="en-US" altLang="en-US" sz="1400" dirty="0">
              <a:solidFill>
                <a:srgbClr val="383A42"/>
              </a:solidFill>
              <a:latin typeface="SFMono-Regular"/>
            </a:endParaRP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fmt</a:t>
            </a:r>
            <a:r>
              <a:rPr lang="en-US" altLang="en-US" sz="1400" dirty="0">
                <a:solidFill>
                  <a:srgbClr val="383A42"/>
                </a:solidFill>
                <a:latin typeface="SFMono-Regular"/>
              </a:rPr>
              <a:t> </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a:solidFill>
                  <a:srgbClr val="50A14F"/>
                </a:solidFill>
                <a:latin typeface="SFMono-Regular"/>
              </a:rPr>
              <a:t>'.2f'</a:t>
            </a:r>
            <a:r>
              <a:rPr lang="en-US" altLang="en-US" sz="1400" dirty="0">
                <a:solidFill>
                  <a:srgbClr val="383A42"/>
                </a:solidFill>
                <a:latin typeface="SFMono-Regular"/>
              </a:rPr>
              <a:t> </a:t>
            </a:r>
            <a:r>
              <a:rPr lang="en-US" altLang="en-US" sz="1400" dirty="0">
                <a:solidFill>
                  <a:srgbClr val="A626A4"/>
                </a:solidFill>
                <a:latin typeface="SFMono-Regular"/>
              </a:rPr>
              <a:t>if</a:t>
            </a:r>
            <a:r>
              <a:rPr lang="en-US" altLang="en-US" sz="1400" dirty="0">
                <a:solidFill>
                  <a:srgbClr val="383A42"/>
                </a:solidFill>
                <a:latin typeface="SFMono-Regular"/>
              </a:rPr>
              <a:t> normalize </a:t>
            </a:r>
            <a:r>
              <a:rPr lang="en-US" altLang="en-US" sz="1400" dirty="0">
                <a:solidFill>
                  <a:srgbClr val="A626A4"/>
                </a:solidFill>
                <a:latin typeface="SFMono-Regular"/>
              </a:rPr>
              <a:t>else</a:t>
            </a:r>
            <a:r>
              <a:rPr lang="en-US" altLang="en-US" sz="1400" dirty="0">
                <a:solidFill>
                  <a:srgbClr val="383A42"/>
                </a:solidFill>
                <a:latin typeface="SFMono-Regular"/>
              </a:rPr>
              <a:t> </a:t>
            </a:r>
            <a:r>
              <a:rPr lang="en-US" altLang="en-US" sz="1400" dirty="0">
                <a:solidFill>
                  <a:srgbClr val="50A14F"/>
                </a:solidFill>
                <a:latin typeface="SFMono-Regular"/>
              </a:rPr>
              <a:t>'d’</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thresh </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cm</a:t>
            </a:r>
            <a:r>
              <a:rPr lang="en-US" altLang="en-US" sz="1400" dirty="0" err="1">
                <a:solidFill>
                  <a:srgbClr val="666600"/>
                </a:solidFill>
                <a:latin typeface="SFMono-Regular"/>
              </a:rPr>
              <a:t>.</a:t>
            </a:r>
            <a:r>
              <a:rPr lang="en-US" altLang="en-US" sz="1400" dirty="0" err="1">
                <a:solidFill>
                  <a:srgbClr val="383A42"/>
                </a:solidFill>
                <a:latin typeface="SFMono-Regular"/>
              </a:rPr>
              <a:t>max</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a:solidFill>
                  <a:srgbClr val="006666"/>
                </a:solidFill>
                <a:latin typeface="SFMono-Regular"/>
              </a:rPr>
              <a:t>2.</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a:solidFill>
                  <a:srgbClr val="A626A4"/>
                </a:solidFill>
                <a:latin typeface="SFMono-Regular"/>
              </a:rPr>
              <a:t>for</a:t>
            </a:r>
            <a:r>
              <a:rPr lang="en-US" altLang="en-US" sz="1400" dirty="0">
                <a:solidFill>
                  <a:srgbClr val="383A42"/>
                </a:solidFill>
                <a:latin typeface="SFMono-Regular"/>
              </a:rPr>
              <a:t> </a:t>
            </a:r>
            <a:r>
              <a:rPr lang="en-US" altLang="en-US" sz="1400" dirty="0" err="1">
                <a:solidFill>
                  <a:srgbClr val="383A42"/>
                </a:solidFill>
                <a:latin typeface="SFMono-Regular"/>
              </a:rPr>
              <a:t>i</a:t>
            </a:r>
            <a:r>
              <a:rPr lang="en-US" altLang="en-US" sz="1400" dirty="0">
                <a:solidFill>
                  <a:srgbClr val="666600"/>
                </a:solidFill>
                <a:latin typeface="SFMono-Regular"/>
              </a:rPr>
              <a:t>,</a:t>
            </a:r>
            <a:r>
              <a:rPr lang="en-US" altLang="en-US" sz="1400" dirty="0">
                <a:solidFill>
                  <a:srgbClr val="383A42"/>
                </a:solidFill>
                <a:latin typeface="SFMono-Regular"/>
              </a:rPr>
              <a:t> j </a:t>
            </a:r>
            <a:r>
              <a:rPr lang="en-US" altLang="en-US" sz="1400" dirty="0">
                <a:solidFill>
                  <a:srgbClr val="A626A4"/>
                </a:solidFill>
                <a:latin typeface="SFMono-Regular"/>
              </a:rPr>
              <a:t>in</a:t>
            </a:r>
            <a:r>
              <a:rPr lang="en-US" altLang="en-US" sz="1400" dirty="0">
                <a:solidFill>
                  <a:srgbClr val="383A42"/>
                </a:solidFill>
                <a:latin typeface="SFMono-Regular"/>
              </a:rPr>
              <a:t> </a:t>
            </a:r>
            <a:r>
              <a:rPr lang="en-US" altLang="en-US" sz="1400" dirty="0" err="1">
                <a:solidFill>
                  <a:srgbClr val="383A42"/>
                </a:solidFill>
                <a:latin typeface="SFMono-Regular"/>
              </a:rPr>
              <a:t>itertools</a:t>
            </a:r>
            <a:r>
              <a:rPr lang="en-US" altLang="en-US" sz="1400" dirty="0" err="1">
                <a:solidFill>
                  <a:srgbClr val="666600"/>
                </a:solidFill>
                <a:latin typeface="SFMono-Regular"/>
              </a:rPr>
              <a:t>.</a:t>
            </a:r>
            <a:r>
              <a:rPr lang="en-US" altLang="en-US" sz="1400" dirty="0" err="1">
                <a:solidFill>
                  <a:srgbClr val="383A42"/>
                </a:solidFill>
                <a:latin typeface="SFMono-Regular"/>
              </a:rPr>
              <a:t>product</a:t>
            </a:r>
            <a:r>
              <a:rPr lang="en-US" altLang="en-US" sz="1400" dirty="0">
                <a:solidFill>
                  <a:srgbClr val="666600"/>
                </a:solidFill>
                <a:latin typeface="SFMono-Regular"/>
              </a:rPr>
              <a:t>(</a:t>
            </a:r>
            <a:r>
              <a:rPr lang="en-US" altLang="en-US" sz="1400" dirty="0">
                <a:solidFill>
                  <a:srgbClr val="383A42"/>
                </a:solidFill>
                <a:latin typeface="SFMono-Regular"/>
              </a:rPr>
              <a:t>range</a:t>
            </a:r>
            <a:r>
              <a:rPr lang="en-US" altLang="en-US" sz="1400" dirty="0">
                <a:solidFill>
                  <a:srgbClr val="666600"/>
                </a:solidFill>
                <a:latin typeface="SFMono-Regular"/>
              </a:rPr>
              <a:t>(</a:t>
            </a:r>
            <a:r>
              <a:rPr lang="en-US" altLang="en-US" sz="1400" dirty="0" err="1">
                <a:solidFill>
                  <a:srgbClr val="383A42"/>
                </a:solidFill>
                <a:latin typeface="SFMono-Regular"/>
              </a:rPr>
              <a:t>cm</a:t>
            </a:r>
            <a:r>
              <a:rPr lang="en-US" altLang="en-US" sz="1400" dirty="0" err="1">
                <a:solidFill>
                  <a:srgbClr val="666600"/>
                </a:solidFill>
                <a:latin typeface="SFMono-Regular"/>
              </a:rPr>
              <a:t>.</a:t>
            </a:r>
            <a:r>
              <a:rPr lang="en-US" altLang="en-US" sz="1400" dirty="0" err="1">
                <a:solidFill>
                  <a:srgbClr val="383A42"/>
                </a:solidFill>
                <a:latin typeface="SFMono-Regular"/>
              </a:rPr>
              <a:t>shape</a:t>
            </a:r>
            <a:r>
              <a:rPr lang="en-US" altLang="en-US" sz="1400" dirty="0">
                <a:solidFill>
                  <a:srgbClr val="666600"/>
                </a:solidFill>
                <a:latin typeface="SFMono-Regular"/>
              </a:rPr>
              <a:t>[</a:t>
            </a:r>
            <a:r>
              <a:rPr lang="en-US" altLang="en-US" sz="1400" dirty="0">
                <a:solidFill>
                  <a:srgbClr val="006666"/>
                </a:solidFill>
                <a:latin typeface="SFMono-Regular"/>
              </a:rPr>
              <a:t>0</a:t>
            </a:r>
            <a:r>
              <a:rPr lang="en-US" altLang="en-US" sz="1400" dirty="0">
                <a:solidFill>
                  <a:srgbClr val="666600"/>
                </a:solidFill>
                <a:latin typeface="SFMono-Regular"/>
              </a:rPr>
              <a:t>]),</a:t>
            </a:r>
            <a:r>
              <a:rPr lang="en-US" altLang="en-US" sz="1400" dirty="0">
                <a:solidFill>
                  <a:srgbClr val="383A42"/>
                </a:solidFill>
                <a:latin typeface="SFMono-Regular"/>
              </a:rPr>
              <a:t> range</a:t>
            </a:r>
            <a:r>
              <a:rPr lang="en-US" altLang="en-US" sz="1400" dirty="0">
                <a:solidFill>
                  <a:srgbClr val="666600"/>
                </a:solidFill>
                <a:latin typeface="SFMono-Regular"/>
              </a:rPr>
              <a:t>(</a:t>
            </a:r>
            <a:r>
              <a:rPr lang="en-US" altLang="en-US" sz="1400" dirty="0" err="1">
                <a:solidFill>
                  <a:srgbClr val="383A42"/>
                </a:solidFill>
                <a:latin typeface="SFMono-Regular"/>
              </a:rPr>
              <a:t>cm</a:t>
            </a:r>
            <a:r>
              <a:rPr lang="en-US" altLang="en-US" sz="1400" dirty="0" err="1">
                <a:solidFill>
                  <a:srgbClr val="666600"/>
                </a:solidFill>
                <a:latin typeface="SFMono-Regular"/>
              </a:rPr>
              <a:t>.</a:t>
            </a:r>
            <a:r>
              <a:rPr lang="en-US" altLang="en-US" sz="1400" dirty="0" err="1">
                <a:solidFill>
                  <a:srgbClr val="383A42"/>
                </a:solidFill>
                <a:latin typeface="SFMono-Regular"/>
              </a:rPr>
              <a:t>shape</a:t>
            </a:r>
            <a:r>
              <a:rPr lang="en-US" altLang="en-US" sz="1400" dirty="0">
                <a:solidFill>
                  <a:srgbClr val="666600"/>
                </a:solidFill>
                <a:latin typeface="SFMono-Regular"/>
              </a:rPr>
              <a:t>[</a:t>
            </a:r>
            <a:r>
              <a:rPr lang="en-US" altLang="en-US" sz="1400" dirty="0">
                <a:solidFill>
                  <a:srgbClr val="006666"/>
                </a:solidFill>
                <a:latin typeface="SFMono-Regular"/>
              </a:rPr>
              <a:t>1</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text</a:t>
            </a:r>
            <a:r>
              <a:rPr lang="en-US" altLang="en-US" sz="1400" dirty="0">
                <a:solidFill>
                  <a:srgbClr val="666600"/>
                </a:solidFill>
                <a:latin typeface="SFMono-Regular"/>
              </a:rPr>
              <a:t>(</a:t>
            </a:r>
            <a:r>
              <a:rPr lang="en-US" altLang="en-US" sz="1400" dirty="0">
                <a:solidFill>
                  <a:srgbClr val="383A42"/>
                </a:solidFill>
                <a:latin typeface="SFMono-Regular"/>
              </a:rPr>
              <a:t>j</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i</a:t>
            </a:r>
            <a:r>
              <a:rPr lang="en-US" altLang="en-US" sz="1400" dirty="0">
                <a:solidFill>
                  <a:srgbClr val="666600"/>
                </a:solidFill>
                <a:latin typeface="SFMono-Regular"/>
              </a:rPr>
              <a:t>,</a:t>
            </a:r>
            <a:r>
              <a:rPr lang="en-US" altLang="en-US" sz="1400" dirty="0">
                <a:solidFill>
                  <a:srgbClr val="383A42"/>
                </a:solidFill>
                <a:latin typeface="SFMono-Regular"/>
              </a:rPr>
              <a:t> format</a:t>
            </a:r>
            <a:r>
              <a:rPr lang="en-US" altLang="en-US" sz="1400" dirty="0">
                <a:solidFill>
                  <a:srgbClr val="666600"/>
                </a:solidFill>
                <a:latin typeface="SFMono-Regular"/>
              </a:rPr>
              <a:t>(</a:t>
            </a:r>
            <a:r>
              <a:rPr lang="en-US" altLang="en-US" sz="1400" dirty="0">
                <a:solidFill>
                  <a:srgbClr val="383A42"/>
                </a:solidFill>
                <a:latin typeface="SFMono-Regular"/>
              </a:rPr>
              <a:t>cm</a:t>
            </a:r>
            <a:r>
              <a:rPr lang="en-US" altLang="en-US" sz="1400" dirty="0">
                <a:solidFill>
                  <a:srgbClr val="666600"/>
                </a:solidFill>
                <a:latin typeface="SFMono-Regular"/>
              </a:rPr>
              <a:t>[</a:t>
            </a:r>
            <a:r>
              <a:rPr lang="en-US" altLang="en-US" sz="1400" dirty="0" err="1">
                <a:solidFill>
                  <a:srgbClr val="383A42"/>
                </a:solidFill>
                <a:latin typeface="SFMono-Regular"/>
              </a:rPr>
              <a:t>i</a:t>
            </a:r>
            <a:r>
              <a:rPr lang="en-US" altLang="en-US" sz="1400" dirty="0">
                <a:solidFill>
                  <a:srgbClr val="666600"/>
                </a:solidFill>
                <a:latin typeface="SFMono-Regular"/>
              </a:rPr>
              <a:t>,</a:t>
            </a:r>
            <a:r>
              <a:rPr lang="en-US" altLang="en-US" sz="1400" dirty="0">
                <a:solidFill>
                  <a:srgbClr val="383A42"/>
                </a:solidFill>
                <a:latin typeface="SFMono-Regular"/>
              </a:rPr>
              <a:t> j</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fmt</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horizontalalignment</a:t>
            </a:r>
            <a:r>
              <a:rPr lang="en-US" altLang="en-US" sz="1400" dirty="0">
                <a:solidFill>
                  <a:srgbClr val="666600"/>
                </a:solidFill>
                <a:latin typeface="SFMono-Regular"/>
              </a:rPr>
              <a:t>=</a:t>
            </a:r>
            <a:r>
              <a:rPr lang="en-US" altLang="en-US" sz="1400" dirty="0">
                <a:solidFill>
                  <a:srgbClr val="50A14F"/>
                </a:solidFill>
                <a:latin typeface="SFMono-Regular"/>
              </a:rPr>
              <a:t>"center"</a:t>
            </a:r>
            <a:r>
              <a:rPr lang="en-US" altLang="en-US" sz="1400" dirty="0">
                <a:solidFill>
                  <a:srgbClr val="666600"/>
                </a:solidFill>
                <a:latin typeface="SFMono-Regular"/>
              </a:rPr>
              <a:t>,</a:t>
            </a:r>
            <a:r>
              <a:rPr lang="en-US" altLang="en-US" sz="1400" dirty="0">
                <a:solidFill>
                  <a:srgbClr val="383A42"/>
                </a:solidFill>
                <a:latin typeface="SFMono-Regular"/>
              </a:rPr>
              <a:t> color</a:t>
            </a:r>
            <a:r>
              <a:rPr lang="en-US" altLang="en-US" sz="1400" dirty="0">
                <a:solidFill>
                  <a:srgbClr val="666600"/>
                </a:solidFill>
                <a:latin typeface="SFMono-Regular"/>
              </a:rPr>
              <a:t>=</a:t>
            </a:r>
            <a:r>
              <a:rPr lang="en-US" altLang="en-US" sz="1400" dirty="0">
                <a:solidFill>
                  <a:srgbClr val="50A14F"/>
                </a:solidFill>
                <a:latin typeface="SFMono-Regular"/>
              </a:rPr>
              <a:t>"white"</a:t>
            </a:r>
            <a:r>
              <a:rPr lang="en-US" altLang="en-US" sz="1400" dirty="0">
                <a:solidFill>
                  <a:srgbClr val="383A42"/>
                </a:solidFill>
                <a:latin typeface="SFMono-Regular"/>
              </a:rPr>
              <a:t> </a:t>
            </a:r>
            <a:r>
              <a:rPr lang="en-US" altLang="en-US" sz="1400" dirty="0">
                <a:solidFill>
                  <a:srgbClr val="A626A4"/>
                </a:solidFill>
                <a:latin typeface="SFMono-Regular"/>
              </a:rPr>
              <a:t>if</a:t>
            </a:r>
            <a:r>
              <a:rPr lang="en-US" altLang="en-US" sz="1400" dirty="0">
                <a:solidFill>
                  <a:srgbClr val="383A42"/>
                </a:solidFill>
                <a:latin typeface="SFMono-Regular"/>
              </a:rPr>
              <a:t> cm</a:t>
            </a:r>
            <a:r>
              <a:rPr lang="en-US" altLang="en-US" sz="1400" dirty="0">
                <a:solidFill>
                  <a:srgbClr val="666600"/>
                </a:solidFill>
                <a:latin typeface="SFMono-Regular"/>
              </a:rPr>
              <a:t>[</a:t>
            </a:r>
            <a:r>
              <a:rPr lang="en-US" altLang="en-US" sz="1400" dirty="0" err="1">
                <a:solidFill>
                  <a:srgbClr val="383A42"/>
                </a:solidFill>
                <a:latin typeface="SFMono-Regular"/>
              </a:rPr>
              <a:t>i</a:t>
            </a:r>
            <a:r>
              <a:rPr lang="en-US" altLang="en-US" sz="1400" dirty="0">
                <a:solidFill>
                  <a:srgbClr val="666600"/>
                </a:solidFill>
                <a:latin typeface="SFMono-Regular"/>
              </a:rPr>
              <a:t>,</a:t>
            </a:r>
            <a:r>
              <a:rPr lang="en-US" altLang="en-US" sz="1400" dirty="0">
                <a:solidFill>
                  <a:srgbClr val="383A42"/>
                </a:solidFill>
                <a:latin typeface="SFMono-Regular"/>
              </a:rPr>
              <a:t> j</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a:solidFill>
                  <a:srgbClr val="666600"/>
                </a:solidFill>
                <a:latin typeface="SFMono-Regular"/>
              </a:rPr>
              <a:t>&gt;</a:t>
            </a:r>
            <a:r>
              <a:rPr lang="en-US" altLang="en-US" sz="1400" dirty="0">
                <a:solidFill>
                  <a:srgbClr val="383A42"/>
                </a:solidFill>
                <a:latin typeface="SFMono-Regular"/>
              </a:rPr>
              <a:t> thresh </a:t>
            </a:r>
            <a:r>
              <a:rPr lang="en-US" altLang="en-US" sz="1400" dirty="0">
                <a:solidFill>
                  <a:srgbClr val="A626A4"/>
                </a:solidFill>
                <a:latin typeface="SFMono-Regular"/>
              </a:rPr>
              <a:t>else</a:t>
            </a:r>
            <a:r>
              <a:rPr lang="en-US" altLang="en-US" sz="1400" dirty="0">
                <a:solidFill>
                  <a:srgbClr val="383A42"/>
                </a:solidFill>
                <a:latin typeface="SFMono-Regular"/>
              </a:rPr>
              <a:t> </a:t>
            </a:r>
            <a:r>
              <a:rPr lang="en-US" altLang="en-US" sz="1400" dirty="0">
                <a:solidFill>
                  <a:srgbClr val="50A14F"/>
                </a:solidFill>
                <a:latin typeface="SFMono-Regular"/>
              </a:rPr>
              <a:t>"black"</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tight_layout</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ylabel</a:t>
            </a:r>
            <a:r>
              <a:rPr lang="en-US" altLang="en-US" sz="1400" dirty="0">
                <a:solidFill>
                  <a:srgbClr val="666600"/>
                </a:solidFill>
                <a:latin typeface="SFMono-Regular"/>
              </a:rPr>
              <a:t>(</a:t>
            </a:r>
            <a:r>
              <a:rPr lang="en-US" altLang="en-US" sz="1400" dirty="0">
                <a:solidFill>
                  <a:srgbClr val="50A14F"/>
                </a:solidFill>
                <a:latin typeface="SFMono-Regular"/>
              </a:rPr>
              <a:t>'True label’</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xlabel</a:t>
            </a:r>
            <a:r>
              <a:rPr lang="en-US" altLang="en-US" sz="1400" dirty="0">
                <a:solidFill>
                  <a:srgbClr val="666600"/>
                </a:solidFill>
                <a:latin typeface="SFMono-Regular"/>
              </a:rPr>
              <a:t>(</a:t>
            </a:r>
            <a:r>
              <a:rPr lang="en-US" altLang="en-US" sz="1400" dirty="0">
                <a:solidFill>
                  <a:srgbClr val="50A14F"/>
                </a:solidFill>
                <a:latin typeface="SFMono-Regular"/>
              </a:rPr>
              <a:t>'Predicted label'</a:t>
            </a:r>
            <a:r>
              <a:rPr lang="en-US" altLang="en-US" sz="1400" dirty="0">
                <a:solidFill>
                  <a:srgbClr val="666600"/>
                </a:solidFill>
                <a:latin typeface="SFMono-Regular"/>
              </a:rPr>
              <a:t>)</a:t>
            </a:r>
            <a:r>
              <a:rPr lang="en-US" altLang="en-US" sz="1400" dirty="0">
                <a:solidFill>
                  <a:schemeClr val="tx1"/>
                </a:solidFill>
              </a:rPr>
              <a:t> </a:t>
            </a:r>
            <a:endParaRPr lang="en-US" altLang="en-US" sz="1400" dirty="0">
              <a:solidFill>
                <a:schemeClr val="tx1"/>
              </a:solidFill>
              <a:latin typeface="Arial" panose="020B0604020202020204" pitchFamily="34" charset="0"/>
            </a:endParaRP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3877580" y="1346845"/>
            <a:ext cx="1728192" cy="3651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chemeClr val="tx1"/>
                </a:solidFill>
                <a:latin typeface="Arial" panose="020B0604020202020204" pitchFamily="34" charset="0"/>
              </a:rPr>
              <a:t>plotcm.py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extLst>
      <p:ext uri="{BB962C8B-B14F-4D97-AF65-F5344CB8AC3E}">
        <p14:creationId xmlns:p14="http://schemas.microsoft.com/office/powerpoint/2010/main" val="1754622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6563072" cy="3600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For importing, we do it like this: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8" name="Picture 7">
            <a:extLst>
              <a:ext uri="{FF2B5EF4-FFF2-40B4-BE49-F238E27FC236}">
                <a16:creationId xmlns:a16="http://schemas.microsoft.com/office/drawing/2014/main" id="{BB45042D-0BE4-41D0-9E28-63DD15878141}"/>
              </a:ext>
            </a:extLst>
          </p:cNvPr>
          <p:cNvPicPr>
            <a:picLocks noChangeAspect="1"/>
          </p:cNvPicPr>
          <p:nvPr/>
        </p:nvPicPr>
        <p:blipFill>
          <a:blip r:embed="rId3"/>
          <a:stretch>
            <a:fillRect/>
          </a:stretch>
        </p:blipFill>
        <p:spPr>
          <a:xfrm>
            <a:off x="1549920" y="1670373"/>
            <a:ext cx="3895725" cy="438150"/>
          </a:xfrm>
          <a:prstGeom prst="rect">
            <a:avLst/>
          </a:prstGeom>
          <a:ln>
            <a:solidFill>
              <a:srgbClr val="C00000"/>
            </a:solidFill>
          </a:ln>
        </p:spPr>
      </p:pic>
    </p:spTree>
    <p:extLst>
      <p:ext uri="{BB962C8B-B14F-4D97-AF65-F5344CB8AC3E}">
        <p14:creationId xmlns:p14="http://schemas.microsoft.com/office/powerpoint/2010/main" val="3866705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8229600" cy="12515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We are ready to plot the confusion matrix, but first we need to create a </a:t>
            </a:r>
            <a:r>
              <a:rPr lang="en-US" altLang="en-US" sz="1800" dirty="0">
                <a:solidFill>
                  <a:srgbClr val="E83E8C"/>
                </a:solidFill>
                <a:latin typeface="SFMono-Regular"/>
              </a:rPr>
              <a:t>list</a:t>
            </a:r>
            <a:r>
              <a:rPr lang="en-US" altLang="en-US" sz="1800" dirty="0">
                <a:solidFill>
                  <a:srgbClr val="333333"/>
                </a:solidFill>
                <a:latin typeface="-apple-system"/>
              </a:rPr>
              <a:t> of prediction class names to pass to the </a:t>
            </a:r>
            <a:r>
              <a:rPr lang="en-US" altLang="en-US" sz="1800" dirty="0" err="1">
                <a:solidFill>
                  <a:srgbClr val="E83E8C"/>
                </a:solidFill>
                <a:latin typeface="SFMono-Regular"/>
              </a:rPr>
              <a:t>plot_confusion_matrix</a:t>
            </a:r>
            <a:r>
              <a:rPr lang="en-US" altLang="en-US" sz="1800" dirty="0">
                <a:solidFill>
                  <a:srgbClr val="E83E8C"/>
                </a:solidFill>
                <a:latin typeface="SFMono-Regular"/>
              </a:rPr>
              <a:t>()</a:t>
            </a:r>
            <a:r>
              <a:rPr lang="en-US" altLang="en-US" sz="1800" dirty="0">
                <a:solidFill>
                  <a:srgbClr val="333333"/>
                </a:solidFill>
                <a:latin typeface="-apple-system"/>
              </a:rPr>
              <a:t> function.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Our prediction classes and their corresponding indexes are given by the table below:</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9" name="Picture 8">
            <a:extLst>
              <a:ext uri="{FF2B5EF4-FFF2-40B4-BE49-F238E27FC236}">
                <a16:creationId xmlns:a16="http://schemas.microsoft.com/office/drawing/2014/main" id="{5390AA97-EC6A-413B-86FB-C09E5537CD41}"/>
              </a:ext>
            </a:extLst>
          </p:cNvPr>
          <p:cNvPicPr>
            <a:picLocks noChangeAspect="1"/>
          </p:cNvPicPr>
          <p:nvPr/>
        </p:nvPicPr>
        <p:blipFill>
          <a:blip r:embed="rId3"/>
          <a:stretch>
            <a:fillRect/>
          </a:stretch>
        </p:blipFill>
        <p:spPr>
          <a:xfrm>
            <a:off x="1547664" y="2465517"/>
            <a:ext cx="5718039" cy="4014957"/>
          </a:xfrm>
          <a:prstGeom prst="rect">
            <a:avLst/>
          </a:prstGeom>
          <a:ln>
            <a:solidFill>
              <a:srgbClr val="C00000"/>
            </a:solidFill>
          </a:ln>
        </p:spPr>
      </p:pic>
    </p:spTree>
    <p:extLst>
      <p:ext uri="{BB962C8B-B14F-4D97-AF65-F5344CB8AC3E}">
        <p14:creationId xmlns:p14="http://schemas.microsoft.com/office/powerpoint/2010/main" val="2486235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8229600" cy="3600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allows us to make the call to plot the matrix</a:t>
            </a:r>
            <a:r>
              <a:rPr lang="en-US" altLang="en-US" sz="1800" dirty="0">
                <a:solidFill>
                  <a:schemeClr val="tx1"/>
                </a:solidFill>
                <a:latin typeface="-apple-system"/>
              </a:rPr>
              <a:t>:</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7" name="Picture 6">
            <a:extLst>
              <a:ext uri="{FF2B5EF4-FFF2-40B4-BE49-F238E27FC236}">
                <a16:creationId xmlns:a16="http://schemas.microsoft.com/office/drawing/2014/main" id="{ABBE8587-36A0-42D9-B4E6-170C20FFD892}"/>
              </a:ext>
            </a:extLst>
          </p:cNvPr>
          <p:cNvPicPr>
            <a:picLocks noChangeAspect="1"/>
          </p:cNvPicPr>
          <p:nvPr/>
        </p:nvPicPr>
        <p:blipFill>
          <a:blip r:embed="rId3"/>
          <a:stretch>
            <a:fillRect/>
          </a:stretch>
        </p:blipFill>
        <p:spPr>
          <a:xfrm>
            <a:off x="2051720" y="1772816"/>
            <a:ext cx="4886325" cy="3067050"/>
          </a:xfrm>
          <a:prstGeom prst="rect">
            <a:avLst/>
          </a:prstGeom>
          <a:ln>
            <a:solidFill>
              <a:srgbClr val="C00000"/>
            </a:solidFill>
          </a:ln>
        </p:spPr>
      </p:pic>
    </p:spTree>
    <p:extLst>
      <p:ext uri="{BB962C8B-B14F-4D97-AF65-F5344CB8AC3E}">
        <p14:creationId xmlns:p14="http://schemas.microsoft.com/office/powerpoint/2010/main" val="3767222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 Confusion Matrix (Part 2)</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a Confusion Matrix with </a:t>
            </a:r>
            <a:r>
              <a:rPr lang="en-US" sz="1800" b="1" dirty="0" err="1">
                <a:solidFill>
                  <a:schemeClr val="tx1"/>
                </a:solidFill>
              </a:rPr>
              <a:t>PyTorch</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High-Level Overview Of Our Process</a:t>
            </a:r>
          </a:p>
          <a:p>
            <a:pPr marL="342900" indent="-342900" algn="l">
              <a:buClr>
                <a:srgbClr val="0070C0"/>
              </a:buClr>
              <a:buSzPct val="80000"/>
              <a:buFont typeface="Wingdings" pitchFamily="2" charset="2"/>
              <a:buChar char="u"/>
            </a:pPr>
            <a:r>
              <a:rPr lang="en-US" sz="1800" dirty="0">
                <a:solidFill>
                  <a:schemeClr val="tx1"/>
                </a:solidFill>
              </a:rPr>
              <a:t>Where are we now?</a:t>
            </a:r>
          </a:p>
          <a:p>
            <a:pPr marL="342900" indent="-342900" algn="l">
              <a:buClr>
                <a:srgbClr val="0070C0"/>
              </a:buClr>
              <a:buSzPct val="80000"/>
              <a:buFont typeface="Wingdings" pitchFamily="2" charset="2"/>
              <a:buChar char="u"/>
            </a:pPr>
            <a:r>
              <a:rPr lang="en-US" sz="1800" dirty="0">
                <a:solidFill>
                  <a:schemeClr val="tx1"/>
                </a:solidFill>
              </a:rPr>
              <a:t>Prepare the data</a:t>
            </a:r>
          </a:p>
          <a:p>
            <a:pPr marL="342900" indent="-342900" algn="l">
              <a:buClr>
                <a:srgbClr val="0070C0"/>
              </a:buClr>
              <a:buSzPct val="80000"/>
              <a:buFont typeface="Wingdings" pitchFamily="2" charset="2"/>
              <a:buChar char="u"/>
            </a:pPr>
            <a:r>
              <a:rPr lang="en-US" sz="1800" dirty="0">
                <a:solidFill>
                  <a:schemeClr val="tx1"/>
                </a:solidFill>
              </a:rPr>
              <a:t>Build the model</a:t>
            </a:r>
          </a:p>
          <a:p>
            <a:pPr marL="342900" indent="-342900" algn="l">
              <a:buClr>
                <a:srgbClr val="0070C0"/>
              </a:buClr>
              <a:buSzPct val="80000"/>
              <a:buFont typeface="Wingdings" pitchFamily="2" charset="2"/>
              <a:buChar char="u"/>
            </a:pPr>
            <a:r>
              <a:rPr lang="en-US" sz="1800" dirty="0">
                <a:solidFill>
                  <a:schemeClr val="tx1"/>
                </a:solidFill>
              </a:rPr>
              <a:t>Train the model</a:t>
            </a:r>
          </a:p>
          <a:p>
            <a:pPr marL="342900" indent="-342900" algn="l">
              <a:buClr>
                <a:srgbClr val="0070C0"/>
              </a:buClr>
              <a:buSzPct val="80000"/>
              <a:buFont typeface="Wingdings" pitchFamily="2" charset="2"/>
              <a:buChar char="u"/>
            </a:pPr>
            <a:r>
              <a:rPr lang="en-US" sz="1800" dirty="0">
                <a:solidFill>
                  <a:schemeClr val="tx1"/>
                </a:solidFill>
              </a:rPr>
              <a:t>Analyze the model's results</a:t>
            </a:r>
          </a:p>
          <a:p>
            <a:pPr marL="800100" lvl="1" indent="-342900" algn="l">
              <a:buClr>
                <a:srgbClr val="0070C0"/>
              </a:buClr>
              <a:buSzPct val="80000"/>
              <a:buFont typeface="Wingdings" pitchFamily="2" charset="2"/>
              <a:buChar char="u"/>
            </a:pPr>
            <a:r>
              <a:rPr lang="en-US" sz="1800" b="1" dirty="0">
                <a:solidFill>
                  <a:schemeClr val="tx1"/>
                </a:solidFill>
              </a:rPr>
              <a:t>Build, plot, and interpret a confusion matrix</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753837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2133600" cy="3600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Code:</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11" name="Picture 10">
            <a:extLst>
              <a:ext uri="{FF2B5EF4-FFF2-40B4-BE49-F238E27FC236}">
                <a16:creationId xmlns:a16="http://schemas.microsoft.com/office/drawing/2014/main" id="{1A5A301E-B312-454C-9F5F-FDFDCBC7D30E}"/>
              </a:ext>
            </a:extLst>
          </p:cNvPr>
          <p:cNvPicPr>
            <a:picLocks noChangeAspect="1"/>
          </p:cNvPicPr>
          <p:nvPr/>
        </p:nvPicPr>
        <p:blipFill>
          <a:blip r:embed="rId3"/>
          <a:stretch>
            <a:fillRect/>
          </a:stretch>
        </p:blipFill>
        <p:spPr>
          <a:xfrm>
            <a:off x="457200" y="1589236"/>
            <a:ext cx="5086350" cy="4362450"/>
          </a:xfrm>
          <a:prstGeom prst="rect">
            <a:avLst/>
          </a:prstGeom>
          <a:ln>
            <a:solidFill>
              <a:srgbClr val="C00000"/>
            </a:solidFill>
          </a:ln>
        </p:spPr>
      </p:pic>
      <p:pic>
        <p:nvPicPr>
          <p:cNvPr id="12" name="Picture 11">
            <a:extLst>
              <a:ext uri="{FF2B5EF4-FFF2-40B4-BE49-F238E27FC236}">
                <a16:creationId xmlns:a16="http://schemas.microsoft.com/office/drawing/2014/main" id="{187DCBDB-46BF-49B5-A8DE-B244659F5DCE}"/>
              </a:ext>
            </a:extLst>
          </p:cNvPr>
          <p:cNvPicPr>
            <a:picLocks noChangeAspect="1"/>
          </p:cNvPicPr>
          <p:nvPr/>
        </p:nvPicPr>
        <p:blipFill>
          <a:blip r:embed="rId4"/>
          <a:stretch>
            <a:fillRect/>
          </a:stretch>
        </p:blipFill>
        <p:spPr>
          <a:xfrm>
            <a:off x="3563888" y="4614305"/>
            <a:ext cx="5512346" cy="1775917"/>
          </a:xfrm>
          <a:prstGeom prst="rect">
            <a:avLst/>
          </a:prstGeom>
          <a:ln>
            <a:solidFill>
              <a:srgbClr val="C00000"/>
            </a:solidFill>
          </a:ln>
        </p:spPr>
      </p:pic>
    </p:spTree>
    <p:extLst>
      <p:ext uri="{BB962C8B-B14F-4D97-AF65-F5344CB8AC3E}">
        <p14:creationId xmlns:p14="http://schemas.microsoft.com/office/powerpoint/2010/main" val="1128652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2133600" cy="3600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Plot the matrix</a:t>
            </a:r>
            <a:r>
              <a:rPr lang="en-US" altLang="en-US" sz="1800" dirty="0">
                <a:solidFill>
                  <a:schemeClr val="tx1"/>
                </a:solidFill>
                <a:latin typeface="-apple-system"/>
              </a:rPr>
              <a:t>:</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10" name="Picture 9">
            <a:extLst>
              <a:ext uri="{FF2B5EF4-FFF2-40B4-BE49-F238E27FC236}">
                <a16:creationId xmlns:a16="http://schemas.microsoft.com/office/drawing/2014/main" id="{05E9482A-A48D-4A88-A65A-D4204B81AEE9}"/>
              </a:ext>
            </a:extLst>
          </p:cNvPr>
          <p:cNvPicPr>
            <a:picLocks noChangeAspect="1"/>
          </p:cNvPicPr>
          <p:nvPr/>
        </p:nvPicPr>
        <p:blipFill>
          <a:blip r:embed="rId3"/>
          <a:stretch>
            <a:fillRect/>
          </a:stretch>
        </p:blipFill>
        <p:spPr>
          <a:xfrm>
            <a:off x="2915816" y="1156270"/>
            <a:ext cx="4412303" cy="5368562"/>
          </a:xfrm>
          <a:prstGeom prst="rect">
            <a:avLst/>
          </a:prstGeom>
          <a:ln>
            <a:solidFill>
              <a:srgbClr val="C00000"/>
            </a:solidFill>
          </a:ln>
        </p:spPr>
      </p:pic>
    </p:spTree>
    <p:extLst>
      <p:ext uri="{BB962C8B-B14F-4D97-AF65-F5344CB8AC3E}">
        <p14:creationId xmlns:p14="http://schemas.microsoft.com/office/powerpoint/2010/main" val="73367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8229600" cy="43478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Interpreting The Confusion Matrix</a:t>
            </a:r>
          </a:p>
          <a:p>
            <a:pPr marL="342900" indent="-342900" algn="l">
              <a:buClr>
                <a:srgbClr val="0070C0"/>
              </a:buClr>
              <a:buSzPct val="80000"/>
              <a:buFont typeface="Wingdings" pitchFamily="2" charset="2"/>
              <a:buChar char="u"/>
            </a:pPr>
            <a:r>
              <a:rPr lang="en-US" sz="1800" dirty="0">
                <a:solidFill>
                  <a:schemeClr val="tx1"/>
                </a:solidFill>
              </a:rPr>
              <a:t>The confusion matrix has three axes:</a:t>
            </a:r>
          </a:p>
          <a:p>
            <a:pPr marL="342900" indent="-342900" algn="l">
              <a:buClr>
                <a:srgbClr val="0070C0"/>
              </a:buClr>
              <a:buSzPct val="80000"/>
              <a:buFont typeface="+mj-lt"/>
              <a:buAutoNum type="arabicPeriod"/>
            </a:pPr>
            <a:r>
              <a:rPr lang="en-US" sz="1800" dirty="0">
                <a:solidFill>
                  <a:schemeClr val="tx1"/>
                </a:solidFill>
              </a:rPr>
              <a:t>Prediction label (class)</a:t>
            </a:r>
          </a:p>
          <a:p>
            <a:pPr marL="342900" indent="-342900" algn="l">
              <a:buClr>
                <a:srgbClr val="0070C0"/>
              </a:buClr>
              <a:buSzPct val="80000"/>
              <a:buFont typeface="+mj-lt"/>
              <a:buAutoNum type="arabicPeriod"/>
            </a:pPr>
            <a:r>
              <a:rPr lang="en-US" sz="1800" dirty="0">
                <a:solidFill>
                  <a:schemeClr val="tx1"/>
                </a:solidFill>
              </a:rPr>
              <a:t>True label</a:t>
            </a:r>
          </a:p>
          <a:p>
            <a:pPr marL="342900" indent="-342900" algn="l">
              <a:buClr>
                <a:srgbClr val="0070C0"/>
              </a:buClr>
              <a:buSzPct val="80000"/>
              <a:buFont typeface="+mj-lt"/>
              <a:buAutoNum type="arabicPeriod"/>
            </a:pPr>
            <a:r>
              <a:rPr lang="en-US" sz="1800" dirty="0">
                <a:solidFill>
                  <a:schemeClr val="tx1"/>
                </a:solidFill>
              </a:rPr>
              <a:t>Heat map value (color)</a:t>
            </a:r>
          </a:p>
          <a:p>
            <a:pPr marL="342900" indent="-342900" algn="l">
              <a:buClr>
                <a:srgbClr val="0070C0"/>
              </a:buClr>
              <a:buSzPct val="80000"/>
              <a:buFont typeface="Wingdings" pitchFamily="2" charset="2"/>
              <a:buChar char="u"/>
            </a:pPr>
            <a:r>
              <a:rPr lang="en-US" sz="1800" dirty="0">
                <a:solidFill>
                  <a:schemeClr val="tx1"/>
                </a:solidFill>
              </a:rPr>
              <a:t>The </a:t>
            </a:r>
            <a:r>
              <a:rPr lang="en-US" sz="1800" i="1" dirty="0">
                <a:solidFill>
                  <a:schemeClr val="tx1"/>
                </a:solidFill>
              </a:rPr>
              <a:t>prediction label</a:t>
            </a:r>
            <a:r>
              <a:rPr lang="en-US" sz="1800" dirty="0">
                <a:solidFill>
                  <a:schemeClr val="tx1"/>
                </a:solidFill>
              </a:rPr>
              <a:t> and </a:t>
            </a:r>
            <a:r>
              <a:rPr lang="en-US" sz="1800" i="1" dirty="0">
                <a:solidFill>
                  <a:schemeClr val="tx1"/>
                </a:solidFill>
              </a:rPr>
              <a:t>true labels</a:t>
            </a:r>
            <a:r>
              <a:rPr lang="en-US" sz="1800" dirty="0">
                <a:solidFill>
                  <a:schemeClr val="tx1"/>
                </a:solidFill>
              </a:rPr>
              <a:t> show us which prediction class we are dealing with. The matrix diagonal represents locations in the matrix where the prediction and the truth are the same, so this is where we want the heat map to be darker.</a:t>
            </a:r>
          </a:p>
          <a:p>
            <a:pPr marL="342900" indent="-342900" algn="l">
              <a:buClr>
                <a:srgbClr val="0070C0"/>
              </a:buClr>
              <a:buSzPct val="80000"/>
              <a:buFont typeface="Wingdings" pitchFamily="2" charset="2"/>
              <a:buChar char="u"/>
            </a:pPr>
            <a:r>
              <a:rPr lang="en-US" sz="1800" dirty="0">
                <a:solidFill>
                  <a:schemeClr val="tx1"/>
                </a:solidFill>
              </a:rPr>
              <a:t>Any values that are not on the diagonal are incorrect predictions because the prediction and the true label don't match. To read the plot, we can use these steps:</a:t>
            </a:r>
          </a:p>
          <a:p>
            <a:pPr marL="342900" indent="-342900" algn="l">
              <a:buClr>
                <a:srgbClr val="0070C0"/>
              </a:buClr>
              <a:buSzPct val="80000"/>
              <a:buFont typeface="+mj-lt"/>
              <a:buAutoNum type="arabicPeriod"/>
            </a:pPr>
            <a:r>
              <a:rPr lang="en-US" sz="1800" dirty="0">
                <a:solidFill>
                  <a:schemeClr val="tx1"/>
                </a:solidFill>
              </a:rPr>
              <a:t>Choose a prediction label on the horizontal axis.</a:t>
            </a:r>
          </a:p>
          <a:p>
            <a:pPr marL="342900" indent="-342900" algn="l">
              <a:buClr>
                <a:srgbClr val="0070C0"/>
              </a:buClr>
              <a:buSzPct val="80000"/>
              <a:buFont typeface="+mj-lt"/>
              <a:buAutoNum type="arabicPeriod"/>
            </a:pPr>
            <a:r>
              <a:rPr lang="en-US" sz="1800" dirty="0">
                <a:solidFill>
                  <a:schemeClr val="tx1"/>
                </a:solidFill>
              </a:rPr>
              <a:t>Check the diagonal location for this label to see the total number correct.</a:t>
            </a:r>
          </a:p>
          <a:p>
            <a:pPr marL="342900" indent="-342900" algn="l">
              <a:buClr>
                <a:srgbClr val="0070C0"/>
              </a:buClr>
              <a:buSzPct val="80000"/>
              <a:buFont typeface="+mj-lt"/>
              <a:buAutoNum type="arabicPeriod"/>
            </a:pPr>
            <a:r>
              <a:rPr lang="en-US" sz="1800" dirty="0">
                <a:solidFill>
                  <a:schemeClr val="tx1"/>
                </a:solidFill>
              </a:rPr>
              <a:t>Check the other non-diagonal locations to see where the network is confused.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Tree>
    <p:extLst>
      <p:ext uri="{BB962C8B-B14F-4D97-AF65-F5344CB8AC3E}">
        <p14:creationId xmlns:p14="http://schemas.microsoft.com/office/powerpoint/2010/main" val="4060465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8229600" cy="26196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Interpreting The Confusion Matrix</a:t>
            </a:r>
          </a:p>
          <a:p>
            <a:pPr marL="342900" indent="-342900" algn="l">
              <a:buClr>
                <a:srgbClr val="0070C0"/>
              </a:buClr>
              <a:buSzPct val="80000"/>
              <a:buFont typeface="Wingdings" pitchFamily="2" charset="2"/>
              <a:buChar char="u"/>
            </a:pPr>
            <a:r>
              <a:rPr lang="en-US" sz="1800" dirty="0">
                <a:solidFill>
                  <a:schemeClr val="tx1"/>
                </a:solidFill>
              </a:rPr>
              <a:t>For example, the network is confusing a T-shirt/top with a shirt, but is not confusing the T-shirt/top with things like:</a:t>
            </a:r>
          </a:p>
          <a:p>
            <a:pPr marL="800100" lvl="1" indent="-342900" algn="l">
              <a:buClr>
                <a:srgbClr val="0070C0"/>
              </a:buClr>
              <a:buSzPct val="80000"/>
              <a:buFont typeface="Wingdings" pitchFamily="2" charset="2"/>
              <a:buChar char="u"/>
            </a:pPr>
            <a:r>
              <a:rPr lang="en-US" sz="1800" dirty="0">
                <a:solidFill>
                  <a:schemeClr val="tx1"/>
                </a:solidFill>
              </a:rPr>
              <a:t>Ankle boot</a:t>
            </a:r>
          </a:p>
          <a:p>
            <a:pPr marL="800100" lvl="1" indent="-342900" algn="l">
              <a:buClr>
                <a:srgbClr val="0070C0"/>
              </a:buClr>
              <a:buSzPct val="80000"/>
              <a:buFont typeface="Wingdings" pitchFamily="2" charset="2"/>
              <a:buChar char="u"/>
            </a:pPr>
            <a:r>
              <a:rPr lang="en-US" sz="1800" dirty="0">
                <a:solidFill>
                  <a:schemeClr val="tx1"/>
                </a:solidFill>
              </a:rPr>
              <a:t>Sneaker</a:t>
            </a:r>
          </a:p>
          <a:p>
            <a:pPr marL="800100" lvl="1" indent="-342900" algn="l">
              <a:buClr>
                <a:srgbClr val="0070C0"/>
              </a:buClr>
              <a:buSzPct val="80000"/>
              <a:buFont typeface="Wingdings" pitchFamily="2" charset="2"/>
              <a:buChar char="u"/>
            </a:pPr>
            <a:r>
              <a:rPr lang="en-US" sz="1800" dirty="0">
                <a:solidFill>
                  <a:schemeClr val="tx1"/>
                </a:solidFill>
              </a:rPr>
              <a:t>Sandal</a:t>
            </a:r>
          </a:p>
          <a:p>
            <a:pPr marL="342900" indent="-342900" algn="l">
              <a:buClr>
                <a:srgbClr val="0070C0"/>
              </a:buClr>
              <a:buSzPct val="80000"/>
              <a:buFont typeface="Wingdings" pitchFamily="2" charset="2"/>
              <a:buChar char="u"/>
            </a:pPr>
            <a:r>
              <a:rPr lang="en-US" sz="1800" dirty="0">
                <a:solidFill>
                  <a:schemeClr val="tx1"/>
                </a:solidFill>
              </a:rPr>
              <a:t>If we think about it, this makes pretty good sense. As our model learns, we will see the numbers that lie outside the diagonal become smaller and smaller.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Tree>
    <p:extLst>
      <p:ext uri="{BB962C8B-B14F-4D97-AF65-F5344CB8AC3E}">
        <p14:creationId xmlns:p14="http://schemas.microsoft.com/office/powerpoint/2010/main" val="3816344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27.4 Summary</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932249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27.4 Summary</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8229600" cy="10354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a:t>
            </a:r>
          </a:p>
          <a:p>
            <a:pPr marL="342900" indent="-342900" algn="l">
              <a:buClr>
                <a:srgbClr val="0070C0"/>
              </a:buClr>
              <a:buSzPct val="80000"/>
              <a:buFont typeface="Wingdings" pitchFamily="2" charset="2"/>
              <a:buChar char="u"/>
            </a:pPr>
            <a:r>
              <a:rPr lang="en-US" sz="1800" dirty="0">
                <a:solidFill>
                  <a:schemeClr val="tx1"/>
                </a:solidFill>
              </a:rPr>
              <a:t>At this point in the series, we have completed quite a lot of work on building and training a CNN in </a:t>
            </a:r>
            <a:r>
              <a:rPr lang="en-US" sz="1800" dirty="0" err="1">
                <a:solidFill>
                  <a:schemeClr val="tx1"/>
                </a:solidFill>
              </a:rPr>
              <a:t>PyTorch</a:t>
            </a:r>
            <a:r>
              <a:rPr lang="en-US" sz="1800" dirty="0">
                <a:solidFill>
                  <a:schemeClr val="tx1"/>
                </a:solidFill>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Tree>
    <p:extLst>
      <p:ext uri="{BB962C8B-B14F-4D97-AF65-F5344CB8AC3E}">
        <p14:creationId xmlns:p14="http://schemas.microsoft.com/office/powerpoint/2010/main" val="153931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27.5 Quiz</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981058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27.5 Quiz</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1018456" cy="3600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pic>
        <p:nvPicPr>
          <p:cNvPr id="7" name="Picture 6">
            <a:extLst>
              <a:ext uri="{FF2B5EF4-FFF2-40B4-BE49-F238E27FC236}">
                <a16:creationId xmlns:a16="http://schemas.microsoft.com/office/drawing/2014/main" id="{E2264DFB-58D7-42EE-927B-9FA10C5A30E4}"/>
              </a:ext>
            </a:extLst>
          </p:cNvPr>
          <p:cNvPicPr>
            <a:picLocks noChangeAspect="1"/>
          </p:cNvPicPr>
          <p:nvPr/>
        </p:nvPicPr>
        <p:blipFill>
          <a:blip r:embed="rId3"/>
          <a:stretch>
            <a:fillRect/>
          </a:stretch>
        </p:blipFill>
        <p:spPr>
          <a:xfrm>
            <a:off x="2071687" y="1481993"/>
            <a:ext cx="5000625" cy="3848100"/>
          </a:xfrm>
          <a:prstGeom prst="rect">
            <a:avLst/>
          </a:prstGeom>
          <a:ln>
            <a:solidFill>
              <a:srgbClr val="C00000"/>
            </a:solidFill>
          </a:ln>
        </p:spPr>
      </p:pic>
    </p:spTree>
    <p:extLst>
      <p:ext uri="{BB962C8B-B14F-4D97-AF65-F5344CB8AC3E}">
        <p14:creationId xmlns:p14="http://schemas.microsoft.com/office/powerpoint/2010/main" val="169118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27.5 Quiz</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1018456" cy="3600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pic>
        <p:nvPicPr>
          <p:cNvPr id="8" name="Picture 7">
            <a:extLst>
              <a:ext uri="{FF2B5EF4-FFF2-40B4-BE49-F238E27FC236}">
                <a16:creationId xmlns:a16="http://schemas.microsoft.com/office/drawing/2014/main" id="{B10E331D-6372-4E8F-B21D-1FF238A33ED5}"/>
              </a:ext>
            </a:extLst>
          </p:cNvPr>
          <p:cNvPicPr>
            <a:picLocks noChangeAspect="1"/>
          </p:cNvPicPr>
          <p:nvPr/>
        </p:nvPicPr>
        <p:blipFill>
          <a:blip r:embed="rId3"/>
          <a:stretch>
            <a:fillRect/>
          </a:stretch>
        </p:blipFill>
        <p:spPr>
          <a:xfrm>
            <a:off x="1691680" y="1169373"/>
            <a:ext cx="6381750" cy="4972050"/>
          </a:xfrm>
          <a:prstGeom prst="rect">
            <a:avLst/>
          </a:prstGeom>
          <a:ln>
            <a:solidFill>
              <a:srgbClr val="C00000"/>
            </a:solidFill>
          </a:ln>
        </p:spPr>
      </p:pic>
    </p:spTree>
    <p:extLst>
      <p:ext uri="{BB962C8B-B14F-4D97-AF65-F5344CB8AC3E}">
        <p14:creationId xmlns:p14="http://schemas.microsoft.com/office/powerpoint/2010/main" val="2230646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27.5 Quiz</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1666528" cy="20436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b="1" dirty="0">
                <a:solidFill>
                  <a:schemeClr val="tx1"/>
                </a:solidFill>
              </a:rPr>
              <a:t>[9,0,0,30,5]</a:t>
            </a:r>
          </a:p>
          <a:p>
            <a:pPr marL="342900" indent="-342900" algn="l">
              <a:buClr>
                <a:srgbClr val="0070C0"/>
              </a:buClr>
              <a:buSzPct val="80000"/>
              <a:buFont typeface="Wingdings" pitchFamily="2" charset="2"/>
              <a:buChar char="u"/>
            </a:pPr>
            <a:r>
              <a:rPr lang="en-US" sz="1800" b="1" dirty="0">
                <a:solidFill>
                  <a:schemeClr val="tx1"/>
                </a:solidFill>
              </a:rPr>
              <a:t>[9,0,5,4,0,5]</a:t>
            </a:r>
          </a:p>
          <a:p>
            <a:pPr marL="342900" indent="-342900" algn="l">
              <a:buClr>
                <a:srgbClr val="0070C0"/>
              </a:buClr>
              <a:buSzPct val="80000"/>
              <a:buFont typeface="Wingdings" pitchFamily="2" charset="2"/>
              <a:buChar char="u"/>
            </a:pPr>
            <a:r>
              <a:rPr lang="en-US" sz="1800" b="1" dirty="0">
                <a:solidFill>
                  <a:schemeClr val="tx1"/>
                </a:solidFill>
              </a:rPr>
              <a:t>[</a:t>
            </a:r>
            <a:r>
              <a:rPr lang="en-US" sz="1800" b="1" dirty="0" err="1">
                <a:solidFill>
                  <a:schemeClr val="tx1"/>
                </a:solidFill>
              </a:rPr>
              <a:t>c,c,i,i,c,c</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c: correct</a:t>
            </a:r>
          </a:p>
          <a:p>
            <a:pPr marL="342900" indent="-342900" algn="l">
              <a:buClr>
                <a:srgbClr val="0070C0"/>
              </a:buClr>
              <a:buSzPct val="80000"/>
              <a:buFont typeface="Wingdings" pitchFamily="2" charset="2"/>
              <a:buChar char="u"/>
            </a:pPr>
            <a:r>
              <a:rPr lang="en-US" sz="1800" b="1" dirty="0">
                <a:solidFill>
                  <a:schemeClr val="tx1"/>
                </a:solidFill>
              </a:rPr>
              <a:t>i: incorrect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pic>
        <p:nvPicPr>
          <p:cNvPr id="7" name="Picture 6">
            <a:extLst>
              <a:ext uri="{FF2B5EF4-FFF2-40B4-BE49-F238E27FC236}">
                <a16:creationId xmlns:a16="http://schemas.microsoft.com/office/drawing/2014/main" id="{895AD9AA-A5F6-4FCE-9D04-8AF8B792398B}"/>
              </a:ext>
            </a:extLst>
          </p:cNvPr>
          <p:cNvPicPr>
            <a:picLocks noChangeAspect="1"/>
          </p:cNvPicPr>
          <p:nvPr/>
        </p:nvPicPr>
        <p:blipFill>
          <a:blip r:embed="rId3"/>
          <a:stretch>
            <a:fillRect/>
          </a:stretch>
        </p:blipFill>
        <p:spPr>
          <a:xfrm>
            <a:off x="2123728" y="1169373"/>
            <a:ext cx="6829425" cy="5238750"/>
          </a:xfrm>
          <a:prstGeom prst="rect">
            <a:avLst/>
          </a:prstGeom>
          <a:ln>
            <a:solidFill>
              <a:srgbClr val="C00000"/>
            </a:solidFill>
          </a:ln>
        </p:spPr>
      </p:pic>
      <p:sp>
        <p:nvSpPr>
          <p:cNvPr id="9" name="副標題 2">
            <a:extLst>
              <a:ext uri="{FF2B5EF4-FFF2-40B4-BE49-F238E27FC236}">
                <a16:creationId xmlns:a16="http://schemas.microsoft.com/office/drawing/2014/main" id="{094A4D88-8BDC-4949-BC3A-8473387BBA2D}"/>
              </a:ext>
            </a:extLst>
          </p:cNvPr>
          <p:cNvSpPr txBox="1">
            <a:spLocks/>
          </p:cNvSpPr>
          <p:nvPr/>
        </p:nvSpPr>
        <p:spPr>
          <a:xfrm>
            <a:off x="4886672" y="5260822"/>
            <a:ext cx="3501752" cy="690859"/>
          </a:xfrm>
          <a:prstGeom prst="rect">
            <a:avLst/>
          </a:prstGeom>
          <a:solidFill>
            <a:schemeClr val="bg1"/>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b="1" dirty="0">
                <a:solidFill>
                  <a:schemeClr val="tx1"/>
                </a:solidFill>
              </a:rPr>
              <a:t>Greek: “</a:t>
            </a:r>
            <a:r>
              <a:rPr lang="en-US" sz="1800" b="1" dirty="0" err="1">
                <a:solidFill>
                  <a:schemeClr val="tx1"/>
                </a:solidFill>
              </a:rPr>
              <a:t>Epistem</a:t>
            </a:r>
            <a:r>
              <a:rPr lang="en-US" sz="1800" b="1" dirty="0">
                <a:solidFill>
                  <a:schemeClr val="tx1"/>
                </a:solidFill>
              </a:rPr>
              <a:t>” means know.</a:t>
            </a:r>
          </a:p>
        </p:txBody>
      </p:sp>
    </p:spTree>
    <p:extLst>
      <p:ext uri="{BB962C8B-B14F-4D97-AF65-F5344CB8AC3E}">
        <p14:creationId xmlns:p14="http://schemas.microsoft.com/office/powerpoint/2010/main" val="154092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 Confusion Matrix (Part 2)</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951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Confusion Matrix Requirement</a:t>
            </a:r>
          </a:p>
          <a:p>
            <a:pPr marL="342900" indent="-342900" algn="l">
              <a:buClr>
                <a:srgbClr val="0070C0"/>
              </a:buClr>
              <a:buSzPct val="80000"/>
              <a:buFont typeface="Wingdings" pitchFamily="2" charset="2"/>
              <a:buChar char="u"/>
            </a:pPr>
            <a:r>
              <a:rPr lang="en-US" sz="1800" dirty="0">
                <a:solidFill>
                  <a:schemeClr val="tx1"/>
                </a:solidFill>
              </a:rPr>
              <a:t>To create a confusion matrix for our entire dataset, we need to have a prediction tensor with a single dimension that has the same length as our training 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289545A4-2408-47D3-ADE5-82302ADD025D}"/>
              </a:ext>
            </a:extLst>
          </p:cNvPr>
          <p:cNvPicPr>
            <a:picLocks noChangeAspect="1"/>
          </p:cNvPicPr>
          <p:nvPr/>
        </p:nvPicPr>
        <p:blipFill>
          <a:blip r:embed="rId3"/>
          <a:stretch>
            <a:fillRect/>
          </a:stretch>
        </p:blipFill>
        <p:spPr>
          <a:xfrm>
            <a:off x="2195736" y="2637558"/>
            <a:ext cx="1638300" cy="495300"/>
          </a:xfrm>
          <a:prstGeom prst="rect">
            <a:avLst/>
          </a:prstGeom>
          <a:ln>
            <a:solidFill>
              <a:srgbClr val="C00000"/>
            </a:solidFill>
          </a:ln>
        </p:spPr>
      </p:pic>
      <p:sp>
        <p:nvSpPr>
          <p:cNvPr id="9" name="副標題 2">
            <a:extLst>
              <a:ext uri="{FF2B5EF4-FFF2-40B4-BE49-F238E27FC236}">
                <a16:creationId xmlns:a16="http://schemas.microsoft.com/office/drawing/2014/main" id="{3B459D7B-0697-4640-9CBD-93021CEECD84}"/>
              </a:ext>
            </a:extLst>
          </p:cNvPr>
          <p:cNvSpPr txBox="1">
            <a:spLocks/>
          </p:cNvSpPr>
          <p:nvPr/>
        </p:nvSpPr>
        <p:spPr>
          <a:xfrm>
            <a:off x="539552" y="3344449"/>
            <a:ext cx="8291264" cy="123668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This prediction tensor will contain ten predictions for each sample from our training set (one for each category of clothing). </a:t>
            </a:r>
          </a:p>
          <a:p>
            <a:pPr marL="342900" indent="-342900" algn="l">
              <a:buClr>
                <a:srgbClr val="0070C0"/>
              </a:buClr>
              <a:buSzPct val="80000"/>
              <a:buFont typeface="Wingdings" pitchFamily="2" charset="2"/>
              <a:buChar char="u"/>
            </a:pPr>
            <a:r>
              <a:rPr lang="en-US" sz="1800" dirty="0">
                <a:solidFill>
                  <a:schemeClr val="tx1"/>
                </a:solidFill>
              </a:rPr>
              <a:t>After we have obtained this tensor, we can use the labels tensor to generate a confusion matrix.</a:t>
            </a:r>
          </a:p>
        </p:txBody>
      </p:sp>
      <p:pic>
        <p:nvPicPr>
          <p:cNvPr id="10" name="Picture 9">
            <a:extLst>
              <a:ext uri="{FF2B5EF4-FFF2-40B4-BE49-F238E27FC236}">
                <a16:creationId xmlns:a16="http://schemas.microsoft.com/office/drawing/2014/main" id="{2DA74282-510C-4578-A6B9-9241BA9D3A1F}"/>
              </a:ext>
            </a:extLst>
          </p:cNvPr>
          <p:cNvPicPr>
            <a:picLocks noChangeAspect="1"/>
          </p:cNvPicPr>
          <p:nvPr/>
        </p:nvPicPr>
        <p:blipFill>
          <a:blip r:embed="rId4"/>
          <a:stretch>
            <a:fillRect/>
          </a:stretch>
        </p:blipFill>
        <p:spPr>
          <a:xfrm>
            <a:off x="2190016" y="4781861"/>
            <a:ext cx="2362200" cy="523875"/>
          </a:xfrm>
          <a:prstGeom prst="rect">
            <a:avLst/>
          </a:prstGeom>
          <a:ln>
            <a:solidFill>
              <a:srgbClr val="C00000"/>
            </a:solidFill>
          </a:ln>
        </p:spPr>
      </p:pic>
    </p:spTree>
    <p:extLst>
      <p:ext uri="{BB962C8B-B14F-4D97-AF65-F5344CB8AC3E}">
        <p14:creationId xmlns:p14="http://schemas.microsoft.com/office/powerpoint/2010/main" val="244687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 Confusion Matrix (Part 2)</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959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Confusion Matrix Requirement</a:t>
            </a:r>
          </a:p>
          <a:p>
            <a:pPr marL="342900" indent="-342900" algn="l">
              <a:buClr>
                <a:srgbClr val="0070C0"/>
              </a:buClr>
              <a:buSzPct val="80000"/>
              <a:buFont typeface="Wingdings" pitchFamily="2" charset="2"/>
              <a:buChar char="u"/>
            </a:pPr>
            <a:r>
              <a:rPr lang="en-US" sz="1800" dirty="0">
                <a:solidFill>
                  <a:schemeClr val="tx1"/>
                </a:solidFill>
              </a:rPr>
              <a:t>A confusion matrix will show us where the model is getting confused. </a:t>
            </a:r>
          </a:p>
          <a:p>
            <a:pPr marL="342900" indent="-342900" algn="l">
              <a:buClr>
                <a:srgbClr val="0070C0"/>
              </a:buClr>
              <a:buSzPct val="80000"/>
              <a:buFont typeface="Wingdings" pitchFamily="2" charset="2"/>
              <a:buChar char="u"/>
            </a:pPr>
            <a:r>
              <a:rPr lang="en-US" sz="1800" dirty="0">
                <a:solidFill>
                  <a:schemeClr val="tx1"/>
                </a:solidFill>
              </a:rPr>
              <a:t>To be more specific, the confusion matrix will show us which categories the model is predicting correctly and which categories the model is predicting incorrectly. </a:t>
            </a:r>
          </a:p>
          <a:p>
            <a:pPr marL="342900" indent="-342900" algn="l">
              <a:buClr>
                <a:srgbClr val="0070C0"/>
              </a:buClr>
              <a:buSzPct val="80000"/>
              <a:buFont typeface="Wingdings" pitchFamily="2" charset="2"/>
              <a:buChar char="u"/>
            </a:pPr>
            <a:r>
              <a:rPr lang="en-US" sz="1800" dirty="0">
                <a:solidFill>
                  <a:schemeClr val="tx1"/>
                </a:solidFill>
              </a:rPr>
              <a:t>For the incorrect predictions, we will be able to see which category the model predicted, and this will show us which categories are </a:t>
            </a:r>
            <a:r>
              <a:rPr lang="en-US" sz="1800" i="1" dirty="0">
                <a:solidFill>
                  <a:schemeClr val="tx1"/>
                </a:solidFill>
              </a:rPr>
              <a:t>confusing</a:t>
            </a:r>
            <a:r>
              <a:rPr lang="en-US" sz="1800" dirty="0">
                <a:solidFill>
                  <a:schemeClr val="tx1"/>
                </a:solidFill>
              </a:rPr>
              <a:t> the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09870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 Confusion Matrix (Part 2)</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37597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Get Prediction for the Entire Training Set</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get the predictions for all the training set samples, we need to pass all of the samples forward through the network.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do this, it is possible to create a </a:t>
            </a:r>
            <a:r>
              <a:rPr lang="en-US" altLang="en-US" sz="1800" dirty="0" err="1">
                <a:solidFill>
                  <a:srgbClr val="E83E8C"/>
                </a:solidFill>
                <a:latin typeface="SFMono-Regular"/>
              </a:rPr>
              <a:t>DataLoader</a:t>
            </a:r>
            <a:r>
              <a:rPr lang="en-US" altLang="en-US" sz="1800" dirty="0">
                <a:solidFill>
                  <a:srgbClr val="333333"/>
                </a:solidFill>
                <a:latin typeface="-apple-system"/>
              </a:rPr>
              <a:t> that has </a:t>
            </a:r>
            <a:r>
              <a:rPr lang="en-US" altLang="en-US" sz="1800" dirty="0" err="1">
                <a:solidFill>
                  <a:srgbClr val="E83E8C"/>
                </a:solidFill>
                <a:latin typeface="SFMono-Regular"/>
              </a:rPr>
              <a:t>batch_size</a:t>
            </a:r>
            <a:r>
              <a:rPr lang="en-US" altLang="en-US" sz="1800" dirty="0">
                <a:solidFill>
                  <a:srgbClr val="E83E8C"/>
                </a:solidFill>
                <a:latin typeface="SFMono-Regular"/>
              </a:rPr>
              <a:t>=1</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will pass a single batch to the network at once and will give us the desired prediction tensor for all the training set samples.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However, depending on the computing resources and the size of the training set if we were training on a different data set, we need a way to prediction on smaller batches and collect the results.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collect the results, we'll use the </a:t>
            </a:r>
            <a:r>
              <a:rPr lang="en-US" altLang="en-US" sz="1800" dirty="0">
                <a:solidFill>
                  <a:srgbClr val="E83E8C"/>
                </a:solidFill>
                <a:latin typeface="SFMono-Regular"/>
              </a:rPr>
              <a:t>torch.cat()</a:t>
            </a:r>
            <a:r>
              <a:rPr lang="en-US" altLang="en-US" sz="1800" dirty="0">
                <a:solidFill>
                  <a:srgbClr val="333333"/>
                </a:solidFill>
                <a:latin typeface="-apple-system"/>
              </a:rPr>
              <a:t> function to concatenate the output tensors together to obtain our single prediction tensor.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build a function to do this.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63715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27.1 Predict with Gradient Computation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17027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CF7BA65-C991-4695-A75C-A487EA3BA119}"/>
              </a:ext>
            </a:extLst>
          </p:cNvPr>
          <p:cNvPicPr>
            <a:picLocks noChangeAspect="1"/>
          </p:cNvPicPr>
          <p:nvPr/>
        </p:nvPicPr>
        <p:blipFill>
          <a:blip r:embed="rId2"/>
          <a:stretch>
            <a:fillRect/>
          </a:stretch>
        </p:blipFill>
        <p:spPr>
          <a:xfrm>
            <a:off x="457200" y="2299858"/>
            <a:ext cx="4707657" cy="423905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27.2 Predict with Gradient Computation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951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Prediction with Gradient Computation</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With Gradient Computation consumes more memories than without Gradient Computation.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0" name="Picture 9">
            <a:extLst>
              <a:ext uri="{FF2B5EF4-FFF2-40B4-BE49-F238E27FC236}">
                <a16:creationId xmlns:a16="http://schemas.microsoft.com/office/drawing/2014/main" id="{BD4C2967-8D26-4A57-B024-E4178534AF67}"/>
              </a:ext>
            </a:extLst>
          </p:cNvPr>
          <p:cNvPicPr>
            <a:picLocks noChangeAspect="1"/>
          </p:cNvPicPr>
          <p:nvPr/>
        </p:nvPicPr>
        <p:blipFill>
          <a:blip r:embed="rId4"/>
          <a:stretch>
            <a:fillRect/>
          </a:stretch>
        </p:blipFill>
        <p:spPr>
          <a:xfrm>
            <a:off x="4067944" y="3140968"/>
            <a:ext cx="4824536" cy="1596757"/>
          </a:xfrm>
          <a:prstGeom prst="rect">
            <a:avLst/>
          </a:prstGeom>
          <a:ln>
            <a:solidFill>
              <a:srgbClr val="C00000"/>
            </a:solidFill>
          </a:ln>
        </p:spPr>
      </p:pic>
      <p:sp>
        <p:nvSpPr>
          <p:cNvPr id="13" name="Rectangle 12">
            <a:extLst>
              <a:ext uri="{FF2B5EF4-FFF2-40B4-BE49-F238E27FC236}">
                <a16:creationId xmlns:a16="http://schemas.microsoft.com/office/drawing/2014/main" id="{4A2161E3-7795-4C92-8A07-5C16CE7A22DE}"/>
              </a:ext>
            </a:extLst>
          </p:cNvPr>
          <p:cNvSpPr/>
          <p:nvPr/>
        </p:nvSpPr>
        <p:spPr>
          <a:xfrm>
            <a:off x="755576" y="3140968"/>
            <a:ext cx="2016224" cy="159675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664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27.2 Predict without Gradient Computation</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8659915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7113</TotalTime>
  <Words>3234</Words>
  <Application>Microsoft Office PowerPoint</Application>
  <PresentationFormat>On-screen Show (4:3)</PresentationFormat>
  <Paragraphs>309</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-apple-system</vt:lpstr>
      <vt:lpstr>Arial</vt:lpstr>
      <vt:lpstr>Calibri</vt:lpstr>
      <vt:lpstr>montserrat</vt:lpstr>
      <vt:lpstr>SFMono-Regular</vt:lpstr>
      <vt:lpstr>Wingdings</vt:lpstr>
      <vt:lpstr>Office 佈景主題</vt:lpstr>
      <vt:lpstr>27 Confusion Matrix (Part 2)</vt:lpstr>
      <vt:lpstr>27 Confusion Matrix (Part 2)</vt:lpstr>
      <vt:lpstr>27 Confusion Matrix (Part 2)</vt:lpstr>
      <vt:lpstr>27 Confusion Matrix (Part 2)</vt:lpstr>
      <vt:lpstr>27 Confusion Matrix (Part 2)</vt:lpstr>
      <vt:lpstr>27 Confusion Matrix (Part 2)</vt:lpstr>
      <vt:lpstr>27.1 Predict with Gradient Computation</vt:lpstr>
      <vt:lpstr>27.2 Predict with Gradient Computation</vt:lpstr>
      <vt:lpstr>27.2 Predict without Gradient Computation</vt:lpstr>
      <vt:lpstr>27.2 Predict without Gradient Computation</vt:lpstr>
      <vt:lpstr>27.2 Predict without Gradient Computation</vt:lpstr>
      <vt:lpstr>27.2 Predict without Gradient Computation</vt:lpstr>
      <vt:lpstr>27.2 Predict without Gradient Computation</vt:lpstr>
      <vt:lpstr>27.2 Predict without Gradient Computation</vt:lpstr>
      <vt:lpstr>27.2 Predict without Gradient Computation</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27.4 Summary</vt:lpstr>
      <vt:lpstr>27.4 Summary</vt:lpstr>
      <vt:lpstr>27.5 Quiz</vt:lpstr>
      <vt:lpstr>27.5 Quiz</vt:lpstr>
      <vt:lpstr>27.5 Quiz</vt:lpstr>
      <vt:lpstr>27.5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3033</cp:revision>
  <dcterms:created xsi:type="dcterms:W3CDTF">2018-09-28T16:40:41Z</dcterms:created>
  <dcterms:modified xsi:type="dcterms:W3CDTF">2020-06-03T03:17:34Z</dcterms:modified>
</cp:coreProperties>
</file>