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5" r:id="rId3"/>
    <p:sldId id="266" r:id="rId4"/>
    <p:sldId id="267" r:id="rId5"/>
    <p:sldId id="269" r:id="rId6"/>
    <p:sldId id="271" r:id="rId7"/>
    <p:sldId id="268" r:id="rId8"/>
    <p:sldId id="270" r:id="rId9"/>
    <p:sldId id="272" r:id="rId10"/>
    <p:sldId id="273" r:id="rId11"/>
    <p:sldId id="259" r:id="rId1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0" autoAdjust="0"/>
    <p:restoredTop sz="96806" autoAdjust="0"/>
  </p:normalViewPr>
  <p:slideViewPr>
    <p:cSldViewPr>
      <p:cViewPr varScale="1">
        <p:scale>
          <a:sx n="75" d="100"/>
          <a:sy n="75" d="100"/>
        </p:scale>
        <p:origin x="141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2020/5/22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2020/5/22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jexkKugTg04&amp;list=PLZbbT5o_s2xrfNyHZsM6ufI0iZENK9xgG&amp;index=8"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jexkKugTg04&amp;list=PLZbbT5o_s2xrfNyHZsM6ufI0iZENK9xgG&amp;index=8"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jexkKugTg04&amp;list=PLZbbT5o_s2xrfNyHZsM6ufI0iZENK9xgG&amp;index=8"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jexkKugTg04&amp;list=PLZbbT5o_s2xrfNyHZsM6ufI0iZENK9xgG&amp;index=8"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jexkKugTg04&amp;list=PLZbbT5o_s2xrfNyHZsM6ufI0iZENK9xgG&amp;index=8"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jexkKugTg04&amp;list=PLZbbT5o_s2xrfNyHZsM6ufI0iZENK9xgG&amp;index=8"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jexkKugTg04&amp;list=PLZbbT5o_s2xrfNyHZsM6ufI0iZENK9xgG&amp;index=8"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8 Neural Network Programming</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8.2 Create Tensor without Data</a:t>
            </a:r>
            <a:endParaRPr lang="zh-TW" altLang="en-US" b="1" dirty="0">
              <a:solidFill>
                <a:srgbClr val="FFFF00"/>
              </a:solidFill>
            </a:endParaRPr>
          </a:p>
        </p:txBody>
      </p:sp>
      <p:sp>
        <p:nvSpPr>
          <p:cNvPr id="3" name="副標題 2"/>
          <p:cNvSpPr>
            <a:spLocks noGrp="1"/>
          </p:cNvSpPr>
          <p:nvPr>
            <p:ph type="subTitle" idx="1"/>
          </p:nvPr>
        </p:nvSpPr>
        <p:spPr>
          <a:xfrm>
            <a:off x="477664" y="1325452"/>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Create tensor without data</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https://www.youtube.com/watch?v=jexkKugTg04&amp;list=PLZbbT5o_s2xrfNyHZsM6ufI0iZENK9xgG&amp;index=8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9" name="Picture 8">
            <a:extLst>
              <a:ext uri="{FF2B5EF4-FFF2-40B4-BE49-F238E27FC236}">
                <a16:creationId xmlns:a16="http://schemas.microsoft.com/office/drawing/2014/main" id="{CD4CA7AA-514F-4B58-9AB8-289C6E895D43}"/>
              </a:ext>
            </a:extLst>
          </p:cNvPr>
          <p:cNvPicPr>
            <a:picLocks noChangeAspect="1"/>
          </p:cNvPicPr>
          <p:nvPr/>
        </p:nvPicPr>
        <p:blipFill>
          <a:blip r:embed="rId3"/>
          <a:stretch>
            <a:fillRect/>
          </a:stretch>
        </p:blipFill>
        <p:spPr>
          <a:xfrm>
            <a:off x="457200" y="2060849"/>
            <a:ext cx="8352928" cy="2399822"/>
          </a:xfrm>
          <a:prstGeom prst="rect">
            <a:avLst/>
          </a:prstGeom>
          <a:ln>
            <a:solidFill>
              <a:srgbClr val="C00000"/>
            </a:solidFill>
          </a:ln>
        </p:spPr>
      </p:pic>
    </p:spTree>
    <p:extLst>
      <p:ext uri="{BB962C8B-B14F-4D97-AF65-F5344CB8AC3E}">
        <p14:creationId xmlns:p14="http://schemas.microsoft.com/office/powerpoint/2010/main" val="3889690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Neural Network Programming</a:t>
            </a:r>
            <a:endParaRPr lang="zh-TW" altLang="en-US" b="1" dirty="0">
              <a:solidFill>
                <a:srgbClr val="FFFF00"/>
              </a:solidFill>
            </a:endParaRPr>
          </a:p>
        </p:txBody>
      </p:sp>
      <p:sp>
        <p:nvSpPr>
          <p:cNvPr id="3" name="副標題 2"/>
          <p:cNvSpPr>
            <a:spLocks noGrp="1"/>
          </p:cNvSpPr>
          <p:nvPr>
            <p:ph type="subTitle" idx="1"/>
          </p:nvPr>
        </p:nvSpPr>
        <p:spPr>
          <a:xfrm>
            <a:off x="457200" y="1325450"/>
            <a:ext cx="8352928" cy="48245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Neural Network Programming</a:t>
            </a:r>
          </a:p>
          <a:p>
            <a:pPr marL="342900" indent="-342900" algn="l">
              <a:buClr>
                <a:srgbClr val="0070C0"/>
              </a:buClr>
              <a:buSzPct val="80000"/>
              <a:buFont typeface="Wingdings" pitchFamily="2" charset="2"/>
              <a:buChar char="u"/>
            </a:pPr>
            <a:r>
              <a:rPr lang="en-US" sz="1800" dirty="0">
                <a:solidFill>
                  <a:schemeClr val="tx1"/>
                </a:solidFill>
              </a:rPr>
              <a:t>Tensors are instances of the tensor class which lives in the top level torch package.</a:t>
            </a:r>
          </a:p>
          <a:p>
            <a:pPr marL="342900" indent="-342900" algn="l">
              <a:buClr>
                <a:srgbClr val="0070C0"/>
              </a:buClr>
              <a:buSzPct val="80000"/>
              <a:buFont typeface="Wingdings" pitchFamily="2" charset="2"/>
              <a:buChar char="u"/>
            </a:pPr>
            <a:r>
              <a:rPr lang="en-US" sz="1800" dirty="0">
                <a:solidFill>
                  <a:schemeClr val="tx1"/>
                </a:solidFill>
              </a:rPr>
              <a:t>We can create a torch tensor using the class constructor.</a:t>
            </a:r>
          </a:p>
          <a:p>
            <a:pPr marL="342900" indent="-342900" algn="l">
              <a:buClr>
                <a:srgbClr val="0070C0"/>
              </a:buClr>
              <a:buSzPct val="80000"/>
              <a:buFont typeface="Wingdings" pitchFamily="2" charset="2"/>
              <a:buChar char="u"/>
            </a:pPr>
            <a:r>
              <a:rPr lang="en-US" sz="1800" dirty="0">
                <a:solidFill>
                  <a:schemeClr val="tx1"/>
                </a:solidFill>
              </a:rPr>
              <a:t>&gt; import torch</a:t>
            </a:r>
          </a:p>
          <a:p>
            <a:pPr marL="342900" indent="-342900" algn="l">
              <a:buClr>
                <a:srgbClr val="0070C0"/>
              </a:buClr>
              <a:buSzPct val="80000"/>
              <a:buFont typeface="Wingdings" pitchFamily="2" charset="2"/>
              <a:buChar char="u"/>
            </a:pPr>
            <a:r>
              <a:rPr lang="en-US" sz="1800" dirty="0">
                <a:solidFill>
                  <a:schemeClr val="tx1"/>
                </a:solidFill>
              </a:rPr>
              <a:t>&gt; import </a:t>
            </a:r>
            <a:r>
              <a:rPr lang="en-US" sz="1800" dirty="0" err="1">
                <a:solidFill>
                  <a:schemeClr val="tx1"/>
                </a:solidFill>
              </a:rPr>
              <a:t>numpy</a:t>
            </a:r>
            <a:r>
              <a:rPr lang="en-US" sz="1800" dirty="0">
                <a:solidFill>
                  <a:schemeClr val="tx1"/>
                </a:solidFill>
              </a:rPr>
              <a:t> as np</a:t>
            </a:r>
          </a:p>
          <a:p>
            <a:pPr marL="342900" indent="-342900" algn="l">
              <a:buClr>
                <a:srgbClr val="0070C0"/>
              </a:buClr>
              <a:buSzPct val="80000"/>
              <a:buFont typeface="Wingdings" pitchFamily="2" charset="2"/>
              <a:buChar char="u"/>
            </a:pPr>
            <a:r>
              <a:rPr lang="en-US" sz="1800" dirty="0">
                <a:solidFill>
                  <a:schemeClr val="tx1"/>
                </a:solidFill>
              </a:rPr>
              <a:t>&gt; t = </a:t>
            </a:r>
            <a:r>
              <a:rPr lang="en-US" sz="1800" dirty="0" err="1">
                <a:solidFill>
                  <a:schemeClr val="tx1"/>
                </a:solidFill>
              </a:rPr>
              <a:t>torch.Tensor</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&gt; type(t)</a:t>
            </a:r>
          </a:p>
          <a:p>
            <a:pPr marL="342900" indent="-342900" algn="l">
              <a:buClr>
                <a:srgbClr val="0070C0"/>
              </a:buClr>
              <a:buSzPct val="80000"/>
              <a:buFont typeface="Wingdings" pitchFamily="2" charset="2"/>
              <a:buChar char="u"/>
            </a:pPr>
            <a:r>
              <a:rPr lang="en-US" sz="1800" dirty="0">
                <a:solidFill>
                  <a:schemeClr val="tx1"/>
                </a:solidFill>
              </a:rPr>
              <a:t>We get the output of this code.</a:t>
            </a:r>
          </a:p>
          <a:p>
            <a:pPr marL="342900" indent="-342900" algn="l">
              <a:buClr>
                <a:srgbClr val="0070C0"/>
              </a:buClr>
              <a:buSzPct val="80000"/>
              <a:buFont typeface="Wingdings" pitchFamily="2" charset="2"/>
              <a:buChar char="u"/>
            </a:pPr>
            <a:r>
              <a:rPr lang="en-US" sz="1800" dirty="0">
                <a:solidFill>
                  <a:schemeClr val="tx1"/>
                </a:solidFill>
              </a:rPr>
              <a:t>Note that we checked the type of our tensor t and it is an instance of the torch tensor type torch class and also at the top, we import troch and import </a:t>
            </a:r>
            <a:r>
              <a:rPr lang="en-US" sz="1800" dirty="0" err="1">
                <a:solidFill>
                  <a:schemeClr val="tx1"/>
                </a:solidFill>
              </a:rPr>
              <a:t>numpy</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Make sure we have those two imports.</a:t>
            </a:r>
          </a:p>
          <a:p>
            <a:pPr marL="342900" indent="-342900" algn="l">
              <a:buClr>
                <a:srgbClr val="0070C0"/>
              </a:buClr>
              <a:buSzPct val="80000"/>
              <a:buFont typeface="Wingdings" pitchFamily="2" charset="2"/>
              <a:buChar char="u"/>
            </a:pPr>
            <a:r>
              <a:rPr lang="en-US" sz="1800" dirty="0">
                <a:solidFill>
                  <a:schemeClr val="tx1"/>
                </a:solidFill>
              </a:rPr>
              <a:t>In this case, we created a tensor using no data. We will create tensor using data.</a:t>
            </a:r>
          </a:p>
          <a:p>
            <a:pPr marL="342900" indent="-342900" algn="l">
              <a:buClr>
                <a:srgbClr val="0070C0"/>
              </a:buClr>
              <a:buSzPct val="80000"/>
              <a:buFont typeface="Wingdings" pitchFamily="2" charset="2"/>
              <a:buChar char="u"/>
            </a:pPr>
            <a:r>
              <a:rPr lang="en-US" sz="1800" dirty="0">
                <a:solidFill>
                  <a:schemeClr val="tx1"/>
                </a:solidFill>
              </a:rPr>
              <a:t>We want to study the tensor attributes. </a:t>
            </a:r>
          </a:p>
          <a:p>
            <a:pPr marL="342900" indent="-342900" algn="l">
              <a:buClr>
                <a:srgbClr val="0070C0"/>
              </a:buClr>
              <a:buSzPct val="80000"/>
              <a:buFont typeface="Wingdings" pitchFamily="2" charset="2"/>
              <a:buChar char="u"/>
            </a:pPr>
            <a:r>
              <a:rPr lang="en-US" sz="1800" dirty="0">
                <a:solidFill>
                  <a:schemeClr val="tx1"/>
                </a:solidFill>
              </a:rPr>
              <a:t>We already seen tensor attributes, such as, rank, axes, and shape. Those are fundamentals of tensor.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https://www.youtube.com/watch?v=jexkKugTg04&amp;list=PLZbbT5o_s2xrfNyHZsM6ufI0iZENK9xgG&amp;index=8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129682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Neural Network Programming</a:t>
            </a:r>
            <a:endParaRPr lang="zh-TW" altLang="en-US" b="1" dirty="0">
              <a:solidFill>
                <a:srgbClr val="FFFF00"/>
              </a:solidFill>
            </a:endParaRPr>
          </a:p>
        </p:txBody>
      </p:sp>
      <p:sp>
        <p:nvSpPr>
          <p:cNvPr id="3" name="副標題 2"/>
          <p:cNvSpPr>
            <a:spLocks noGrp="1"/>
          </p:cNvSpPr>
          <p:nvPr>
            <p:ph type="subTitle" idx="1"/>
          </p:nvPr>
        </p:nvSpPr>
        <p:spPr>
          <a:xfrm>
            <a:off x="477664" y="1325451"/>
            <a:ext cx="8352928" cy="23915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The attributes we will see of tensor are: </a:t>
            </a:r>
            <a:r>
              <a:rPr lang="en-US" sz="1800" b="1" dirty="0" err="1">
                <a:solidFill>
                  <a:schemeClr val="tx1"/>
                </a:solidFill>
              </a:rPr>
              <a:t>dtype</a:t>
            </a:r>
            <a:r>
              <a:rPr lang="en-US" sz="1800" b="1" dirty="0">
                <a:solidFill>
                  <a:schemeClr val="tx1"/>
                </a:solidFill>
              </a:rPr>
              <a:t>, device, and layout</a:t>
            </a:r>
          </a:p>
          <a:p>
            <a:pPr marL="342900" indent="-342900" algn="l">
              <a:buClr>
                <a:srgbClr val="0070C0"/>
              </a:buClr>
              <a:buSzPct val="80000"/>
              <a:buFont typeface="Wingdings" pitchFamily="2" charset="2"/>
              <a:buChar char="u"/>
            </a:pPr>
            <a:r>
              <a:rPr lang="en-US" sz="1800" b="1" dirty="0">
                <a:solidFill>
                  <a:schemeClr val="tx1"/>
                </a:solidFill>
              </a:rPr>
              <a:t>&gt; print (</a:t>
            </a:r>
            <a:r>
              <a:rPr lang="en-US" sz="1800" b="1" dirty="0" err="1">
                <a:solidFill>
                  <a:schemeClr val="tx1"/>
                </a:solidFill>
              </a:rPr>
              <a:t>t.dtype</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&gt;&gt; torch.float32</a:t>
            </a:r>
          </a:p>
          <a:p>
            <a:pPr marL="342900" indent="-342900" algn="l">
              <a:buClr>
                <a:srgbClr val="0070C0"/>
              </a:buClr>
              <a:buSzPct val="80000"/>
              <a:buFont typeface="Wingdings" pitchFamily="2" charset="2"/>
              <a:buChar char="u"/>
            </a:pPr>
            <a:r>
              <a:rPr lang="en-US" sz="1800" b="1" dirty="0">
                <a:solidFill>
                  <a:schemeClr val="tx1"/>
                </a:solidFill>
              </a:rPr>
              <a:t>&gt; print(</a:t>
            </a:r>
            <a:r>
              <a:rPr lang="en-US" sz="1800" b="1" dirty="0" err="1">
                <a:solidFill>
                  <a:schemeClr val="tx1"/>
                </a:solidFill>
              </a:rPr>
              <a:t>t.device</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&gt;&gt; </a:t>
            </a:r>
            <a:r>
              <a:rPr lang="en-US" sz="1800" b="1" dirty="0" err="1">
                <a:solidFill>
                  <a:schemeClr val="tx1"/>
                </a:solidFill>
              </a:rPr>
              <a:t>cpu</a:t>
            </a:r>
            <a:r>
              <a:rPr lang="en-US" sz="1800" b="1" dirty="0">
                <a:solidFill>
                  <a:schemeClr val="tx1"/>
                </a:solidFill>
              </a:rPr>
              <a:t>  </a:t>
            </a:r>
          </a:p>
          <a:p>
            <a:pPr marL="342900" indent="-342900" algn="l">
              <a:buClr>
                <a:srgbClr val="0070C0"/>
              </a:buClr>
              <a:buSzPct val="80000"/>
              <a:buFont typeface="Wingdings" pitchFamily="2" charset="2"/>
              <a:buChar char="u"/>
            </a:pPr>
            <a:r>
              <a:rPr lang="en-US" sz="1800" b="1" dirty="0">
                <a:solidFill>
                  <a:schemeClr val="tx1"/>
                </a:solidFill>
              </a:rPr>
              <a:t>&gt; print(</a:t>
            </a:r>
            <a:r>
              <a:rPr lang="en-US" sz="1800" b="1" dirty="0" err="1">
                <a:solidFill>
                  <a:schemeClr val="tx1"/>
                </a:solidFill>
              </a:rPr>
              <a:t>t.layout</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&gt;&gt; </a:t>
            </a:r>
            <a:r>
              <a:rPr lang="en-US" sz="1800" b="1" dirty="0" err="1">
                <a:solidFill>
                  <a:schemeClr val="tx1"/>
                </a:solidFill>
              </a:rPr>
              <a:t>torch.strided</a:t>
            </a: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https://www.youtube.com/watch?v=jexkKugTg04&amp;list=PLZbbT5o_s2xrfNyHZsM6ufI0iZENK9xgG&amp;index=8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8" name="Picture 7">
            <a:extLst>
              <a:ext uri="{FF2B5EF4-FFF2-40B4-BE49-F238E27FC236}">
                <a16:creationId xmlns:a16="http://schemas.microsoft.com/office/drawing/2014/main" id="{38F53DB6-606B-49D7-9FC5-FB8F11A1F0AC}"/>
              </a:ext>
            </a:extLst>
          </p:cNvPr>
          <p:cNvPicPr>
            <a:picLocks noChangeAspect="1"/>
          </p:cNvPicPr>
          <p:nvPr/>
        </p:nvPicPr>
        <p:blipFill>
          <a:blip r:embed="rId3"/>
          <a:stretch>
            <a:fillRect/>
          </a:stretch>
        </p:blipFill>
        <p:spPr>
          <a:xfrm>
            <a:off x="1043608" y="3764062"/>
            <a:ext cx="7940500" cy="2786849"/>
          </a:xfrm>
          <a:prstGeom prst="rect">
            <a:avLst/>
          </a:prstGeom>
          <a:ln>
            <a:solidFill>
              <a:srgbClr val="C00000"/>
            </a:solidFill>
          </a:ln>
        </p:spPr>
      </p:pic>
    </p:spTree>
    <p:extLst>
      <p:ext uri="{BB962C8B-B14F-4D97-AF65-F5344CB8AC3E}">
        <p14:creationId xmlns:p14="http://schemas.microsoft.com/office/powerpoint/2010/main" val="858877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Neural Network Programming</a:t>
            </a:r>
            <a:endParaRPr lang="zh-TW" altLang="en-US" b="1" dirty="0">
              <a:solidFill>
                <a:srgbClr val="FFFF00"/>
              </a:solidFill>
            </a:endParaRPr>
          </a:p>
        </p:txBody>
      </p:sp>
      <p:sp>
        <p:nvSpPr>
          <p:cNvPr id="3" name="副標題 2"/>
          <p:cNvSpPr>
            <a:spLocks noGrp="1"/>
          </p:cNvSpPr>
          <p:nvPr>
            <p:ph type="subTitle" idx="1"/>
          </p:nvPr>
        </p:nvSpPr>
        <p:spPr>
          <a:xfrm>
            <a:off x="477664" y="1325451"/>
            <a:ext cx="8352928" cy="102342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The attributes we will see of tensor are: </a:t>
            </a:r>
            <a:r>
              <a:rPr lang="en-US" sz="1800" b="1" dirty="0" err="1">
                <a:solidFill>
                  <a:schemeClr val="tx1"/>
                </a:solidFill>
              </a:rPr>
              <a:t>dtype</a:t>
            </a:r>
            <a:r>
              <a:rPr lang="en-US" sz="1800" b="1" dirty="0">
                <a:solidFill>
                  <a:schemeClr val="tx1"/>
                </a:solidFill>
              </a:rPr>
              <a:t>, device, and layout</a:t>
            </a:r>
          </a:p>
          <a:p>
            <a:pPr marL="342900" indent="-342900" algn="l">
              <a:buClr>
                <a:srgbClr val="0070C0"/>
              </a:buClr>
              <a:buSzPct val="80000"/>
              <a:buFont typeface="Wingdings" pitchFamily="2" charset="2"/>
              <a:buChar char="u"/>
            </a:pPr>
            <a:r>
              <a:rPr lang="en-US" sz="1800" b="1" dirty="0">
                <a:solidFill>
                  <a:schemeClr val="tx1"/>
                </a:solidFill>
              </a:rPr>
              <a:t>&gt; device = </a:t>
            </a:r>
            <a:r>
              <a:rPr lang="en-US" sz="1800" b="1" dirty="0" err="1">
                <a:solidFill>
                  <a:schemeClr val="tx1"/>
                </a:solidFill>
              </a:rPr>
              <a:t>torch.device</a:t>
            </a:r>
            <a:r>
              <a:rPr lang="en-US" sz="1800" b="1" dirty="0">
                <a:solidFill>
                  <a:schemeClr val="tx1"/>
                </a:solidFill>
              </a:rPr>
              <a:t> (‘duda:0’)</a:t>
            </a:r>
          </a:p>
          <a:p>
            <a:pPr marL="342900" indent="-342900" algn="l">
              <a:buClr>
                <a:srgbClr val="0070C0"/>
              </a:buClr>
              <a:buSzPct val="80000"/>
              <a:buFont typeface="Wingdings" pitchFamily="2" charset="2"/>
              <a:buChar char="u"/>
            </a:pPr>
            <a:r>
              <a:rPr lang="en-US" sz="1800" b="1" dirty="0">
                <a:solidFill>
                  <a:schemeClr val="tx1"/>
                </a:solidFill>
              </a:rPr>
              <a:t>&gt; print (device)</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https://www.youtube.com/watch?v=jexkKugTg04&amp;list=PLZbbT5o_s2xrfNyHZsM6ufI0iZENK9xgG&amp;index=8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8" name="Picture 7">
            <a:extLst>
              <a:ext uri="{FF2B5EF4-FFF2-40B4-BE49-F238E27FC236}">
                <a16:creationId xmlns:a16="http://schemas.microsoft.com/office/drawing/2014/main" id="{38F53DB6-606B-49D7-9FC5-FB8F11A1F0AC}"/>
              </a:ext>
            </a:extLst>
          </p:cNvPr>
          <p:cNvPicPr>
            <a:picLocks noChangeAspect="1"/>
          </p:cNvPicPr>
          <p:nvPr/>
        </p:nvPicPr>
        <p:blipFill>
          <a:blip r:embed="rId3"/>
          <a:stretch>
            <a:fillRect/>
          </a:stretch>
        </p:blipFill>
        <p:spPr>
          <a:xfrm>
            <a:off x="775272" y="2575607"/>
            <a:ext cx="7940500" cy="2786849"/>
          </a:xfrm>
          <a:prstGeom prst="rect">
            <a:avLst/>
          </a:prstGeom>
          <a:ln>
            <a:solidFill>
              <a:srgbClr val="C00000"/>
            </a:solidFill>
          </a:ln>
        </p:spPr>
      </p:pic>
    </p:spTree>
    <p:extLst>
      <p:ext uri="{BB962C8B-B14F-4D97-AF65-F5344CB8AC3E}">
        <p14:creationId xmlns:p14="http://schemas.microsoft.com/office/powerpoint/2010/main" val="1763570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Neural Network Programming</a:t>
            </a:r>
            <a:endParaRPr lang="zh-TW" altLang="en-US" b="1" dirty="0">
              <a:solidFill>
                <a:srgbClr val="FFFF00"/>
              </a:solidFill>
            </a:endParaRPr>
          </a:p>
        </p:txBody>
      </p:sp>
      <p:sp>
        <p:nvSpPr>
          <p:cNvPr id="3" name="副標題 2"/>
          <p:cNvSpPr>
            <a:spLocks noGrp="1"/>
          </p:cNvSpPr>
          <p:nvPr>
            <p:ph type="subTitle" idx="1"/>
          </p:nvPr>
        </p:nvSpPr>
        <p:spPr>
          <a:xfrm>
            <a:off x="477664" y="1325451"/>
            <a:ext cx="8352928" cy="15994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What is </a:t>
            </a:r>
            <a:r>
              <a:rPr lang="en-US" sz="1800" b="1" dirty="0">
                <a:solidFill>
                  <a:schemeClr val="tx1"/>
                </a:solidFill>
              </a:rPr>
              <a:t>Stride Array</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In computer programming, the </a:t>
            </a:r>
            <a:r>
              <a:rPr lang="en-US" sz="1800" b="1" dirty="0">
                <a:solidFill>
                  <a:schemeClr val="tx1"/>
                </a:solidFill>
              </a:rPr>
              <a:t>stride of an array </a:t>
            </a:r>
            <a:r>
              <a:rPr lang="en-US" sz="1800" dirty="0">
                <a:solidFill>
                  <a:schemeClr val="tx1"/>
                </a:solidFill>
              </a:rPr>
              <a:t>(also referred to as </a:t>
            </a:r>
            <a:r>
              <a:rPr lang="en-US" sz="1800" b="1" dirty="0">
                <a:solidFill>
                  <a:schemeClr val="tx1"/>
                </a:solidFill>
              </a:rPr>
              <a:t>increment</a:t>
            </a:r>
            <a:r>
              <a:rPr lang="en-US" sz="1800" dirty="0">
                <a:solidFill>
                  <a:schemeClr val="tx1"/>
                </a:solidFill>
              </a:rPr>
              <a:t>, </a:t>
            </a:r>
            <a:r>
              <a:rPr lang="en-US" sz="1800" b="1" dirty="0">
                <a:solidFill>
                  <a:schemeClr val="tx1"/>
                </a:solidFill>
              </a:rPr>
              <a:t>pitch</a:t>
            </a:r>
            <a:r>
              <a:rPr lang="en-US" sz="1800" dirty="0">
                <a:solidFill>
                  <a:schemeClr val="tx1"/>
                </a:solidFill>
              </a:rPr>
              <a:t>, or </a:t>
            </a:r>
            <a:r>
              <a:rPr lang="en-US" sz="1800" b="1" dirty="0">
                <a:solidFill>
                  <a:schemeClr val="tx1"/>
                </a:solidFill>
              </a:rPr>
              <a:t>step size</a:t>
            </a:r>
            <a:r>
              <a:rPr lang="en-US" sz="1800" dirty="0">
                <a:solidFill>
                  <a:schemeClr val="tx1"/>
                </a:solidFill>
              </a:rPr>
              <a:t>) is the number of locations in memory between beginnings of successive array elements, measured in bytes or in units of the size of the array's elements. Such arrays are sometimes said to have unit stride.</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https://www.youtube.com/watch?v=jexkKugTg04&amp;list=PLZbbT5o_s2xrfNyHZsM6ufI0iZENK9xgG&amp;index=8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3172E9C4-75E9-4BA0-B70C-A60A5E6C2006}"/>
              </a:ext>
            </a:extLst>
          </p:cNvPr>
          <p:cNvPicPr>
            <a:picLocks noChangeAspect="1"/>
          </p:cNvPicPr>
          <p:nvPr/>
        </p:nvPicPr>
        <p:blipFill>
          <a:blip r:embed="rId3"/>
          <a:stretch>
            <a:fillRect/>
          </a:stretch>
        </p:blipFill>
        <p:spPr>
          <a:xfrm>
            <a:off x="2195736" y="3221421"/>
            <a:ext cx="4010025" cy="1419225"/>
          </a:xfrm>
          <a:prstGeom prst="rect">
            <a:avLst/>
          </a:prstGeom>
          <a:ln>
            <a:solidFill>
              <a:srgbClr val="C00000"/>
            </a:solidFill>
          </a:ln>
        </p:spPr>
      </p:pic>
    </p:spTree>
    <p:extLst>
      <p:ext uri="{BB962C8B-B14F-4D97-AF65-F5344CB8AC3E}">
        <p14:creationId xmlns:p14="http://schemas.microsoft.com/office/powerpoint/2010/main" val="2903790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8.1 Create Tensor with Data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2143757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8.1 Create Tensor with Data</a:t>
            </a:r>
            <a:endParaRPr lang="zh-TW" altLang="en-US" b="1" dirty="0">
              <a:solidFill>
                <a:srgbClr val="FFFF00"/>
              </a:solidFill>
            </a:endParaRPr>
          </a:p>
        </p:txBody>
      </p:sp>
      <p:sp>
        <p:nvSpPr>
          <p:cNvPr id="3" name="副標題 2"/>
          <p:cNvSpPr>
            <a:spLocks noGrp="1"/>
          </p:cNvSpPr>
          <p:nvPr>
            <p:ph type="subTitle" idx="1"/>
          </p:nvPr>
        </p:nvSpPr>
        <p:spPr>
          <a:xfrm>
            <a:off x="477664" y="1325451"/>
            <a:ext cx="8352928" cy="39037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Tensor Attributes</a:t>
            </a:r>
          </a:p>
          <a:p>
            <a:pPr marL="342900" indent="-342900" algn="l">
              <a:buClr>
                <a:srgbClr val="0070C0"/>
              </a:buClr>
              <a:buSzPct val="80000"/>
              <a:buFont typeface="Wingdings" pitchFamily="2" charset="2"/>
              <a:buChar char="u"/>
            </a:pPr>
            <a:r>
              <a:rPr lang="en-US" sz="1800" dirty="0">
                <a:solidFill>
                  <a:schemeClr val="tx1"/>
                </a:solidFill>
              </a:rPr>
              <a:t>Neural Network programmers need to be aware of the following:</a:t>
            </a:r>
          </a:p>
          <a:p>
            <a:pPr marL="342900" indent="-342900" algn="l">
              <a:buClr>
                <a:srgbClr val="0070C0"/>
              </a:buClr>
              <a:buSzPct val="80000"/>
              <a:buFont typeface="+mj-lt"/>
              <a:buAutoNum type="arabicPeriod"/>
            </a:pPr>
            <a:r>
              <a:rPr lang="en-US" sz="1800" dirty="0">
                <a:solidFill>
                  <a:schemeClr val="tx1"/>
                </a:solidFill>
              </a:rPr>
              <a:t>Tensor contain data of a uniform type (</a:t>
            </a:r>
            <a:r>
              <a:rPr lang="en-US" sz="1800" b="1" dirty="0" err="1">
                <a:solidFill>
                  <a:schemeClr val="tx1"/>
                </a:solidFill>
              </a:rPr>
              <a:t>dtype</a:t>
            </a:r>
            <a:r>
              <a:rPr lang="en-US" sz="1800" dirty="0">
                <a:solidFill>
                  <a:schemeClr val="tx1"/>
                </a:solidFill>
              </a:rPr>
              <a:t>)</a:t>
            </a:r>
          </a:p>
          <a:p>
            <a:pPr marL="342900" indent="-342900" algn="l">
              <a:buClr>
                <a:srgbClr val="0070C0"/>
              </a:buClr>
              <a:buSzPct val="80000"/>
              <a:buFont typeface="+mj-lt"/>
              <a:buAutoNum type="arabicPeriod"/>
            </a:pPr>
            <a:r>
              <a:rPr lang="en-US" sz="1800" dirty="0">
                <a:solidFill>
                  <a:schemeClr val="tx1"/>
                </a:solidFill>
              </a:rPr>
              <a:t>Tensor computations between tensors depend on the</a:t>
            </a:r>
            <a:r>
              <a:rPr lang="en-US" sz="1800" b="1" dirty="0">
                <a:solidFill>
                  <a:schemeClr val="tx1"/>
                </a:solidFill>
              </a:rPr>
              <a:t> </a:t>
            </a:r>
            <a:r>
              <a:rPr lang="en-US" sz="1800" b="1" dirty="0" err="1">
                <a:solidFill>
                  <a:schemeClr val="tx1"/>
                </a:solidFill>
              </a:rPr>
              <a:t>dtype</a:t>
            </a:r>
            <a:r>
              <a:rPr lang="en-US" sz="1800" b="1" dirty="0">
                <a:solidFill>
                  <a:schemeClr val="tx1"/>
                </a:solidFill>
              </a:rPr>
              <a:t> </a:t>
            </a:r>
            <a:r>
              <a:rPr lang="en-US" sz="1800" dirty="0">
                <a:solidFill>
                  <a:schemeClr val="tx1"/>
                </a:solidFill>
              </a:rPr>
              <a:t>and the </a:t>
            </a:r>
            <a:r>
              <a:rPr lang="en-US" sz="1800" b="1" dirty="0">
                <a:solidFill>
                  <a:schemeClr val="tx1"/>
                </a:solidFill>
              </a:rPr>
              <a:t>device</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Common ways of creating tensors using data in </a:t>
            </a:r>
            <a:r>
              <a:rPr lang="en-US" sz="1800" dirty="0" err="1">
                <a:solidFill>
                  <a:schemeClr val="tx1"/>
                </a:solidFill>
              </a:rPr>
              <a:t>PyTorch</a:t>
            </a:r>
            <a:r>
              <a:rPr lang="en-US" sz="1800"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Create Tensors from Data</a:t>
            </a:r>
          </a:p>
          <a:p>
            <a:pPr marL="342900" indent="-342900" algn="l">
              <a:buClr>
                <a:srgbClr val="0070C0"/>
              </a:buClr>
              <a:buSzPct val="80000"/>
              <a:buFont typeface="Wingdings" pitchFamily="2" charset="2"/>
              <a:buChar char="u"/>
            </a:pPr>
            <a:r>
              <a:rPr lang="en-US" sz="1800" dirty="0">
                <a:solidFill>
                  <a:schemeClr val="tx1"/>
                </a:solidFill>
              </a:rPr>
              <a:t>These are the primary ways of creating tensor objects (instance of </a:t>
            </a:r>
            <a:r>
              <a:rPr lang="en-US" sz="1800" dirty="0" err="1">
                <a:solidFill>
                  <a:schemeClr val="tx1"/>
                </a:solidFill>
              </a:rPr>
              <a:t>torch.Tensor</a:t>
            </a:r>
            <a:r>
              <a:rPr lang="en-US" sz="1800" dirty="0">
                <a:solidFill>
                  <a:schemeClr val="tx1"/>
                </a:solidFill>
              </a:rPr>
              <a:t> class) with data (array-like) in </a:t>
            </a:r>
            <a:r>
              <a:rPr lang="en-US" sz="1800" dirty="0" err="1">
                <a:solidFill>
                  <a:schemeClr val="tx1"/>
                </a:solidFill>
              </a:rPr>
              <a:t>PyTroch</a:t>
            </a:r>
            <a:r>
              <a:rPr lang="en-US" sz="1800" dirty="0">
                <a:solidFill>
                  <a:schemeClr val="tx1"/>
                </a:solidFill>
              </a:rPr>
              <a:t>:</a:t>
            </a:r>
          </a:p>
          <a:p>
            <a:pPr marL="342900" indent="-342900" algn="l">
              <a:buClr>
                <a:srgbClr val="0070C0"/>
              </a:buClr>
              <a:buSzPct val="80000"/>
              <a:buFont typeface="+mj-lt"/>
              <a:buAutoNum type="arabicPeriod"/>
            </a:pPr>
            <a:r>
              <a:rPr lang="en-US" sz="1800" dirty="0" err="1">
                <a:solidFill>
                  <a:schemeClr val="tx1"/>
                </a:solidFill>
              </a:rPr>
              <a:t>torch.Tensor</a:t>
            </a:r>
            <a:r>
              <a:rPr lang="en-US" sz="1800" dirty="0">
                <a:solidFill>
                  <a:schemeClr val="tx1"/>
                </a:solidFill>
              </a:rPr>
              <a:t> (data)</a:t>
            </a:r>
          </a:p>
          <a:p>
            <a:pPr marL="342900" indent="-342900" algn="l">
              <a:buClr>
                <a:srgbClr val="0070C0"/>
              </a:buClr>
              <a:buSzPct val="80000"/>
              <a:buFont typeface="+mj-lt"/>
              <a:buAutoNum type="arabicPeriod"/>
            </a:pPr>
            <a:r>
              <a:rPr lang="en-US" sz="1800" dirty="0" err="1">
                <a:solidFill>
                  <a:schemeClr val="tx1"/>
                </a:solidFill>
              </a:rPr>
              <a:t>torch.tensor</a:t>
            </a:r>
            <a:r>
              <a:rPr lang="en-US" sz="1800" dirty="0">
                <a:solidFill>
                  <a:schemeClr val="tx1"/>
                </a:solidFill>
              </a:rPr>
              <a:t>(data)</a:t>
            </a:r>
          </a:p>
          <a:p>
            <a:pPr marL="342900" indent="-342900" algn="l">
              <a:buClr>
                <a:srgbClr val="0070C0"/>
              </a:buClr>
              <a:buSzPct val="80000"/>
              <a:buFont typeface="+mj-lt"/>
              <a:buAutoNum type="arabicPeriod"/>
            </a:pPr>
            <a:r>
              <a:rPr lang="en-US" sz="1800" dirty="0" err="1">
                <a:solidFill>
                  <a:schemeClr val="tx1"/>
                </a:solidFill>
              </a:rPr>
              <a:t>torch.as_tensor</a:t>
            </a:r>
            <a:r>
              <a:rPr lang="en-US" sz="1800" dirty="0">
                <a:solidFill>
                  <a:schemeClr val="tx1"/>
                </a:solidFill>
              </a:rPr>
              <a:t> (data)</a:t>
            </a:r>
          </a:p>
          <a:p>
            <a:pPr marL="342900" indent="-342900" algn="l">
              <a:buClr>
                <a:srgbClr val="0070C0"/>
              </a:buClr>
              <a:buSzPct val="80000"/>
              <a:buFont typeface="+mj-lt"/>
              <a:buAutoNum type="arabicPeriod"/>
            </a:pPr>
            <a:r>
              <a:rPr lang="en-US" sz="1800" dirty="0" err="1">
                <a:solidFill>
                  <a:schemeClr val="tx1"/>
                </a:solidFill>
              </a:rPr>
              <a:t>torch.from_numpy</a:t>
            </a:r>
            <a:r>
              <a:rPr lang="en-US" sz="1800" dirty="0">
                <a:solidFill>
                  <a:schemeClr val="tx1"/>
                </a:solidFill>
              </a:rPr>
              <a:t> (data)</a:t>
            </a: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https://www.youtube.com/watch?v=jexkKugTg04&amp;list=PLZbbT5o_s2xrfNyHZsM6ufI0iZENK9xgG&amp;index=8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2905447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8.1 Create Tensor with Data</a:t>
            </a:r>
            <a:endParaRPr lang="zh-TW" altLang="en-US" b="1" dirty="0">
              <a:solidFill>
                <a:srgbClr val="FFFF00"/>
              </a:solidFill>
            </a:endParaRPr>
          </a:p>
        </p:txBody>
      </p:sp>
      <p:sp>
        <p:nvSpPr>
          <p:cNvPr id="3" name="副標題 2"/>
          <p:cNvSpPr>
            <a:spLocks noGrp="1"/>
          </p:cNvSpPr>
          <p:nvPr>
            <p:ph type="subTitle" idx="1"/>
          </p:nvPr>
        </p:nvSpPr>
        <p:spPr>
          <a:xfrm>
            <a:off x="477664" y="1325452"/>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Create tensor with data</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https://www.youtube.com/watch?v=jexkKugTg04&amp;list=PLZbbT5o_s2xrfNyHZsM6ufI0iZENK9xgG&amp;index=8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8" name="Picture 7">
            <a:extLst>
              <a:ext uri="{FF2B5EF4-FFF2-40B4-BE49-F238E27FC236}">
                <a16:creationId xmlns:a16="http://schemas.microsoft.com/office/drawing/2014/main" id="{CC3DFCF8-7A54-474F-A74A-1C69F829BAAB}"/>
              </a:ext>
            </a:extLst>
          </p:cNvPr>
          <p:cNvPicPr>
            <a:picLocks noChangeAspect="1"/>
          </p:cNvPicPr>
          <p:nvPr/>
        </p:nvPicPr>
        <p:blipFill>
          <a:blip r:embed="rId3"/>
          <a:stretch>
            <a:fillRect/>
          </a:stretch>
        </p:blipFill>
        <p:spPr>
          <a:xfrm>
            <a:off x="477664" y="1886200"/>
            <a:ext cx="7951416" cy="3013906"/>
          </a:xfrm>
          <a:prstGeom prst="rect">
            <a:avLst/>
          </a:prstGeom>
          <a:ln>
            <a:solidFill>
              <a:srgbClr val="C00000"/>
            </a:solidFill>
          </a:ln>
        </p:spPr>
      </p:pic>
    </p:spTree>
    <p:extLst>
      <p:ext uri="{BB962C8B-B14F-4D97-AF65-F5344CB8AC3E}">
        <p14:creationId xmlns:p14="http://schemas.microsoft.com/office/powerpoint/2010/main" val="2488013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8.2 Create Tensor without Data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420980362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1964</TotalTime>
  <Words>637</Words>
  <Application>Microsoft Office PowerPoint</Application>
  <PresentationFormat>On-screen Show (4:3)</PresentationFormat>
  <Paragraphs>79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Office 佈景主題</vt:lpstr>
      <vt:lpstr>8 Neural Network Programming</vt:lpstr>
      <vt:lpstr>8 Neural Network Programming</vt:lpstr>
      <vt:lpstr>8 Neural Network Programming</vt:lpstr>
      <vt:lpstr>8 Neural Network Programming</vt:lpstr>
      <vt:lpstr>8 Neural Network Programming</vt:lpstr>
      <vt:lpstr>8.1 Create Tensor with Data</vt:lpstr>
      <vt:lpstr>8.1 Create Tensor with Data</vt:lpstr>
      <vt:lpstr>8.1 Create Tensor with Data</vt:lpstr>
      <vt:lpstr>8.2 Create Tensor without Data</vt:lpstr>
      <vt:lpstr>8.2 Create Tensor without Data</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787</cp:revision>
  <dcterms:created xsi:type="dcterms:W3CDTF">2018-09-28T16:40:41Z</dcterms:created>
  <dcterms:modified xsi:type="dcterms:W3CDTF">2020-05-23T04:24:52Z</dcterms:modified>
</cp:coreProperties>
</file>