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2" r:id="rId3"/>
    <p:sldId id="277" r:id="rId4"/>
    <p:sldId id="291" r:id="rId5"/>
    <p:sldId id="292" r:id="rId6"/>
    <p:sldId id="293" r:id="rId7"/>
    <p:sldId id="294" r:id="rId8"/>
    <p:sldId id="295" r:id="rId9"/>
    <p:sldId id="290" r:id="rId10"/>
    <p:sldId id="296" r:id="rId11"/>
    <p:sldId id="297" r:id="rId12"/>
    <p:sldId id="298" r:id="rId13"/>
    <p:sldId id="301" r:id="rId14"/>
    <p:sldId id="304" r:id="rId15"/>
    <p:sldId id="299" r:id="rId16"/>
    <p:sldId id="302" r:id="rId17"/>
    <p:sldId id="300" r:id="rId18"/>
    <p:sldId id="305" r:id="rId19"/>
    <p:sldId id="303" r:id="rId20"/>
    <p:sldId id="306" r:id="rId21"/>
    <p:sldId id="307" r:id="rId22"/>
    <p:sldId id="308" r:id="rId23"/>
    <p:sldId id="309" r:id="rId24"/>
    <p:sldId id="310" r:id="rId25"/>
    <p:sldId id="311" r:id="rId26"/>
    <p:sldId id="259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0" autoAdjust="0"/>
    <p:restoredTop sz="96806" autoAdjust="0"/>
  </p:normalViewPr>
  <p:slideViewPr>
    <p:cSldViewPr>
      <p:cViewPr varScale="1">
        <p:scale>
          <a:sx n="89" d="100"/>
          <a:sy n="89" d="100"/>
        </p:scale>
        <p:origin x="10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rxiv.org/abs/1710.0538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youtube.com/watch?v=mUueSPmcOBc&amp;list=PLZbbT5o_s2xrfNyHZsM6ufI0iZENK9xgG&amp;index=16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 Training Set (Part 2)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301512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Now, we can access one of our data samples in code.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 function return an object with a stream of data that we can iterate over.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with the stream of data, we can use Python built-in next function.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sample = next(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(train_set))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(‘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(sample):’, 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(sample)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2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only two items? Very </a:t>
            </a:r>
            <a:r>
              <a:rPr lang="en-US" sz="1800" dirty="0" err="1">
                <a:solidFill>
                  <a:schemeClr val="tx1"/>
                </a:solidFill>
              </a:rPr>
              <a:t>strang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(‘type(sample):’, type(sample))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tuple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8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44552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sample contains two items only.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sample contains only image and label pairs.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 Each sample that we retrieved from the training set contains the image data as the tensor and corresponding label as a tensor.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Since sample is Python sequence type, we can use a concept known as sequence unpacking to assign the image and the label.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This is the short cut for accessing each item in the sequence using its index.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stead of two lines of code: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image = sample[0]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label = sample[1]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can just write this one line.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This shortcut is called sequence unpacking or list unpacking. It is also called this as deconstructing the object.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image, label = sample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385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310381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&gt; image, label = sample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</a:t>
            </a:r>
            <a:r>
              <a:rPr lang="en-US" sz="1800" dirty="0" err="1">
                <a:solidFill>
                  <a:schemeClr val="tx1"/>
                </a:solidFill>
              </a:rPr>
              <a:t>image.shape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[1, 28, 28]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</a:t>
            </a:r>
            <a:r>
              <a:rPr lang="en-US" sz="1800" dirty="0" err="1">
                <a:solidFill>
                  <a:schemeClr val="tx1"/>
                </a:solidFill>
              </a:rPr>
              <a:t>image.label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plt.imshow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image.squeeze</a:t>
            </a:r>
            <a:r>
              <a:rPr lang="en-US" sz="1800" dirty="0">
                <a:solidFill>
                  <a:schemeClr val="tx1"/>
                </a:solidFill>
              </a:rPr>
              <a:t>(), </a:t>
            </a:r>
            <a:r>
              <a:rPr lang="en-US" sz="1800" dirty="0" err="1">
                <a:solidFill>
                  <a:schemeClr val="tx1"/>
                </a:solidFill>
              </a:rPr>
              <a:t>cmap</a:t>
            </a:r>
            <a:r>
              <a:rPr lang="en-US" sz="1800" dirty="0">
                <a:solidFill>
                  <a:schemeClr val="tx1"/>
                </a:solidFill>
              </a:rPr>
              <a:t>=‘gray’)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squeeze() take out the outmost dimension.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plt.show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print(label)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label: 9 (Ankle boot)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15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16.1 train_set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3600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A96D7-123E-4D90-B96F-081165DAE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673" y="2605683"/>
            <a:ext cx="3557486" cy="310381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52617-4781-4D56-8C6C-CF59BA115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72" y="1684987"/>
            <a:ext cx="4798293" cy="4853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70464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16.2 train_loader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82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8"/>
            <a:ext cx="8352928" cy="272709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Work with </a:t>
            </a:r>
            <a:r>
              <a:rPr lang="en-US" sz="1800" b="1" dirty="0" err="1">
                <a:solidFill>
                  <a:srgbClr val="C00000"/>
                </a:solidFill>
              </a:rPr>
              <a:t>DataLoader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train_set is tensor based vs. Data loader is object based.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batch = next (</a:t>
            </a:r>
            <a:r>
              <a:rPr lang="en-US" sz="1800" dirty="0" err="1">
                <a:solidFill>
                  <a:schemeClr val="tx1"/>
                </a:solidFill>
              </a:rPr>
              <a:t>iter</a:t>
            </a:r>
            <a:r>
              <a:rPr lang="en-US" sz="1800" dirty="0">
                <a:solidFill>
                  <a:schemeClr val="tx1"/>
                </a:solidFill>
              </a:rPr>
              <a:t>(train_loader))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print(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(batch))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2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 (type (batch))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list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images, labels = batch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31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8"/>
            <a:ext cx="8352928" cy="359119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Work with </a:t>
            </a:r>
            <a:r>
              <a:rPr lang="en-US" sz="1800" b="1" dirty="0" err="1">
                <a:solidFill>
                  <a:srgbClr val="C00000"/>
                </a:solidFill>
              </a:rPr>
              <a:t>DataLoader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Create a grid using torchvision </a:t>
            </a:r>
            <a:r>
              <a:rPr lang="en-US" sz="1800" dirty="0" err="1">
                <a:solidFill>
                  <a:schemeClr val="tx1"/>
                </a:solidFill>
              </a:rPr>
              <a:t>make_grid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utitlity</a:t>
            </a:r>
            <a:r>
              <a:rPr lang="en-US" sz="1800" dirty="0">
                <a:solidFill>
                  <a:schemeClr val="tx1"/>
                </a:solidFill>
              </a:rPr>
              <a:t> function. We pass the images tensor as the first argument. For the </a:t>
            </a:r>
            <a:r>
              <a:rPr lang="en-US" sz="1800" dirty="0" err="1">
                <a:solidFill>
                  <a:schemeClr val="tx1"/>
                </a:solidFill>
              </a:rPr>
              <a:t>nrow</a:t>
            </a:r>
            <a:r>
              <a:rPr lang="en-US" sz="1800" dirty="0">
                <a:solidFill>
                  <a:schemeClr val="tx1"/>
                </a:solidFill>
              </a:rPr>
              <a:t> parameter, we pass 10. All the images will be displayed along a single row. The </a:t>
            </a:r>
            <a:r>
              <a:rPr lang="en-US" sz="1800" dirty="0" err="1">
                <a:solidFill>
                  <a:schemeClr val="tx1"/>
                </a:solidFill>
              </a:rPr>
              <a:t>nrow</a:t>
            </a:r>
            <a:r>
              <a:rPr lang="en-US" sz="1800" dirty="0">
                <a:solidFill>
                  <a:schemeClr val="tx1"/>
                </a:solidFill>
              </a:rPr>
              <a:t> parameter specifies the number of images in each row. Batch size is 10. This gives us a single row of images.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grid = </a:t>
            </a:r>
            <a:r>
              <a:rPr lang="en-US" sz="1800" dirty="0" err="1">
                <a:solidFill>
                  <a:schemeClr val="tx1"/>
                </a:solidFill>
              </a:rPr>
              <a:t>torchvision.utils.make_grid</a:t>
            </a:r>
            <a:r>
              <a:rPr lang="en-US" sz="1800" dirty="0">
                <a:solidFill>
                  <a:schemeClr val="tx1"/>
                </a:solidFill>
              </a:rPr>
              <a:t> (images, </a:t>
            </a:r>
            <a:r>
              <a:rPr lang="en-US" sz="1800" dirty="0" err="1">
                <a:solidFill>
                  <a:schemeClr val="tx1"/>
                </a:solidFill>
              </a:rPr>
              <a:t>nrow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After the grid, we specify some plot configuration.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use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to transpose the grid. Exchange axis 1 and axis 2.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plt.figure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figsize</a:t>
            </a:r>
            <a:r>
              <a:rPr lang="en-US" sz="1800" dirty="0">
                <a:solidFill>
                  <a:schemeClr val="tx1"/>
                </a:solidFill>
              </a:rPr>
              <a:t>=(15,15))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plt.imshow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 err="1">
                <a:solidFill>
                  <a:schemeClr val="tx1"/>
                </a:solidFill>
              </a:rPr>
              <a:t>np.transpose</a:t>
            </a:r>
            <a:r>
              <a:rPr lang="en-US" sz="1800" dirty="0">
                <a:solidFill>
                  <a:schemeClr val="tx1"/>
                </a:solidFill>
              </a:rPr>
              <a:t>(grid, (1, 2, 0)))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plt.show</a:t>
            </a:r>
            <a:r>
              <a:rPr lang="en-US" sz="18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7090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16.2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63886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rgbClr val="C00000"/>
                </a:solidFill>
              </a:rPr>
              <a:t>Work with </a:t>
            </a:r>
            <a:r>
              <a:rPr lang="en-US" sz="1800" b="1" dirty="0" err="1">
                <a:solidFill>
                  <a:srgbClr val="C00000"/>
                </a:solidFill>
              </a:rPr>
              <a:t>DataLoader</a:t>
            </a:r>
            <a:endParaRPr lang="en-US" sz="1800" b="1" dirty="0">
              <a:solidFill>
                <a:srgbClr val="C00000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Result.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6F2736-CA33-43A1-B97A-73D5DB495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75" y="2167859"/>
            <a:ext cx="4314825" cy="2686050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43EF3-2CE2-441E-877A-42CC97590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23" y="2070056"/>
            <a:ext cx="3985163" cy="401375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5038540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16.3 More Batch in train_loader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53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16.3 More Batch in train_loader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49484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Data in the </a:t>
            </a: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is directly used in the neural network.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21884-DFCD-4557-BE1F-D743C8E23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34" y="1926040"/>
            <a:ext cx="4020212" cy="4549647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3F1189-FBB0-42D6-9A9D-CE0EE8EA0BAE}"/>
              </a:ext>
            </a:extLst>
          </p:cNvPr>
          <p:cNvSpPr/>
          <p:nvPr/>
        </p:nvSpPr>
        <p:spPr>
          <a:xfrm>
            <a:off x="3059832" y="3429000"/>
            <a:ext cx="10081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E51778-473D-4703-B2B1-958692DEB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827" y="1904072"/>
            <a:ext cx="4185973" cy="4033359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00527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90375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Training Set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work with dataset and dataloader of PyTorch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goal is to get familiar with these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still in the Preparation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will work on Dataset and Data loader objects that we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we have two PyTorch Objects, a Dataset and a Dataloader.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called the dataset variable train_set and we called the dataloader variable train_loader.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98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16.4 Summary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16.4 Summary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8352928" cy="387922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Summary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discuss how to work with dataset and </a:t>
            </a: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of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goal is to get familiar with these classes.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From the high level perspective, we still in the Preparation of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Prepare the Data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Build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Train the Model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Analyze the Model result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We will work on Dataset and Data loader objects that we created.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Remember, we have two </a:t>
            </a:r>
            <a:r>
              <a:rPr lang="en-US" sz="1800" dirty="0" err="1">
                <a:solidFill>
                  <a:schemeClr val="tx1"/>
                </a:solidFill>
              </a:rPr>
              <a:t>PyTorch</a:t>
            </a:r>
            <a:r>
              <a:rPr lang="en-US" sz="1800" dirty="0">
                <a:solidFill>
                  <a:schemeClr val="tx1"/>
                </a:solidFill>
              </a:rPr>
              <a:t> Objects, a Dataset and a </a:t>
            </a: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called the dataset variable </a:t>
            </a:r>
            <a:r>
              <a:rPr lang="en-US" sz="1800" dirty="0" err="1">
                <a:solidFill>
                  <a:schemeClr val="tx1"/>
                </a:solidFill>
              </a:rPr>
              <a:t>train_set</a:t>
            </a:r>
            <a:r>
              <a:rPr lang="en-US" sz="1800" dirty="0">
                <a:solidFill>
                  <a:schemeClr val="tx1"/>
                </a:solidFill>
              </a:rPr>
              <a:t> and we called the </a:t>
            </a: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variable </a:t>
            </a:r>
            <a:r>
              <a:rPr lang="en-US" sz="1800" dirty="0" err="1">
                <a:solidFill>
                  <a:schemeClr val="tx1"/>
                </a:solidFill>
              </a:rPr>
              <a:t>train_loader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  <a:endParaRPr lang="en-US" sz="1800" b="1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2302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16.5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22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17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114178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059653-CA84-4EFD-B6AE-EAEFA90D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884" y="1308235"/>
            <a:ext cx="6762750" cy="43529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15916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114178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18C8A-4CC7-42C1-B72F-7B65C03F0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327" y="1256566"/>
            <a:ext cx="6896100" cy="5219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72777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16.5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33872" y="1277969"/>
            <a:ext cx="114178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Quiz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571C4-205B-440F-9197-4D3723A67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277969"/>
            <a:ext cx="6810375" cy="19145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0413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615719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import torch, torchvision, and transforms class in the torchvision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torchvision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torchvision.transforms</a:t>
            </a:r>
            <a:r>
              <a:rPr lang="en-US" sz="1800" dirty="0">
                <a:solidFill>
                  <a:schemeClr val="tx1"/>
                </a:solidFill>
              </a:rPr>
              <a:t> as transforms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train_set = </a:t>
            </a:r>
            <a:r>
              <a:rPr lang="en-US" sz="1800" dirty="0" err="1">
                <a:solidFill>
                  <a:schemeClr val="tx1"/>
                </a:solidFill>
              </a:rPr>
              <a:t>torchvision.datasets.FashionMNIST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	</a:t>
            </a:r>
            <a:r>
              <a:rPr lang="en-US" sz="1800" dirty="0" err="1">
                <a:solidFill>
                  <a:schemeClr val="tx1"/>
                </a:solidFill>
              </a:rPr>
              <a:t>roo</a:t>
            </a:r>
            <a:r>
              <a:rPr lang="en-US" sz="1800" dirty="0">
                <a:solidFill>
                  <a:schemeClr val="tx1"/>
                </a:solidFill>
              </a:rPr>
              <a:t>=‘./data/</a:t>
            </a:r>
            <a:r>
              <a:rPr lang="en-US" sz="1800" dirty="0" err="1">
                <a:solidFill>
                  <a:schemeClr val="tx1"/>
                </a:solidFill>
              </a:rPr>
              <a:t>FashionMNIST</a:t>
            </a:r>
            <a:r>
              <a:rPr lang="en-US" sz="1800" dirty="0">
                <a:solidFill>
                  <a:schemeClr val="tx1"/>
                </a:solidFill>
              </a:rPr>
              <a:t>’,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train=True,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download=True,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	transform=</a:t>
            </a:r>
            <a:r>
              <a:rPr lang="en-US" sz="1800" dirty="0" err="1">
                <a:solidFill>
                  <a:schemeClr val="tx1"/>
                </a:solidFill>
              </a:rPr>
              <a:t>transforms.compose</a:t>
            </a:r>
            <a:r>
              <a:rPr lang="en-US" sz="1800" dirty="0">
                <a:solidFill>
                  <a:schemeClr val="tx1"/>
                </a:solidFill>
              </a:rPr>
              <a:t> ([</a:t>
            </a:r>
            <a:r>
              <a:rPr lang="en-US" sz="1800" dirty="0" err="1">
                <a:solidFill>
                  <a:schemeClr val="tx1"/>
                </a:solidFill>
              </a:rPr>
              <a:t>transofrms.ToTensor</a:t>
            </a:r>
            <a:r>
              <a:rPr lang="en-US" sz="1800" dirty="0">
                <a:solidFill>
                  <a:schemeClr val="tx1"/>
                </a:solidFill>
              </a:rPr>
              <a:t>()])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train_loader = </a:t>
            </a:r>
            <a:r>
              <a:rPr lang="en-US" sz="1800" dirty="0" err="1">
                <a:solidFill>
                  <a:schemeClr val="tx1"/>
                </a:solidFill>
              </a:rPr>
              <a:t>torch.utils.data.DataLoader</a:t>
            </a:r>
            <a:r>
              <a:rPr lang="en-US" sz="1800" dirty="0">
                <a:solidFill>
                  <a:schemeClr val="tx1"/>
                </a:solidFill>
              </a:rPr>
              <a:t>(train_set, </a:t>
            </a:r>
            <a:r>
              <a:rPr lang="en-US" sz="1800" dirty="0" err="1">
                <a:solidFill>
                  <a:schemeClr val="tx1"/>
                </a:solidFill>
              </a:rPr>
              <a:t>batch_size</a:t>
            </a:r>
            <a:r>
              <a:rPr lang="en-US" sz="1800" dirty="0">
                <a:solidFill>
                  <a:schemeClr val="tx1"/>
                </a:solidFill>
              </a:rPr>
              <a:t>=10)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924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503090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Train_set: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train_set is an instance of the Fashion in this class that also live inside the torchvision package.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the constructor, we specify the directory where the data is located on disk.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want the data to be the train data.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data should be downloaded if it does not existed on disk.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And finally, we define a transform should be performed on our data element.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composed class allows us to create a composition of transformation. 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In this case, we turn our data into a tensor which is a single transformation.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Train_loader: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For the train_loader, we are using the </a:t>
            </a:r>
            <a:r>
              <a:rPr lang="en-US" sz="1800" dirty="0" err="1">
                <a:solidFill>
                  <a:schemeClr val="tx1"/>
                </a:solidFill>
              </a:rPr>
              <a:t>DataLoader</a:t>
            </a:r>
            <a:r>
              <a:rPr lang="en-US" sz="1800" dirty="0">
                <a:solidFill>
                  <a:schemeClr val="tx1"/>
                </a:solidFill>
              </a:rPr>
              <a:t> constructor and passing the train_set and </a:t>
            </a:r>
            <a:r>
              <a:rPr lang="en-US" sz="1800" dirty="0" err="1">
                <a:solidFill>
                  <a:schemeClr val="tx1"/>
                </a:solidFill>
              </a:rPr>
              <a:t>batch_size</a:t>
            </a:r>
            <a:r>
              <a:rPr lang="en-US" sz="1800" dirty="0">
                <a:solidFill>
                  <a:schemeClr val="tx1"/>
                </a:solidFill>
              </a:rPr>
              <a:t> of 10.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Note, we did not specify the batch_size in the last discussion.</a:t>
            </a:r>
          </a:p>
          <a:p>
            <a:pPr marL="800100" lvl="1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default batch_size = 1 if we do not specify an alternative here. We can see more images in this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178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325449"/>
            <a:ext cx="8352928" cy="332768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do some operations to understand our data.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We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and import </a:t>
            </a:r>
            <a:r>
              <a:rPr lang="en-US" sz="1800" dirty="0" err="1">
                <a:solidFill>
                  <a:schemeClr val="tx1"/>
                </a:solidFill>
              </a:rPr>
              <a:t>pyplot</a:t>
            </a:r>
            <a:r>
              <a:rPr lang="en-US" sz="1800" dirty="0">
                <a:solidFill>
                  <a:schemeClr val="tx1"/>
                </a:solidFill>
              </a:rPr>
              <a:t> class within matplotlib package.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numpy</a:t>
            </a:r>
            <a:r>
              <a:rPr lang="en-US" sz="1800" dirty="0">
                <a:solidFill>
                  <a:schemeClr val="tx1"/>
                </a:solidFill>
              </a:rPr>
              <a:t> as np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import </a:t>
            </a:r>
            <a:r>
              <a:rPr lang="en-US" sz="1800" dirty="0" err="1">
                <a:solidFill>
                  <a:schemeClr val="tx1"/>
                </a:solidFill>
              </a:rPr>
              <a:t>matplotlib.pyplot</a:t>
            </a:r>
            <a:r>
              <a:rPr lang="en-US" sz="1800" dirty="0">
                <a:solidFill>
                  <a:schemeClr val="tx1"/>
                </a:solidFill>
              </a:rPr>
              <a:t> as </a:t>
            </a:r>
            <a:r>
              <a:rPr lang="en-US" sz="1800" dirty="0" err="1">
                <a:solidFill>
                  <a:schemeClr val="tx1"/>
                </a:solidFill>
              </a:rPr>
              <a:t>plt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Print line width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</a:t>
            </a:r>
            <a:r>
              <a:rPr lang="en-US" sz="1800" dirty="0" err="1">
                <a:solidFill>
                  <a:schemeClr val="tx1"/>
                </a:solidFill>
              </a:rPr>
              <a:t>torch.set_printoptions</a:t>
            </a:r>
            <a:r>
              <a:rPr lang="en-US" sz="1800" dirty="0">
                <a:solidFill>
                  <a:schemeClr val="tx1"/>
                </a:solidFill>
              </a:rPr>
              <a:t>(linewidth=120)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('\</a:t>
            </a:r>
            <a:r>
              <a:rPr lang="en-US" sz="1800" dirty="0" err="1">
                <a:solidFill>
                  <a:schemeClr val="tx1"/>
                </a:solidFill>
              </a:rPr>
              <a:t>nlen</a:t>
            </a:r>
            <a:r>
              <a:rPr lang="en-US" sz="1800" dirty="0">
                <a:solidFill>
                  <a:schemeClr val="tx1"/>
                </a:solidFill>
              </a:rPr>
              <a:t>(train_set):', </a:t>
            </a:r>
            <a:r>
              <a:rPr lang="en-US" sz="1800" dirty="0" err="1">
                <a:solidFill>
                  <a:schemeClr val="tx1"/>
                </a:solidFill>
              </a:rPr>
              <a:t>len</a:t>
            </a:r>
            <a:r>
              <a:rPr lang="en-US" sz="1800" dirty="0">
                <a:solidFill>
                  <a:schemeClr val="tx1"/>
                </a:solidFill>
              </a:rPr>
              <a:t>(train_set))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train_set length is 60,000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('\</a:t>
            </a:r>
            <a:r>
              <a:rPr lang="en-US" sz="1800" dirty="0" err="1">
                <a:solidFill>
                  <a:schemeClr val="tx1"/>
                </a:solidFill>
              </a:rPr>
              <a:t>ntrain_set.train_labels</a:t>
            </a:r>
            <a:r>
              <a:rPr lang="en-US" sz="1800" dirty="0">
                <a:solidFill>
                  <a:schemeClr val="tx1"/>
                </a:solidFill>
              </a:rPr>
              <a:t>:', </a:t>
            </a:r>
            <a:r>
              <a:rPr lang="en-US" sz="1800" dirty="0" err="1">
                <a:solidFill>
                  <a:schemeClr val="tx1"/>
                </a:solidFill>
              </a:rPr>
              <a:t>train_set.train_labels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[9, 0, 0, …, 3, 0, 5]: category 9 is Ankle Boot, category 0 is T-shirt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903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3299"/>
            <a:ext cx="8352928" cy="95408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print ('\</a:t>
            </a:r>
            <a:r>
              <a:rPr lang="en-US" sz="1800" dirty="0" err="1">
                <a:solidFill>
                  <a:schemeClr val="tx1"/>
                </a:solidFill>
              </a:rPr>
              <a:t>ntrain_set.train_labels.bincount</a:t>
            </a:r>
            <a:r>
              <a:rPr lang="en-US" sz="1800" dirty="0">
                <a:solidFill>
                  <a:schemeClr val="tx1"/>
                </a:solidFill>
              </a:rPr>
              <a:t>():', </a:t>
            </a:r>
            <a:r>
              <a:rPr lang="en-US" sz="1800" dirty="0" err="1">
                <a:solidFill>
                  <a:schemeClr val="tx1"/>
                </a:solidFill>
              </a:rPr>
              <a:t>train_set.train_labels.bincount</a:t>
            </a:r>
            <a:r>
              <a:rPr lang="en-US" sz="1800" dirty="0">
                <a:solidFill>
                  <a:schemeClr val="tx1"/>
                </a:solidFill>
              </a:rPr>
              <a:t>())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</a:t>
            </a:r>
            <a:r>
              <a:rPr lang="en-US" sz="1800" dirty="0" err="1">
                <a:solidFill>
                  <a:schemeClr val="tx1"/>
                </a:solidFill>
              </a:rPr>
              <a:t>bincount</a:t>
            </a:r>
            <a:r>
              <a:rPr lang="en-US" sz="1800" dirty="0">
                <a:solidFill>
                  <a:schemeClr val="tx1"/>
                </a:solidFill>
              </a:rPr>
              <a:t> is frequency appeared [6000, 6000, 6000, …, 6000, 6000, 6000]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# for each label 0-9. This is an uniform sample of all the labels.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11628B-C1CF-44D0-A813-851091D4F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316" y="2492896"/>
            <a:ext cx="3939752" cy="405971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8" name="副標題 2">
            <a:extLst>
              <a:ext uri="{FF2B5EF4-FFF2-40B4-BE49-F238E27FC236}">
                <a16:creationId xmlns:a16="http://schemas.microsoft.com/office/drawing/2014/main" id="{D22E4178-D84F-406D-9D23-8836EB18A21A}"/>
              </a:ext>
            </a:extLst>
          </p:cNvPr>
          <p:cNvSpPr txBox="1">
            <a:spLocks/>
          </p:cNvSpPr>
          <p:nvPr/>
        </p:nvSpPr>
        <p:spPr>
          <a:xfrm>
            <a:off x="457200" y="2375939"/>
            <a:ext cx="4053137" cy="231957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The training set should have the equal number of each category (class or label).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If not equal number, just duplicate the less frequency one to be equal number for consistency.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hlinkClick r:id="rId4"/>
              </a:rPr>
              <a:t>https://arxiv.org/abs/1710.05381</a:t>
            </a: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87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3299"/>
            <a:ext cx="8352928" cy="499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“Over sample” is the best method to build up the model.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5C0175-29AE-44F8-9795-B72940376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1964405"/>
            <a:ext cx="5214917" cy="3743873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205EAFE-94EF-465A-8258-A30EA7D5936F}"/>
              </a:ext>
            </a:extLst>
          </p:cNvPr>
          <p:cNvSpPr/>
          <p:nvPr/>
        </p:nvSpPr>
        <p:spPr>
          <a:xfrm>
            <a:off x="4612685" y="2328580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08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16 Training Set (Part 2)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57200" y="1273299"/>
            <a:ext cx="8352928" cy="499517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Class imbalance is a common problem.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lvl="0">
              <a:spcBef>
                <a:spcPct val="0"/>
              </a:spcBef>
            </a:pPr>
            <a:r>
              <a:rPr lang="en-US" sz="1600" dirty="0">
                <a:hlinkClick r:id="rId2"/>
              </a:rPr>
              <a:t>https://www.youtube.com/watch?v=mUueSPmcOBc&amp;list=PLZbbT5o_s2xrfNyHZsM6ufI0iZENK9xgG&amp;index=16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7B2AB4-6993-4E77-A8AE-B79F5AE56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20961"/>
            <a:ext cx="6000750" cy="31146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60304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16.1 train_set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2020/5/30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6082F-9FF3-4FD3-AAB6-79929EA80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646102"/>
            <a:ext cx="833859" cy="9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3685</TotalTime>
  <Words>1826</Words>
  <Application>Microsoft Office PowerPoint</Application>
  <PresentationFormat>On-screen Show (4:3)</PresentationFormat>
  <Paragraphs>213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佈景主題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 Training Set (Part 2)</vt:lpstr>
      <vt:lpstr>16.1 train_set</vt:lpstr>
      <vt:lpstr>16.1 train_set</vt:lpstr>
      <vt:lpstr>16.1 train_set</vt:lpstr>
      <vt:lpstr>16.1 train_set</vt:lpstr>
      <vt:lpstr>16.1 train_set</vt:lpstr>
      <vt:lpstr>16.2 train_loader</vt:lpstr>
      <vt:lpstr>16.2 train_loader</vt:lpstr>
      <vt:lpstr>16.2 train_loader</vt:lpstr>
      <vt:lpstr>16.2 train_loader</vt:lpstr>
      <vt:lpstr>16.3 More Batch in train_loader</vt:lpstr>
      <vt:lpstr>16.3 More Batch in train_loader</vt:lpstr>
      <vt:lpstr>16.4 Summary</vt:lpstr>
      <vt:lpstr>16.4 Summary</vt:lpstr>
      <vt:lpstr>16.5 Quiz</vt:lpstr>
      <vt:lpstr>16.5 Quiz</vt:lpstr>
      <vt:lpstr>16.5 Quiz</vt:lpstr>
      <vt:lpstr>16.5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1632</cp:revision>
  <dcterms:created xsi:type="dcterms:W3CDTF">2018-09-28T16:40:41Z</dcterms:created>
  <dcterms:modified xsi:type="dcterms:W3CDTF">2020-05-31T06:24:10Z</dcterms:modified>
</cp:coreProperties>
</file>