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sldIdLst>
    <p:sldId id="256" r:id="rId2"/>
    <p:sldId id="352" r:id="rId3"/>
    <p:sldId id="355" r:id="rId4"/>
    <p:sldId id="354" r:id="rId5"/>
    <p:sldId id="394" r:id="rId6"/>
    <p:sldId id="356" r:id="rId7"/>
    <p:sldId id="358" r:id="rId8"/>
    <p:sldId id="357" r:id="rId9"/>
    <p:sldId id="359" r:id="rId10"/>
    <p:sldId id="361" r:id="rId11"/>
    <p:sldId id="395" r:id="rId12"/>
    <p:sldId id="362" r:id="rId13"/>
    <p:sldId id="360" r:id="rId14"/>
    <p:sldId id="396" r:id="rId15"/>
    <p:sldId id="363" r:id="rId16"/>
    <p:sldId id="364" r:id="rId17"/>
    <p:sldId id="365" r:id="rId18"/>
    <p:sldId id="367" r:id="rId19"/>
    <p:sldId id="369" r:id="rId20"/>
    <p:sldId id="397" r:id="rId21"/>
    <p:sldId id="368" r:id="rId22"/>
    <p:sldId id="370" r:id="rId23"/>
    <p:sldId id="371" r:id="rId24"/>
    <p:sldId id="372" r:id="rId25"/>
    <p:sldId id="398" r:id="rId26"/>
    <p:sldId id="373" r:id="rId27"/>
    <p:sldId id="374" r:id="rId28"/>
    <p:sldId id="399" r:id="rId29"/>
    <p:sldId id="375" r:id="rId30"/>
    <p:sldId id="377" r:id="rId31"/>
    <p:sldId id="376" r:id="rId32"/>
    <p:sldId id="378" r:id="rId33"/>
    <p:sldId id="379" r:id="rId34"/>
    <p:sldId id="380" r:id="rId35"/>
    <p:sldId id="381" r:id="rId36"/>
    <p:sldId id="400" r:id="rId37"/>
    <p:sldId id="382" r:id="rId38"/>
    <p:sldId id="401" r:id="rId39"/>
    <p:sldId id="383" r:id="rId40"/>
    <p:sldId id="384" r:id="rId41"/>
    <p:sldId id="385" r:id="rId42"/>
    <p:sldId id="386" r:id="rId43"/>
    <p:sldId id="387" r:id="rId44"/>
    <p:sldId id="388" r:id="rId45"/>
    <p:sldId id="389" r:id="rId46"/>
    <p:sldId id="390" r:id="rId47"/>
    <p:sldId id="402" r:id="rId48"/>
    <p:sldId id="391" r:id="rId49"/>
    <p:sldId id="392" r:id="rId50"/>
    <p:sldId id="393" r:id="rId51"/>
    <p:sldId id="403" r:id="rId52"/>
    <p:sldId id="404" r:id="rId53"/>
    <p:sldId id="405" r:id="rId54"/>
    <p:sldId id="406" r:id="rId55"/>
    <p:sldId id="407" r:id="rId56"/>
    <p:sldId id="408" r:id="rId57"/>
    <p:sldId id="409" r:id="rId58"/>
    <p:sldId id="259" r:id="rId5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00" autoAdjust="0"/>
    <p:restoredTop sz="96806" autoAdjust="0"/>
  </p:normalViewPr>
  <p:slideViewPr>
    <p:cSldViewPr>
      <p:cViewPr varScale="1">
        <p:scale>
          <a:sx n="89" d="100"/>
          <a:sy n="89" d="100"/>
        </p:scale>
        <p:origin x="108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stWU37L91Yc&amp;list=PLZbbT5o_s2xrfNyHZsM6ufI0iZENK9xgG&amp;index=19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stWU37L91Yc&amp;list=PLZbbT5o_s2xrfNyHZsM6ufI0iZENK9xgG&amp;index=19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stWU37L91Yc&amp;list=PLZbbT5o_s2xrfNyHZsM6ufI0iZENK9xgG&amp;index=19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watch?v=stWU37L91Yc&amp;list=PLZbbT5o_s2xrfNyHZsM6ufI0iZENK9xgG&amp;index=19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tWU37L91Yc&amp;list=PLZbbT5o_s2xrfNyHZsM6ufI0iZENK9xgG&amp;index=19" TargetMode="External"/><Relationship Id="rId2" Type="http://schemas.openxmlformats.org/officeDocument/2006/relationships/hyperlink" Target="https://docs.python.org/3/reference/datamodel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youtube.com/watch?v=stWU37L91Yc&amp;list=PLZbbT5o_s2xrfNyHZsM6ufI0iZENK9xgG&amp;index=19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stWU37L91Yc&amp;list=PLZbbT5o_s2xrfNyHZsM6ufI0iZENK9xgG&amp;index=19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stWU37L91Yc&amp;list=PLZbbT5o_s2xrfNyHZsM6ufI0iZENK9xgG&amp;index=19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tWU37L91Yc&amp;list=PLZbbT5o_s2xrfNyHZsM6ufI0iZENK9xgG&amp;index=19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stWU37L91Yc&amp;list=PLZbbT5o_s2xrfNyHZsM6ufI0iZENK9xgG&amp;index=19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stWU37L91Yc&amp;list=PLZbbT5o_s2xrfNyHZsM6ufI0iZENK9xgG&amp;index=19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stWU37L91Yc&amp;list=PLZbbT5o_s2xrfNyHZsM6ufI0iZENK9xgG&amp;index=19" TargetMode="Externa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stWU37L91Yc&amp;list=PLZbbT5o_s2xrfNyHZsM6ufI0iZENK9xgG&amp;index=19" TargetMode="Externa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stWU37L91Yc&amp;list=PLZbbT5o_s2xrfNyHZsM6ufI0iZENK9xgG&amp;index=19" TargetMode="Externa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youtube.com/watch?v=stWU37L91Yc&amp;list=PLZbbT5o_s2xrfNyHZsM6ufI0iZENK9xgG&amp;index=19" TargetMode="Externa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youtube.com/watch?v=stWU37L91Yc&amp;list=PLZbbT5o_s2xrfNyHZsM6ufI0iZENK9xgG&amp;index=19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stWU37L91Yc&amp;list=PLZbbT5o_s2xrfNyHZsM6ufI0iZENK9xgG&amp;index=19" TargetMode="Externa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youtube.com/watch?v=stWU37L91Yc&amp;list=PLZbbT5o_s2xrfNyHZsM6ufI0iZENK9xgG&amp;index=19" TargetMode="Externa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youtube.com/watch?v=stWU37L91Yc&amp;list=PLZbbT5o_s2xrfNyHZsM6ufI0iZENK9xgG&amp;index=19" TargetMode="Externa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youtube.com/watch?v=stWU37L91Yc&amp;list=PLZbbT5o_s2xrfNyHZsM6ufI0iZENK9xgG&amp;index=19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tWU37L91Yc&amp;list=PLZbbT5o_s2xrfNyHZsM6ufI0iZENK9xgG&amp;index=19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tWU37L91Yc&amp;list=PLZbbT5o_s2xrfNyHZsM6ufI0iZENK9xgG&amp;index=19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youtube.com/watch?v=stWU37L91Yc&amp;list=PLZbbT5o_s2xrfNyHZsM6ufI0iZENK9xgG&amp;index=19" TargetMode="Externa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tWU37L91Yc&amp;list=PLZbbT5o_s2xrfNyHZsM6ufI0iZENK9xgG&amp;index=19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www.youtube.com/watch?v=stWU37L91Yc&amp;list=PLZbbT5o_s2xrfNyHZsM6ufI0iZENK9xgG&amp;index=19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stWU37L91Yc&amp;list=PLZbbT5o_s2xrfNyHZsM6ufI0iZENK9xgG&amp;index=19" TargetMode="Externa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www.youtube.com/watch?v=stWU37L91Yc&amp;list=PLZbbT5o_s2xrfNyHZsM6ufI0iZENK9xgG&amp;index=19" TargetMode="Externa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www.youtube.com/watch?v=stWU37L91Yc&amp;list=PLZbbT5o_s2xrfNyHZsM6ufI0iZENK9xgG&amp;index=19" TargetMode="Externa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www.youtube.com/watch?v=stWU37L91Yc&amp;list=PLZbbT5o_s2xrfNyHZsM6ufI0iZENK9xgG&amp;index=19" TargetMode="Externa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www.youtube.com/watch?v=stWU37L91Yc&amp;list=PLZbbT5o_s2xrfNyHZsM6ufI0iZENK9xgG&amp;index=19" TargetMode="Externa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www.youtube.com/watch?v=stWU37L91Yc&amp;list=PLZbbT5o_s2xrfNyHZsM6ufI0iZENK9xgG&amp;index=19" TargetMode="Externa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www.youtube.com/watch?v=stWU37L91Yc&amp;list=PLZbbT5o_s2xrfNyHZsM6ufI0iZENK9xgG&amp;index=19" TargetMode="Externa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www.youtube.com/watch?v=stWU37L91Yc&amp;list=PLZbbT5o_s2xrfNyHZsM6ufI0iZENK9xgG&amp;index=19" TargetMode="Externa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www.youtube.com/watch?v=stWU37L91Yc&amp;list=PLZbbT5o_s2xrfNyHZsM6ufI0iZENK9xgG&amp;index=19" TargetMode="Externa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www.youtube.com/watch?v=stWU37L91Yc&amp;list=PLZbbT5o_s2xrfNyHZsM6ufI0iZENK9xgG&amp;index=19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www.youtube.com/watch?v=stWU37L91Yc&amp;list=PLZbbT5o_s2xrfNyHZsM6ufI0iZENK9xgG&amp;index=19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www.youtube.com/watch?v=stWU37L91Yc&amp;list=PLZbbT5o_s2xrfNyHZsM6ufI0iZENK9xgG&amp;index=19" TargetMode="Externa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www.youtube.com/watch?v=stWU37L91Yc&amp;list=PLZbbT5o_s2xrfNyHZsM6ufI0iZENK9xgG&amp;index=19" TargetMode="Externa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www.youtube.com/watch?v=stWU37L91Yc&amp;list=PLZbbT5o_s2xrfNyHZsM6ufI0iZENK9xgG&amp;index=19" TargetMode="Externa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www.youtube.com/watch?v=stWU37L91Yc&amp;list=PLZbbT5o_s2xrfNyHZsM6ufI0iZENK9xgG&amp;index=19" TargetMode="Externa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www.youtube.com/watch?v=stWU37L91Yc&amp;list=PLZbbT5o_s2xrfNyHZsM6ufI0iZENK9xgG&amp;index=19" TargetMode="Externa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s://www.youtube.com/watch?v=stWU37L91Yc&amp;list=PLZbbT5o_s2xrfNyHZsM6ufI0iZENK9xgG&amp;index=19" TargetMode="Externa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stWU37L91Yc&amp;list=PLZbbT5o_s2xrfNyHZsM6ufI0iZENK9xgG&amp;index=19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stWU37L91Yc&amp;list=PLZbbT5o_s2xrfNyHZsM6ufI0iZENK9xgG&amp;index=19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stWU37L91Yc&amp;list=PLZbbT5o_s2xrfNyHZsM6ufI0iZENK9xgG&amp;index=19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stWU37L91Yc&amp;list=PLZbbT5o_s2xrfNyHZsM6ufI0iZENK9xgG&amp;index=19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19 Weight Tensor (Part 2)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36082F-9FF3-4FD3-AAB6-79929EA80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3646102"/>
            <a:ext cx="833859" cy="98978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19.1 Deep Neural Network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8"/>
            <a:ext cx="8352928" cy="167150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Deep Neural Network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print out is a details of network architecture.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Listing out the network layers and showing the values that we passed to the layer constructors.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Network Class is inheriting the functionality form PyTorch base class Module.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https://www.youtube.com/watch?v=stWU37L91Yc&amp;list=PLZbbT5o_s2xrfNyHZsM6ufI0iZENK9xgG&amp;index=19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D075914-F513-44C0-B788-F14DDC65F0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3199061"/>
            <a:ext cx="4733925" cy="13239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126577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19.2 Remove Inherit Module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36082F-9FF3-4FD3-AAB6-79929EA80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3646102"/>
            <a:ext cx="833859" cy="98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388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19.2 Remove Inherit Module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7"/>
            <a:ext cx="8352928" cy="128269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Learnable Parameters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If we remove inheritance of Module class.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“&lt;__</a:t>
            </a:r>
            <a:r>
              <a:rPr lang="en-US" sz="1800" dirty="0" err="1">
                <a:solidFill>
                  <a:schemeClr val="tx1"/>
                </a:solidFill>
              </a:rPr>
              <a:t>main__.Network</a:t>
            </a:r>
            <a:r>
              <a:rPr lang="en-US" sz="1800" dirty="0">
                <a:solidFill>
                  <a:schemeClr val="tx1"/>
                </a:solidFill>
              </a:rPr>
              <a:t> object at …&gt;” is Python string representation.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do not have attributes (objects) inside the Network object.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https://www.youtube.com/watch?v=stWU37L91Yc&amp;list=PLZbbT5o_s2xrfNyHZsM6ufI0iZENK9xgG&amp;index=19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1767B1-35FA-4309-BCA6-10A5D2217F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6691" y="2742381"/>
            <a:ext cx="6650661" cy="379653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13998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19.2 Remove Inherit Module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7"/>
            <a:ext cx="8352928" cy="174351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Learnable Parameters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When we extend the class with Module by “Network(Module)”, we get all the functionality of Module.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can add additional functionality.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can also override the exiting functionality by changing it to behave differently.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https://www.youtube.com/watch?v=stWU37L91Yc&amp;list=PLZbbT5o_s2xrfNyHZsM6ufI0iZENK9xgG&amp;index=19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9978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19.3 String Representation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36082F-9FF3-4FD3-AAB6-79929EA80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3646102"/>
            <a:ext cx="833859" cy="98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7855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19.3 String Representation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7"/>
            <a:ext cx="8352928" cy="167150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String Representation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can also override the exiting functionality by changing it to behave differently.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can change the string representation by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def__</a:t>
            </a:r>
            <a:r>
              <a:rPr lang="en-US" sz="1800" dirty="0" err="1">
                <a:solidFill>
                  <a:schemeClr val="tx1"/>
                </a:solidFill>
              </a:rPr>
              <a:t>repr</a:t>
            </a:r>
            <a:r>
              <a:rPr lang="en-US" sz="1800" dirty="0">
                <a:solidFill>
                  <a:schemeClr val="tx1"/>
                </a:solidFill>
              </a:rPr>
              <a:t>__(self):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   return “Custom String”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https://www.youtube.com/watch?v=stWU37L91Yc&amp;list=PLZbbT5o_s2xrfNyHZsM6ufI0iZENK9xgG&amp;index=19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E48649E-DCB7-4E77-BBDB-FF71ED2A35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477" y="2564904"/>
            <a:ext cx="5231595" cy="373462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副標題 2">
            <a:extLst>
              <a:ext uri="{FF2B5EF4-FFF2-40B4-BE49-F238E27FC236}">
                <a16:creationId xmlns:a16="http://schemas.microsoft.com/office/drawing/2014/main" id="{C328699C-8106-42D1-AA6D-A828D1ACDB47}"/>
              </a:ext>
            </a:extLst>
          </p:cNvPr>
          <p:cNvSpPr txBox="1">
            <a:spLocks/>
          </p:cNvSpPr>
          <p:nvPr/>
        </p:nvSpPr>
        <p:spPr>
          <a:xfrm>
            <a:off x="457200" y="3077921"/>
            <a:ext cx="2962672" cy="639111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“__</a:t>
            </a:r>
            <a:r>
              <a:rPr lang="en-US" sz="1800" dirty="0" err="1">
                <a:solidFill>
                  <a:schemeClr val="tx1"/>
                </a:solidFill>
              </a:rPr>
              <a:t>repr</a:t>
            </a:r>
            <a:r>
              <a:rPr lang="en-US" sz="1800" dirty="0">
                <a:solidFill>
                  <a:schemeClr val="tx1"/>
                </a:solidFill>
              </a:rPr>
              <a:t>__” is short for “representation”.</a:t>
            </a:r>
          </a:p>
        </p:txBody>
      </p:sp>
    </p:spTree>
    <p:extLst>
      <p:ext uri="{BB962C8B-B14F-4D97-AF65-F5344CB8AC3E}">
        <p14:creationId xmlns:p14="http://schemas.microsoft.com/office/powerpoint/2010/main" val="13245949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19.3 String Representation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8"/>
            <a:ext cx="8352928" cy="131146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String Representation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hlinkClick r:id="rId2"/>
              </a:rPr>
              <a:t>https://docs.python.org/3/reference/datamodel.html</a:t>
            </a:r>
            <a:endParaRPr lang="en-US" sz="1800" dirty="0"/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definition of __</a:t>
            </a:r>
            <a:r>
              <a:rPr lang="en-US" sz="1800" dirty="0" err="1">
                <a:solidFill>
                  <a:schemeClr val="tx1"/>
                </a:solidFill>
              </a:rPr>
              <a:t>init</a:t>
            </a:r>
            <a:r>
              <a:rPr lang="en-US" sz="1800" dirty="0">
                <a:solidFill>
                  <a:schemeClr val="tx1"/>
                </a:solidFill>
              </a:rPr>
              <a:t>__, __</a:t>
            </a:r>
            <a:r>
              <a:rPr lang="en-US" sz="1800" dirty="0" err="1">
                <a:solidFill>
                  <a:schemeClr val="tx1"/>
                </a:solidFill>
              </a:rPr>
              <a:t>repr</a:t>
            </a:r>
            <a:r>
              <a:rPr lang="en-US" sz="1800" dirty="0">
                <a:solidFill>
                  <a:schemeClr val="tx1"/>
                </a:solidFill>
              </a:rPr>
              <a:t>__, and etc. can be found under Python release Lib/collection/__init__.py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https://www.youtube.com/watch?v=stWU37L91Yc&amp;list=PLZbbT5o_s2xrfNyHZsM6ufI0iZENK9xgG&amp;index=19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D9E55FC-2FE0-416E-BEB9-42FD2A9234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6385" y="2837616"/>
            <a:ext cx="5253615" cy="391588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0627572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19.3 String Representation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8"/>
            <a:ext cx="8352928" cy="65212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String Representation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“__</a:t>
            </a:r>
            <a:r>
              <a:rPr lang="en-US" sz="1800" dirty="0" err="1">
                <a:solidFill>
                  <a:schemeClr val="tx1"/>
                </a:solidFill>
              </a:rPr>
              <a:t>init</a:t>
            </a:r>
            <a:r>
              <a:rPr lang="en-US" sz="1800" dirty="0">
                <a:solidFill>
                  <a:schemeClr val="tx1"/>
                </a:solidFill>
              </a:rPr>
              <a:t>__ (self)” is special for constructor.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https://www.youtube.com/watch?v=stWU37L91Yc&amp;list=PLZbbT5o_s2xrfNyHZsM6ufI0iZENK9xgG&amp;index=19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C30553-714C-4D7D-BB9A-503A869B56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2192" y="2178274"/>
            <a:ext cx="4623850" cy="4206261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副標題 2">
            <a:extLst>
              <a:ext uri="{FF2B5EF4-FFF2-40B4-BE49-F238E27FC236}">
                <a16:creationId xmlns:a16="http://schemas.microsoft.com/office/drawing/2014/main" id="{80BA8001-9CAE-448E-BAA0-3FCD5BEFF77B}"/>
              </a:ext>
            </a:extLst>
          </p:cNvPr>
          <p:cNvSpPr txBox="1">
            <a:spLocks/>
          </p:cNvSpPr>
          <p:nvPr/>
        </p:nvSpPr>
        <p:spPr>
          <a:xfrm>
            <a:off x="486482" y="2188084"/>
            <a:ext cx="3285290" cy="354517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There are other methods, such as, “__</a:t>
            </a:r>
            <a:r>
              <a:rPr lang="en-US" sz="1800" dirty="0" err="1">
                <a:solidFill>
                  <a:schemeClr val="tx1"/>
                </a:solidFill>
              </a:rPr>
              <a:t>repr</a:t>
            </a:r>
            <a:r>
              <a:rPr lang="en-US" sz="1800" dirty="0">
                <a:solidFill>
                  <a:schemeClr val="tx1"/>
                </a:solidFill>
              </a:rPr>
              <a:t>__” is for string representation for object.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All the Python special method are embed with “__name__”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PyTorch method __</a:t>
            </a:r>
            <a:r>
              <a:rPr lang="en-US" sz="1800" dirty="0" err="1">
                <a:solidFill>
                  <a:schemeClr val="tx1"/>
                </a:solidFill>
              </a:rPr>
              <a:t>repr</a:t>
            </a:r>
            <a:r>
              <a:rPr lang="en-US" sz="1800" dirty="0">
                <a:solidFill>
                  <a:schemeClr val="tx1"/>
                </a:solidFill>
              </a:rPr>
              <a:t>__ in Module class overrides the __</a:t>
            </a:r>
            <a:r>
              <a:rPr lang="en-US" sz="1800" dirty="0" err="1">
                <a:solidFill>
                  <a:schemeClr val="tx1"/>
                </a:solidFill>
              </a:rPr>
              <a:t>repr</a:t>
            </a:r>
            <a:r>
              <a:rPr lang="en-US" sz="1800" dirty="0">
                <a:solidFill>
                  <a:schemeClr val="tx1"/>
                </a:solidFill>
              </a:rPr>
              <a:t>__ method in Python Lib/collection/__init__.py.</a:t>
            </a:r>
          </a:p>
        </p:txBody>
      </p:sp>
    </p:spTree>
    <p:extLst>
      <p:ext uri="{BB962C8B-B14F-4D97-AF65-F5344CB8AC3E}">
        <p14:creationId xmlns:p14="http://schemas.microsoft.com/office/powerpoint/2010/main" val="35989719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19.3 String Representation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8"/>
            <a:ext cx="8352928" cy="65212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String Representation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Use </a:t>
            </a:r>
            <a:r>
              <a:rPr lang="en-US" sz="1800" dirty="0" err="1">
                <a:solidFill>
                  <a:schemeClr val="tx1"/>
                </a:solidFill>
              </a:rPr>
              <a:t>jupyter</a:t>
            </a:r>
            <a:r>
              <a:rPr lang="en-US" sz="1800" dirty="0">
                <a:solidFill>
                  <a:schemeClr val="tx1"/>
                </a:solidFill>
              </a:rPr>
              <a:t> debugger to walk through the </a:t>
            </a:r>
            <a:r>
              <a:rPr lang="en-US" sz="1800" dirty="0" err="1">
                <a:solidFill>
                  <a:schemeClr val="tx1"/>
                </a:solidFill>
              </a:rPr>
              <a:t>PyTroch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Lirbary</a:t>
            </a:r>
            <a:r>
              <a:rPr lang="en-US" sz="1800" dirty="0">
                <a:solidFill>
                  <a:schemeClr val="tx1"/>
                </a:solidFill>
              </a:rPr>
              <a:t> source code.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https://www.youtube.com/watch?v=stWU37L91Yc&amp;list=PLZbbT5o_s2xrfNyHZsM6ufI0iZENK9xgG&amp;index=19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08EFBB-20CD-4710-BDCD-6E9A78A5E7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896" y="2178274"/>
            <a:ext cx="4733925" cy="13239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7361331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19.3 String Representation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9"/>
            <a:ext cx="8352928" cy="93680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String Representation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Look at the string representation that PyTorch give us is pretty match what we expected based on how configured our network layers.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https://www.youtube.com/watch?v=stWU37L91Yc&amp;list=PLZbbT5o_s2xrfNyHZsM6ufI0iZENK9xgG&amp;index=19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121EB4-D329-40E0-A164-5D9CBB3B7F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216" y="2388037"/>
            <a:ext cx="6305450" cy="3777673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AFED9E-2DA2-46F2-A40C-69BCD8F71B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3191" y="5218839"/>
            <a:ext cx="4733925" cy="13239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789300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51214EE-DD00-43C4-9510-0C4B20668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214" y="2652045"/>
            <a:ext cx="6438900" cy="38576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19 Weight Tensor (Part 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9"/>
            <a:ext cx="8352928" cy="12532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Weight Tensor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discuss wight tensor inside the CNN.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find the weight tensor live inside our layers and all the learnable parameter of our networks.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https://www.youtube.com/watch?v=stWU37L91Yc&amp;list=PLZbbT5o_s2xrfNyHZsM6ufI0iZENK9xgG&amp;index=19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35804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19.4 Kernel Size and Stride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36082F-9FF3-4FD3-AAB6-79929EA80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3646102"/>
            <a:ext cx="833859" cy="98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6632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19.4 Kernel Size and Stride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8"/>
            <a:ext cx="8352928" cy="130432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Kernel Size and Stride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convolutional layer, the kernel size argument is a Python tuple (5, 5). Even we pass in </a:t>
            </a:r>
            <a:r>
              <a:rPr lang="en-US" sz="1800" dirty="0" err="1">
                <a:solidFill>
                  <a:schemeClr val="tx1"/>
                </a:solidFill>
              </a:rPr>
              <a:t>kernel_size</a:t>
            </a:r>
            <a:r>
              <a:rPr lang="en-US" sz="1800" dirty="0">
                <a:solidFill>
                  <a:schemeClr val="tx1"/>
                </a:solidFill>
              </a:rPr>
              <a:t> = 5 in the constructor.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is because our filter actually have height and width.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https://www.youtube.com/watch?v=stWU37L91Yc&amp;list=PLZbbT5o_s2xrfNyHZsM6ufI0iZENK9xgG&amp;index=19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121EB4-D329-40E0-A164-5D9CBB3B7F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721134"/>
            <a:ext cx="6008118" cy="3599538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AFED9E-2DA2-46F2-A40C-69BCD8F71B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7904" y="5088056"/>
            <a:ext cx="4733925" cy="13239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3987166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19.4 Kernel Size and Stride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8"/>
            <a:ext cx="8352928" cy="130432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Kernel Size and Stride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When we passed in the </a:t>
            </a:r>
            <a:r>
              <a:rPr lang="en-US" sz="1800" dirty="0" err="1">
                <a:solidFill>
                  <a:schemeClr val="tx1"/>
                </a:solidFill>
              </a:rPr>
              <a:t>kernel_size</a:t>
            </a:r>
            <a:r>
              <a:rPr lang="en-US" sz="1800" dirty="0">
                <a:solidFill>
                  <a:schemeClr val="tx1"/>
                </a:solidFill>
              </a:rPr>
              <a:t> = 5 to the constructor, the constructor assume the square filter.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https://www.youtube.com/watch?v=stWU37L91Yc&amp;list=PLZbbT5o_s2xrfNyHZsM6ufI0iZENK9xgG&amp;index=19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121EB4-D329-40E0-A164-5D9CBB3B7F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721134"/>
            <a:ext cx="6008118" cy="3599538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AFED9E-2DA2-46F2-A40C-69BCD8F71B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7904" y="5088056"/>
            <a:ext cx="4733925" cy="13239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9448330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19.4 Kernel Size and Stride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8"/>
            <a:ext cx="8352928" cy="159949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Kernel Size and Stride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Next, we have a stride which is (1, 1).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When the stride is not specified in the layer constructor, the layer automatically set it.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 The stride tells the convolution layer how far the filter should slide.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https://www.youtube.com/watch?v=stWU37L91Yc&amp;list=PLZbbT5o_s2xrfNyHZsM6ufI0iZENK9xgG&amp;index=19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23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4AFED9E-2DA2-46F2-A40C-69BCD8F71B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3316671"/>
            <a:ext cx="4733925" cy="13239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6328148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19.4 Kernel Size and Stride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8"/>
            <a:ext cx="8352928" cy="130432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Kernel Size and Stride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stride (1, 1), the first argument 1 means move 1 unit when move from left to right.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second argument 1 means move 1 unit down when move from up to down.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https://www.youtube.com/watch?v=stWU37L91Yc&amp;list=PLZbbT5o_s2xrfNyHZsM6ufI0iZENK9xgG&amp;index=19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4AFED9E-2DA2-46F2-A40C-69BCD8F71B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9275" y="3208916"/>
            <a:ext cx="4733925" cy="13239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CA2D289-0E57-400C-89AB-3B557976CD56}"/>
              </a:ext>
            </a:extLst>
          </p:cNvPr>
          <p:cNvSpPr/>
          <p:nvPr/>
        </p:nvSpPr>
        <p:spPr>
          <a:xfrm>
            <a:off x="5131643" y="3422068"/>
            <a:ext cx="1296144" cy="3651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4959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19.5 Layer Information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36082F-9FF3-4FD3-AAB6-79929EA80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3646102"/>
            <a:ext cx="833859" cy="98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501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19.5 Layer Information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9"/>
            <a:ext cx="8352928" cy="73540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Layer Information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For the Linear Layer, we have the additional parameter called the bias.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https://www.youtube.com/watch?v=stWU37L91Yc&amp;list=PLZbbT5o_s2xrfNyHZsM6ufI0iZENK9xgG&amp;index=19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4AFED9E-2DA2-46F2-A40C-69BCD8F71B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9275" y="2470945"/>
            <a:ext cx="4733925" cy="13239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CA2D289-0E57-400C-89AB-3B557976CD56}"/>
              </a:ext>
            </a:extLst>
          </p:cNvPr>
          <p:cNvSpPr/>
          <p:nvPr/>
        </p:nvSpPr>
        <p:spPr>
          <a:xfrm>
            <a:off x="5491683" y="2996259"/>
            <a:ext cx="936104" cy="69882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0176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19.5 Layer Information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9"/>
            <a:ext cx="8352928" cy="73540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Layer Information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can access each object information by network.conv1, network.conv2, and etc.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https://www.youtube.com/watch?v=stWU37L91Yc&amp;list=PLZbbT5o_s2xrfNyHZsM6ufI0iZENK9xgG&amp;index=19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F1129E-7B8F-4644-8FB7-554B26982A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9532" y="2136160"/>
            <a:ext cx="6948264" cy="422019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2579838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19.6 Conv Weight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36082F-9FF3-4FD3-AAB6-79929EA80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3646102"/>
            <a:ext cx="833859" cy="98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5756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19.6 Conv Weight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9"/>
            <a:ext cx="8352928" cy="66339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Conv Weight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print (network.conv1.weight)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https://www.youtube.com/watch?v=stWU37L91Yc&amp;list=PLZbbT5o_s2xrfNyHZsM6ufI0iZENK9xgG&amp;index=19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29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EA806F-54D9-4FDA-B24B-FD5C36C671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800" y="1968300"/>
            <a:ext cx="6026563" cy="4427807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副標題 2">
            <a:extLst>
              <a:ext uri="{FF2B5EF4-FFF2-40B4-BE49-F238E27FC236}">
                <a16:creationId xmlns:a16="http://schemas.microsoft.com/office/drawing/2014/main" id="{A012FA71-09BB-4712-BF2C-2EE94D951E95}"/>
              </a:ext>
            </a:extLst>
          </p:cNvPr>
          <p:cNvSpPr txBox="1">
            <a:spLocks/>
          </p:cNvSpPr>
          <p:nvPr/>
        </p:nvSpPr>
        <p:spPr>
          <a:xfrm>
            <a:off x="457200" y="2069044"/>
            <a:ext cx="2133600" cy="373622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First, access the conv1 object nested inside the network object, and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then access the weight object that live inside the conv1 layer object.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All these objects are chained or linked together.</a:t>
            </a:r>
          </a:p>
        </p:txBody>
      </p:sp>
    </p:spTree>
    <p:extLst>
      <p:ext uri="{BB962C8B-B14F-4D97-AF65-F5344CB8AC3E}">
        <p14:creationId xmlns:p14="http://schemas.microsoft.com/office/powerpoint/2010/main" val="2129034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19 Weight Tensor (Part 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9"/>
            <a:ext cx="8352928" cy="390375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Weight Tensor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define five layers inside our neural network constructor.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will use these layers inside the forward method.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Now, we take a look of learnable parameter of networks.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discussed hyperparameter in last discussion.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saw the hyperparameters are parameters whose values are picked arbitrarily.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hyperparameters are used to construct the network’s architecture. 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Through the layers we constructed and assigned the class attributes, these hyperparameters are not the only parameter.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will see more parameters when we start the training process.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What we are concerned now is different type of parameter called a learnable parameter.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https://www.youtube.com/watch?v=stWU37L91Yc&amp;list=PLZbbT5o_s2xrfNyHZsM6ufI0iZENK9xgG&amp;index=19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89668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19.6 Conv Weight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9"/>
            <a:ext cx="8352928" cy="66339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Conv Weight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There is “Parameter containing” for this special wight tensor.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https://www.youtube.com/watch?v=stWU37L91Yc&amp;list=PLZbbT5o_s2xrfNyHZsM6ufI0iZENK9xgG&amp;index=19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30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EA806F-54D9-4FDA-B24B-FD5C36C671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3033" y="2108802"/>
            <a:ext cx="5835330" cy="428730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副標題 2">
            <a:extLst>
              <a:ext uri="{FF2B5EF4-FFF2-40B4-BE49-F238E27FC236}">
                <a16:creationId xmlns:a16="http://schemas.microsoft.com/office/drawing/2014/main" id="{A012FA71-09BB-4712-BF2C-2EE94D951E95}"/>
              </a:ext>
            </a:extLst>
          </p:cNvPr>
          <p:cNvSpPr txBox="1">
            <a:spLocks/>
          </p:cNvSpPr>
          <p:nvPr/>
        </p:nvSpPr>
        <p:spPr>
          <a:xfrm>
            <a:off x="457200" y="2069044"/>
            <a:ext cx="2458616" cy="258409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means the tensor is actually learn when we train.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As we train these weight values are updated in such a way that loss function is minimized.</a:t>
            </a:r>
          </a:p>
        </p:txBody>
      </p:sp>
    </p:spTree>
    <p:extLst>
      <p:ext uri="{BB962C8B-B14F-4D97-AF65-F5344CB8AC3E}">
        <p14:creationId xmlns:p14="http://schemas.microsoft.com/office/powerpoint/2010/main" val="40512326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19.6 Conv Weight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9"/>
            <a:ext cx="8352928" cy="66339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Conv Weight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Lib/site-packages/torhc/nn/parameter.py has a Parameter Class.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https://www.youtube.com/watch?v=stWU37L91Yc&amp;list=PLZbbT5o_s2xrfNyHZsM6ufI0iZENK9xgG&amp;index=19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31</a:t>
            </a:fld>
            <a:endParaRPr lang="zh-TW" altLang="en-US"/>
          </a:p>
        </p:txBody>
      </p:sp>
      <p:sp>
        <p:nvSpPr>
          <p:cNvPr id="9" name="副標題 2">
            <a:extLst>
              <a:ext uri="{FF2B5EF4-FFF2-40B4-BE49-F238E27FC236}">
                <a16:creationId xmlns:a16="http://schemas.microsoft.com/office/drawing/2014/main" id="{A012FA71-09BB-4712-BF2C-2EE94D951E95}"/>
              </a:ext>
            </a:extLst>
          </p:cNvPr>
          <p:cNvSpPr txBox="1">
            <a:spLocks/>
          </p:cNvSpPr>
          <p:nvPr/>
        </p:nvSpPr>
        <p:spPr>
          <a:xfrm>
            <a:off x="457200" y="2069044"/>
            <a:ext cx="2530624" cy="402425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Parameter class extends the </a:t>
            </a:r>
            <a:r>
              <a:rPr lang="en-US" sz="1800" dirty="0" err="1">
                <a:solidFill>
                  <a:schemeClr val="tx1"/>
                </a:solidFill>
              </a:rPr>
              <a:t>torch.Tensor</a:t>
            </a:r>
            <a:r>
              <a:rPr lang="en-US" sz="1800" dirty="0">
                <a:solidFill>
                  <a:schemeClr val="tx1"/>
                </a:solidFill>
              </a:rPr>
              <a:t> class.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weight tensor inside every layer is an instance of this Parameter class.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is why we saw the “Parameter Containing:” text overriding with __</a:t>
            </a:r>
            <a:r>
              <a:rPr lang="en-US" sz="1800" dirty="0" err="1">
                <a:solidFill>
                  <a:schemeClr val="tx1"/>
                </a:solidFill>
              </a:rPr>
              <a:t>repr</a:t>
            </a:r>
            <a:r>
              <a:rPr lang="en-US" sz="1800" dirty="0">
                <a:solidFill>
                  <a:schemeClr val="tx1"/>
                </a:solidFill>
              </a:rPr>
              <a:t>__ + with super().__</a:t>
            </a:r>
            <a:r>
              <a:rPr lang="en-US" sz="1800" dirty="0" err="1">
                <a:solidFill>
                  <a:schemeClr val="tx1"/>
                </a:solidFill>
              </a:rPr>
              <a:t>repr</a:t>
            </a:r>
            <a:r>
              <a:rPr lang="en-US" sz="1800" dirty="0">
                <a:solidFill>
                  <a:schemeClr val="tx1"/>
                </a:solidFill>
              </a:rPr>
              <a:t>_ message.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61D061-B838-48C1-9276-DFCDE10E5C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840" y="2081486"/>
            <a:ext cx="5256584" cy="4482538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38478A8-42DC-4AC4-95F0-26761246BB28}"/>
              </a:ext>
            </a:extLst>
          </p:cNvPr>
          <p:cNvSpPr/>
          <p:nvPr/>
        </p:nvSpPr>
        <p:spPr>
          <a:xfrm>
            <a:off x="3563888" y="6198899"/>
            <a:ext cx="3816424" cy="32644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3234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19.6 Conv Weight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9"/>
            <a:ext cx="382676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Conv Weight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https://www.youtube.com/watch?v=stWU37L91Yc&amp;list=PLZbbT5o_s2xrfNyHZsM6ufI0iZENK9xgG&amp;index=19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32</a:t>
            </a:fld>
            <a:endParaRPr lang="zh-TW" alt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460E8A9-DAA9-4D6D-8EFC-4A97502058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192" y="2564904"/>
            <a:ext cx="2181225" cy="96202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B40A776-1E8C-499B-820C-D6283DF48A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926210"/>
            <a:ext cx="5477847" cy="418941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1275406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78557FA5-C7D3-4AA7-BD0B-5A9894574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739" y="4283749"/>
            <a:ext cx="2352675" cy="13716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19.6 Conv Weight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9"/>
            <a:ext cx="8147248" cy="80427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Conv Weight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First conv1 layer is one color channel.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https://www.youtube.com/watch?v=stWU37L91Yc&amp;list=PLZbbT5o_s2xrfNyHZsM6ufI0iZENK9xgG&amp;index=19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33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A8F7827-E03A-43DB-8D12-CF5AD488E1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2293" y="2541028"/>
            <a:ext cx="5162550" cy="13049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F52BC19-9163-4207-896E-6C9C7323C7F7}"/>
              </a:ext>
            </a:extLst>
          </p:cNvPr>
          <p:cNvSpPr/>
          <p:nvPr/>
        </p:nvSpPr>
        <p:spPr>
          <a:xfrm>
            <a:off x="5238717" y="2696204"/>
            <a:ext cx="200607" cy="1732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66D7502-68BF-4BBD-AEB7-7CDE29FB2910}"/>
              </a:ext>
            </a:extLst>
          </p:cNvPr>
          <p:cNvSpPr/>
          <p:nvPr/>
        </p:nvSpPr>
        <p:spPr>
          <a:xfrm>
            <a:off x="1422293" y="2166993"/>
            <a:ext cx="2133600" cy="2387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Convolutional Layers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E70E836-2A7B-4AAB-9EAC-798A34E46E2D}"/>
              </a:ext>
            </a:extLst>
          </p:cNvPr>
          <p:cNvSpPr/>
          <p:nvPr/>
        </p:nvSpPr>
        <p:spPr>
          <a:xfrm>
            <a:off x="2327041" y="3963603"/>
            <a:ext cx="1430635" cy="2387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Layer Weight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7B5829D-24BC-4E74-8A61-1091ADE03F6F}"/>
              </a:ext>
            </a:extLst>
          </p:cNvPr>
          <p:cNvSpPr/>
          <p:nvPr/>
        </p:nvSpPr>
        <p:spPr>
          <a:xfrm>
            <a:off x="3191602" y="4470653"/>
            <a:ext cx="245115" cy="2244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5E5DDC3-953F-4E49-9E9B-ED8A48830FFD}"/>
              </a:ext>
            </a:extLst>
          </p:cNvPr>
          <p:cNvCxnSpPr>
            <a:cxnSpLocks/>
            <a:stCxn id="10" idx="2"/>
            <a:endCxn id="18" idx="0"/>
          </p:cNvCxnSpPr>
          <p:nvPr/>
        </p:nvCxnSpPr>
        <p:spPr>
          <a:xfrm flipH="1">
            <a:off x="3314160" y="2869435"/>
            <a:ext cx="2024861" cy="160121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66C31943-674F-4CB1-AAD6-3C16E0D6215A}"/>
              </a:ext>
            </a:extLst>
          </p:cNvPr>
          <p:cNvSpPr/>
          <p:nvPr/>
        </p:nvSpPr>
        <p:spPr>
          <a:xfrm>
            <a:off x="6277069" y="2704786"/>
            <a:ext cx="200607" cy="1732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FF08AE6-9ECE-46D6-8766-B96B2E5D7628}"/>
              </a:ext>
            </a:extLst>
          </p:cNvPr>
          <p:cNvSpPr/>
          <p:nvPr/>
        </p:nvSpPr>
        <p:spPr>
          <a:xfrm>
            <a:off x="3630791" y="4489229"/>
            <a:ext cx="509161" cy="2244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5C3399F-656C-4810-8C35-41935B3DE3BF}"/>
              </a:ext>
            </a:extLst>
          </p:cNvPr>
          <p:cNvCxnSpPr>
            <a:cxnSpLocks/>
            <a:stCxn id="27" idx="2"/>
            <a:endCxn id="29" idx="0"/>
          </p:cNvCxnSpPr>
          <p:nvPr/>
        </p:nvCxnSpPr>
        <p:spPr>
          <a:xfrm flipH="1">
            <a:off x="3885372" y="2878017"/>
            <a:ext cx="2492001" cy="161121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14381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D57817E-952C-4611-8E0C-103A4AF68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739" y="4283749"/>
            <a:ext cx="2352675" cy="13716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19.6 Conv Weight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9"/>
            <a:ext cx="8147248" cy="80427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Conv Weight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First conv2 layer is one color channel.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https://www.youtube.com/watch?v=stWU37L91Yc&amp;list=PLZbbT5o_s2xrfNyHZsM6ufI0iZENK9xgG&amp;index=19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34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A8F7827-E03A-43DB-8D12-CF5AD488E1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2293" y="2541028"/>
            <a:ext cx="5162550" cy="13049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F52BC19-9163-4207-896E-6C9C7323C7F7}"/>
              </a:ext>
            </a:extLst>
          </p:cNvPr>
          <p:cNvSpPr/>
          <p:nvPr/>
        </p:nvSpPr>
        <p:spPr>
          <a:xfrm>
            <a:off x="5238717" y="2887147"/>
            <a:ext cx="200607" cy="1732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66D7502-68BF-4BBD-AEB7-7CDE29FB2910}"/>
              </a:ext>
            </a:extLst>
          </p:cNvPr>
          <p:cNvSpPr/>
          <p:nvPr/>
        </p:nvSpPr>
        <p:spPr>
          <a:xfrm>
            <a:off x="1422293" y="2166993"/>
            <a:ext cx="2133600" cy="2387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Convolutional Layers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E70E836-2A7B-4AAB-9EAC-798A34E46E2D}"/>
              </a:ext>
            </a:extLst>
          </p:cNvPr>
          <p:cNvSpPr/>
          <p:nvPr/>
        </p:nvSpPr>
        <p:spPr>
          <a:xfrm>
            <a:off x="2327041" y="3963603"/>
            <a:ext cx="1430635" cy="2387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Layer Weight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7B5829D-24BC-4E74-8A61-1091ADE03F6F}"/>
              </a:ext>
            </a:extLst>
          </p:cNvPr>
          <p:cNvSpPr/>
          <p:nvPr/>
        </p:nvSpPr>
        <p:spPr>
          <a:xfrm>
            <a:off x="3203848" y="4941168"/>
            <a:ext cx="245115" cy="2244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5E5DDC3-953F-4E49-9E9B-ED8A48830FFD}"/>
              </a:ext>
            </a:extLst>
          </p:cNvPr>
          <p:cNvCxnSpPr>
            <a:cxnSpLocks/>
            <a:stCxn id="10" idx="2"/>
            <a:endCxn id="18" idx="0"/>
          </p:cNvCxnSpPr>
          <p:nvPr/>
        </p:nvCxnSpPr>
        <p:spPr>
          <a:xfrm flipH="1">
            <a:off x="3326406" y="3060378"/>
            <a:ext cx="2012615" cy="188079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66C31943-674F-4CB1-AAD6-3C16E0D6215A}"/>
              </a:ext>
            </a:extLst>
          </p:cNvPr>
          <p:cNvSpPr/>
          <p:nvPr/>
        </p:nvSpPr>
        <p:spPr>
          <a:xfrm>
            <a:off x="6387617" y="2895729"/>
            <a:ext cx="200607" cy="1732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FF08AE6-9ECE-46D6-8766-B96B2E5D7628}"/>
              </a:ext>
            </a:extLst>
          </p:cNvPr>
          <p:cNvSpPr/>
          <p:nvPr/>
        </p:nvSpPr>
        <p:spPr>
          <a:xfrm>
            <a:off x="3702799" y="4959744"/>
            <a:ext cx="509161" cy="2244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5C3399F-656C-4810-8C35-41935B3DE3BF}"/>
              </a:ext>
            </a:extLst>
          </p:cNvPr>
          <p:cNvCxnSpPr>
            <a:cxnSpLocks/>
            <a:stCxn id="27" idx="2"/>
            <a:endCxn id="29" idx="0"/>
          </p:cNvCxnSpPr>
          <p:nvPr/>
        </p:nvCxnSpPr>
        <p:spPr>
          <a:xfrm flipH="1">
            <a:off x="3957380" y="3068960"/>
            <a:ext cx="2530541" cy="189078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2955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19.6 Conv Weight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9"/>
            <a:ext cx="8147248" cy="66339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Conv Weight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Convolution result.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https://www.youtube.com/watch?v=stWU37L91Yc&amp;list=PLZbbT5o_s2xrfNyHZsM6ufI0iZENK9xgG&amp;index=19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35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ED565A0-1EE1-41DC-9F80-47CFE77104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2096849"/>
            <a:ext cx="7429500" cy="42576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4598589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19.7 Linear Weight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36082F-9FF3-4FD3-AAB6-79929EA80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3646102"/>
            <a:ext cx="833859" cy="98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2338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15351FA-AE2C-4997-B29A-9993E5AA3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041" y="4316972"/>
            <a:ext cx="2105025" cy="131445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19.7 Linear Weight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9"/>
            <a:ext cx="8147248" cy="80427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Linear Weight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For Linear layers.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https://www.youtube.com/watch?v=stWU37L91Yc&amp;list=PLZbbT5o_s2xrfNyHZsM6ufI0iZENK9xgG&amp;index=19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37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A8F7827-E03A-43DB-8D12-CF5AD488E1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2293" y="2541028"/>
            <a:ext cx="5162550" cy="13049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F52BC19-9163-4207-896E-6C9C7323C7F7}"/>
              </a:ext>
            </a:extLst>
          </p:cNvPr>
          <p:cNvSpPr/>
          <p:nvPr/>
        </p:nvSpPr>
        <p:spPr>
          <a:xfrm>
            <a:off x="3903264" y="3207276"/>
            <a:ext cx="531439" cy="58176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66D7502-68BF-4BBD-AEB7-7CDE29FB2910}"/>
              </a:ext>
            </a:extLst>
          </p:cNvPr>
          <p:cNvSpPr/>
          <p:nvPr/>
        </p:nvSpPr>
        <p:spPr>
          <a:xfrm>
            <a:off x="1422293" y="2166993"/>
            <a:ext cx="2133600" cy="2387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Convolutional Layers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E70E836-2A7B-4AAB-9EAC-798A34E46E2D}"/>
              </a:ext>
            </a:extLst>
          </p:cNvPr>
          <p:cNvSpPr/>
          <p:nvPr/>
        </p:nvSpPr>
        <p:spPr>
          <a:xfrm>
            <a:off x="2327041" y="3963603"/>
            <a:ext cx="1430635" cy="2387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Layer Weight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7B5829D-24BC-4E74-8A61-1091ADE03F6F}"/>
              </a:ext>
            </a:extLst>
          </p:cNvPr>
          <p:cNvSpPr/>
          <p:nvPr/>
        </p:nvSpPr>
        <p:spPr>
          <a:xfrm>
            <a:off x="3542273" y="4487192"/>
            <a:ext cx="461296" cy="11442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5E5DDC3-953F-4E49-9E9B-ED8A48830FFD}"/>
              </a:ext>
            </a:extLst>
          </p:cNvPr>
          <p:cNvCxnSpPr>
            <a:cxnSpLocks/>
            <a:stCxn id="10" idx="2"/>
            <a:endCxn id="18" idx="0"/>
          </p:cNvCxnSpPr>
          <p:nvPr/>
        </p:nvCxnSpPr>
        <p:spPr>
          <a:xfrm flipH="1">
            <a:off x="3772921" y="3789040"/>
            <a:ext cx="396063" cy="69815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66C31943-674F-4CB1-AAD6-3C16E0D6215A}"/>
              </a:ext>
            </a:extLst>
          </p:cNvPr>
          <p:cNvSpPr/>
          <p:nvPr/>
        </p:nvSpPr>
        <p:spPr>
          <a:xfrm>
            <a:off x="5148065" y="3207275"/>
            <a:ext cx="648072" cy="63867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FF08AE6-9ECE-46D6-8766-B96B2E5D7628}"/>
              </a:ext>
            </a:extLst>
          </p:cNvPr>
          <p:cNvSpPr/>
          <p:nvPr/>
        </p:nvSpPr>
        <p:spPr>
          <a:xfrm>
            <a:off x="3181279" y="4466254"/>
            <a:ext cx="360993" cy="116516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5C3399F-656C-4810-8C35-41935B3DE3BF}"/>
              </a:ext>
            </a:extLst>
          </p:cNvPr>
          <p:cNvCxnSpPr>
            <a:cxnSpLocks/>
            <a:stCxn id="27" idx="1"/>
            <a:endCxn id="29" idx="0"/>
          </p:cNvCxnSpPr>
          <p:nvPr/>
        </p:nvCxnSpPr>
        <p:spPr>
          <a:xfrm flipH="1">
            <a:off x="3361776" y="3526614"/>
            <a:ext cx="1786289" cy="93964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80377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19.8 Matrix Operation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36082F-9FF3-4FD3-AAB6-79929EA80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3646102"/>
            <a:ext cx="833859" cy="98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4607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19.8 Matrix Operation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8"/>
            <a:ext cx="8147248" cy="10049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Matrix Operation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have two tensors = [3 x 4] x [4 x 1]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Matrix multiplication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https://www.youtube.com/watch?v=stWU37L91Yc&amp;list=PLZbbT5o_s2xrfNyHZsM6ufI0iZENK9xgG&amp;index=19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39</a:t>
            </a:fld>
            <a:endParaRPr lang="zh-TW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DD2E6E2-610A-4D08-B8F4-48F5DA46F3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2692293"/>
            <a:ext cx="4543425" cy="32385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724853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19 Weight Tensor (Part 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8"/>
            <a:ext cx="8352928" cy="503090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Learnable Parameters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learnable parameters are parameters whose values are learned during the training process.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With learnable parameters, we typically start out with a set of arbitrary values, and these values then get updated in an iterative fashion as the network learns.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fact, when we say that a network is learning, we specially mean that the network is learning the appropriate values for the learnable parameters.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Appropriate values are values that minimize the loss function.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When it comes to out network, we might be thinking: Where are these learnable parameters?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All we have so far is a network class with layers that have been assigned as class attributes.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learnable parameters are the weights inside our network and they live inside each layer.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Using PyTorch, we can inspect the weights directly. 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Let’s grab the instance of our network class and see this.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https://www.youtube.com/watch?v=stWU37L91Yc&amp;list=PLZbbT5o_s2xrfNyHZsM6ufI0iZENK9xgG&amp;index=19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4644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19.8 Matrix Operation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8"/>
            <a:ext cx="8147248" cy="10049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Matrix Operation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have two tensors = [3 x 4] x [4 x 1]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Matrix multiplication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https://www.youtube.com/watch?v=stWU37L91Yc&amp;list=PLZbbT5o_s2xrfNyHZsM6ufI0iZENK9xgG&amp;index=19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40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0F8320-F0A7-43D1-B1EC-7BDE6F2D9C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4695" y="2636912"/>
            <a:ext cx="4533900" cy="31432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7904542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19.8 Matrix Operation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8"/>
            <a:ext cx="8147248" cy="10049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Matrix Operation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have two tensors = [3 x 4] x [4 x 1]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Matrix multiplication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https://www.youtube.com/watch?v=stWU37L91Yc&amp;list=PLZbbT5o_s2xrfNyHZsM6ufI0iZENK9xgG&amp;index=19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41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D65080-71F2-4596-B4CC-C838ACD295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1675" y="2780928"/>
            <a:ext cx="4581525" cy="25050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1350253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19.8 Matrix Operation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8"/>
            <a:ext cx="8147248" cy="10049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Matrix Operation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have two tensors = [3 x 4] x [4 x 1]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Matrix multiplication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https://www.youtube.com/watch?v=stWU37L91Yc&amp;list=PLZbbT5o_s2xrfNyHZsM6ufI0iZENK9xgG&amp;index=19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1C5057-BFE6-48DE-8603-F95AFF8018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3125" y="2621359"/>
            <a:ext cx="4410075" cy="22383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071840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19.8 Matrix Operation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8"/>
            <a:ext cx="8147248" cy="10049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Matrix Operation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have two tensors = [3 x 4] x [4 x 1]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Matrix multiplication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https://www.youtube.com/watch?v=stWU37L91Yc&amp;list=PLZbbT5o_s2xrfNyHZsM6ufI0iZENK9xgG&amp;index=19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43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811EB4-5F04-4BFB-97D8-DDBE4C38B7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5197" y="2638222"/>
            <a:ext cx="4391025" cy="23145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2156816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19.8 Matrix Operation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8"/>
            <a:ext cx="8147248" cy="10049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Matrix Operation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have two tensors = [3 x 4] x [4 x 1] = [3x1]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Matrix multiplication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https://www.youtube.com/watch?v=stWU37L91Yc&amp;list=PLZbbT5o_s2xrfNyHZsM6ufI0iZENK9xgG&amp;index=19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D71D52-C203-4836-8371-6BD68FC2F5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1612" y="2586096"/>
            <a:ext cx="6200775" cy="30861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30794339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19.8 Matrix Operation)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8"/>
            <a:ext cx="8147248" cy="10049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Matrix Operation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have two tensors = [3 x 4] x [4 x 1] = [3x1]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Matrix multiplication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https://www.youtube.com/watch?v=stWU37L91Yc&amp;list=PLZbbT5o_s2xrfNyHZsM6ufI0iZENK9xgG&amp;index=19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45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3B2BF2F-A51E-43A8-B676-DB1F66C0A6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561" y="2513486"/>
            <a:ext cx="6486525" cy="39147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23671731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19.8 Matrix Operation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8"/>
            <a:ext cx="8147248" cy="66339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Matrix Operation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How to perform the matrix operation in PyTorch?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https://www.youtube.com/watch?v=stWU37L91Yc&amp;list=PLZbbT5o_s2xrfNyHZsM6ufI0iZENK9xgG&amp;index=19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903C7D-30FD-43D0-946A-843FE7EFD1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6464" y="2204992"/>
            <a:ext cx="4972050" cy="26574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68123364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19.9 Access Parameter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36082F-9FF3-4FD3-AAB6-79929EA80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3646102"/>
            <a:ext cx="833859" cy="98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65001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19.9 Access Parameter)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8"/>
            <a:ext cx="8147248" cy="3600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How to access the parameter?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https://www.youtube.com/watch?v=stWU37L91Yc&amp;list=PLZbbT5o_s2xrfNyHZsM6ufI0iZENK9xgG&amp;index=19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48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AFA0753-2814-485C-A2BE-D2B4D8656C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1768682"/>
            <a:ext cx="6078860" cy="476597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38580963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19.9 Access Parameter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8"/>
            <a:ext cx="8147248" cy="3600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How to access the parameter?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https://www.youtube.com/watch?v=stWU37L91Yc&amp;list=PLZbbT5o_s2xrfNyHZsM6ufI0iZENK9xgG&amp;index=19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043F8C-B07B-4E37-93F2-BEBD38EB9D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434" y="1795743"/>
            <a:ext cx="5758780" cy="471172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084582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19.1 Deep Neural Network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36082F-9FF3-4FD3-AAB6-79929EA80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3646102"/>
            <a:ext cx="833859" cy="98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31926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19.9 Access Parameter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8"/>
            <a:ext cx="8147248" cy="3600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How to access the parameter?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https://www.youtube.com/watch?v=stWU37L91Yc&amp;list=PLZbbT5o_s2xrfNyHZsM6ufI0iZENK9xgG&amp;index=19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50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11F090-1FAF-4B99-8E22-8B28B175F2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885" y="1826922"/>
            <a:ext cx="5023593" cy="443911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8607B13-86F8-4039-B3CB-D95F3E5592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5819" y="3429000"/>
            <a:ext cx="3584613" cy="331291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77326379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19.10 Quiz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36082F-9FF3-4FD3-AAB6-79929EA80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3646102"/>
            <a:ext cx="833859" cy="98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6904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19.10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8"/>
            <a:ext cx="1018456" cy="3600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Quiz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https://www.youtube.com/watch?v=stWU37L91Yc&amp;list=PLZbbT5o_s2xrfNyHZsM6ufI0iZENK9xgG&amp;index=19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DF3A93-DDB9-439B-82DB-B86B8BBC82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0402" y="1325448"/>
            <a:ext cx="6553200" cy="29527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02698862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19.10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8"/>
            <a:ext cx="1018456" cy="3600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Quiz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https://www.youtube.com/watch?v=stWU37L91Yc&amp;list=PLZbbT5o_s2xrfNyHZsM6ufI0iZENK9xgG&amp;index=19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53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EA32ABA-0B96-415A-9349-6061C686F8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1325448"/>
            <a:ext cx="6819900" cy="34385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00427643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19.10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8"/>
            <a:ext cx="1018456" cy="3600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Quiz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https://www.youtube.com/watch?v=stWU37L91Yc&amp;list=PLZbbT5o_s2xrfNyHZsM6ufI0iZENK9xgG&amp;index=19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6F006F-5CE8-4FAE-B9DC-DD89009721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325448"/>
            <a:ext cx="6934200" cy="38862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81098867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19.10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8"/>
            <a:ext cx="1018456" cy="3600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Quiz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https://www.youtube.com/watch?v=stWU37L91Yc&amp;list=PLZbbT5o_s2xrfNyHZsM6ufI0iZENK9xgG&amp;index=19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55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B75EE1A-7C62-463F-A792-00E975D1FF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1298441"/>
            <a:ext cx="6667500" cy="30861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94153363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19.10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8"/>
            <a:ext cx="1018456" cy="3600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Quiz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https://www.youtube.com/watch?v=stWU37L91Yc&amp;list=PLZbbT5o_s2xrfNyHZsM6ufI0iZENK9xgG&amp;index=19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B75EE1A-7C62-463F-A792-00E975D1FF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1298441"/>
            <a:ext cx="6667500" cy="30861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88717371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19.10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8"/>
            <a:ext cx="1018456" cy="3600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Quiz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https://www.youtube.com/watch?v=stWU37L91Yc&amp;list=PLZbbT5o_s2xrfNyHZsM6ufI0iZENK9xgG&amp;index=19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843EB9-EB86-4F8E-897E-0695B53930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1325448"/>
            <a:ext cx="6800850" cy="18954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28579698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58</a:t>
            </a:fld>
            <a:endParaRPr lang="zh-TW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19.1 Deep Neural Network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8"/>
            <a:ext cx="8352928" cy="132659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Deep Neural Network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network = Network()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When the code executed, the Network() class call constructor__</a:t>
            </a:r>
            <a:r>
              <a:rPr lang="en-US" sz="1800" dirty="0" err="1">
                <a:solidFill>
                  <a:schemeClr val="tx1"/>
                </a:solidFill>
              </a:rPr>
              <a:t>init</a:t>
            </a:r>
            <a:r>
              <a:rPr lang="en-US" sz="1800" dirty="0">
                <a:solidFill>
                  <a:schemeClr val="tx1"/>
                </a:solidFill>
              </a:rPr>
              <a:t>__().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__</a:t>
            </a:r>
            <a:r>
              <a:rPr lang="en-US" sz="1800" dirty="0" err="1">
                <a:solidFill>
                  <a:schemeClr val="tx1"/>
                </a:solidFill>
              </a:rPr>
              <a:t>init</a:t>
            </a:r>
            <a:r>
              <a:rPr lang="en-US" sz="1800" dirty="0">
                <a:solidFill>
                  <a:schemeClr val="tx1"/>
                </a:solidFill>
              </a:rPr>
              <a:t>__() assigns 5 layers of attributes and return the object network.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https://www.youtube.com/watch?v=stWU37L91Yc&amp;list=PLZbbT5o_s2xrfNyHZsM6ufI0iZENK9xgG&amp;index=19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121EB4-D329-40E0-A164-5D9CBB3B7F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9275" y="2790176"/>
            <a:ext cx="6305450" cy="3777673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3281042B-3AF7-45EA-B471-E996C7A34DC5}"/>
              </a:ext>
            </a:extLst>
          </p:cNvPr>
          <p:cNvSpPr/>
          <p:nvPr/>
        </p:nvSpPr>
        <p:spPr>
          <a:xfrm>
            <a:off x="1259632" y="5949280"/>
            <a:ext cx="720080" cy="2534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247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19.1 Deep Neural Network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8"/>
            <a:ext cx="8352928" cy="131110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Deep Neural Network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five layers are attributes initialized with values of other objects.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objects are nested inside other objects, the objects are created by PyTorch layers classes.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https://www.youtube.com/watch?v=stWU37L91Yc&amp;list=PLZbbT5o_s2xrfNyHZsM6ufI0iZENK9xgG&amp;index=19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121EB4-D329-40E0-A164-5D9CBB3B7F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9275" y="2790176"/>
            <a:ext cx="6305450" cy="3777673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958B9AB3-FA60-4D9E-B2B3-93A66FB47C00}"/>
              </a:ext>
            </a:extLst>
          </p:cNvPr>
          <p:cNvSpPr/>
          <p:nvPr/>
        </p:nvSpPr>
        <p:spPr>
          <a:xfrm>
            <a:off x="1691680" y="4204157"/>
            <a:ext cx="720080" cy="2534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9AA749-832C-43D2-A7FD-200D21D99A2B}"/>
              </a:ext>
            </a:extLst>
          </p:cNvPr>
          <p:cNvSpPr/>
          <p:nvPr/>
        </p:nvSpPr>
        <p:spPr>
          <a:xfrm>
            <a:off x="2590800" y="4005064"/>
            <a:ext cx="5133925" cy="10801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454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19.1 Deep Neural Network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9"/>
            <a:ext cx="8352928" cy="8794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Deep Neural Network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After the objects are initialized, we can access the object by the network variable.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https://www.youtube.com/watch?v=stWU37L91Yc&amp;list=PLZbbT5o_s2xrfNyHZsM6ufI0iZENK9xgG&amp;index=19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121EB4-D329-40E0-A164-5D9CBB3B7F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2405570"/>
            <a:ext cx="6305450" cy="3777673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958B9AB3-FA60-4D9E-B2B3-93A66FB47C00}"/>
              </a:ext>
            </a:extLst>
          </p:cNvPr>
          <p:cNvSpPr/>
          <p:nvPr/>
        </p:nvSpPr>
        <p:spPr>
          <a:xfrm>
            <a:off x="1244006" y="5542585"/>
            <a:ext cx="720080" cy="2534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9AA749-832C-43D2-A7FD-200D21D99A2B}"/>
              </a:ext>
            </a:extLst>
          </p:cNvPr>
          <p:cNvSpPr/>
          <p:nvPr/>
        </p:nvSpPr>
        <p:spPr>
          <a:xfrm>
            <a:off x="1964086" y="5569051"/>
            <a:ext cx="539079" cy="22697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031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19.1 Deep Neural Network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9"/>
            <a:ext cx="8352928" cy="72008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Deep Neural Network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 print function print console a string representation.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https://www.youtube.com/watch?v=stWU37L91Yc&amp;list=PLZbbT5o_s2xrfNyHZsM6ufI0iZENK9xgG&amp;index=19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121EB4-D329-40E0-A164-5D9CBB3B7F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2246236"/>
            <a:ext cx="6305450" cy="3777673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958B9AB3-FA60-4D9E-B2B3-93A66FB47C00}"/>
              </a:ext>
            </a:extLst>
          </p:cNvPr>
          <p:cNvSpPr/>
          <p:nvPr/>
        </p:nvSpPr>
        <p:spPr>
          <a:xfrm>
            <a:off x="1244006" y="5752526"/>
            <a:ext cx="720080" cy="2534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9AA749-832C-43D2-A7FD-200D21D99A2B}"/>
              </a:ext>
            </a:extLst>
          </p:cNvPr>
          <p:cNvSpPr/>
          <p:nvPr/>
        </p:nvSpPr>
        <p:spPr>
          <a:xfrm>
            <a:off x="1964086" y="5778992"/>
            <a:ext cx="1239762" cy="22697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4AFED9E-2DA2-46F2-A40C-69BCD8F71B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3191" y="5218839"/>
            <a:ext cx="4733925" cy="13239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007019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4844</TotalTime>
  <Words>2674</Words>
  <Application>Microsoft Office PowerPoint</Application>
  <PresentationFormat>On-screen Show (4:3)</PresentationFormat>
  <Paragraphs>362</Paragraphs>
  <Slides>58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2" baseType="lpstr">
      <vt:lpstr>Arial</vt:lpstr>
      <vt:lpstr>Calibri</vt:lpstr>
      <vt:lpstr>Wingdings</vt:lpstr>
      <vt:lpstr>Office 佈景主題</vt:lpstr>
      <vt:lpstr>19 Weight Tensor (Part 2)</vt:lpstr>
      <vt:lpstr>19 Weight Tensor (Part 2)</vt:lpstr>
      <vt:lpstr>19 Weight Tensor (Part 2)</vt:lpstr>
      <vt:lpstr>19 Weight Tensor (Part 2)</vt:lpstr>
      <vt:lpstr>19.1 Deep Neural Network</vt:lpstr>
      <vt:lpstr>19.1 Deep Neural Network</vt:lpstr>
      <vt:lpstr>19.1 Deep Neural Network</vt:lpstr>
      <vt:lpstr>19.1 Deep Neural Network</vt:lpstr>
      <vt:lpstr>19.1 Deep Neural Network</vt:lpstr>
      <vt:lpstr>19.1 Deep Neural Network</vt:lpstr>
      <vt:lpstr>19.2 Remove Inherit Module</vt:lpstr>
      <vt:lpstr>19.2 Remove Inherit Module</vt:lpstr>
      <vt:lpstr>19.2 Remove Inherit Module</vt:lpstr>
      <vt:lpstr>19.3 String Representation</vt:lpstr>
      <vt:lpstr>19.3 String Representation</vt:lpstr>
      <vt:lpstr>19.3 String Representation</vt:lpstr>
      <vt:lpstr>19.3 String Representation</vt:lpstr>
      <vt:lpstr>19.3 String Representation</vt:lpstr>
      <vt:lpstr>19.3 String Representation</vt:lpstr>
      <vt:lpstr>19.4 Kernel Size and Stride</vt:lpstr>
      <vt:lpstr>19.4 Kernel Size and Stride</vt:lpstr>
      <vt:lpstr>19.4 Kernel Size and Stride</vt:lpstr>
      <vt:lpstr>19.4 Kernel Size and Stride</vt:lpstr>
      <vt:lpstr>19.4 Kernel Size and Stride</vt:lpstr>
      <vt:lpstr>19.5 Layer Information</vt:lpstr>
      <vt:lpstr>19.5 Layer Information</vt:lpstr>
      <vt:lpstr>19.5 Layer Information</vt:lpstr>
      <vt:lpstr>19.6 Conv Weight</vt:lpstr>
      <vt:lpstr>19.6 Conv Weight</vt:lpstr>
      <vt:lpstr>19.6 Conv Weight</vt:lpstr>
      <vt:lpstr>19.6 Conv Weight</vt:lpstr>
      <vt:lpstr>19.6 Conv Weight</vt:lpstr>
      <vt:lpstr>19.6 Conv Weight</vt:lpstr>
      <vt:lpstr>19.6 Conv Weight</vt:lpstr>
      <vt:lpstr>19.6 Conv Weight</vt:lpstr>
      <vt:lpstr>19.7 Linear Weight</vt:lpstr>
      <vt:lpstr>19.7 Linear Weight</vt:lpstr>
      <vt:lpstr>19.8 Matrix Operation</vt:lpstr>
      <vt:lpstr>19.8 Matrix Operation</vt:lpstr>
      <vt:lpstr>19.8 Matrix Operation</vt:lpstr>
      <vt:lpstr>19.8 Matrix Operation</vt:lpstr>
      <vt:lpstr>19.8 Matrix Operation</vt:lpstr>
      <vt:lpstr>19.8 Matrix Operation</vt:lpstr>
      <vt:lpstr>19.8 Matrix Operation</vt:lpstr>
      <vt:lpstr>19.8 Matrix Operation)</vt:lpstr>
      <vt:lpstr>19.8 Matrix Operation</vt:lpstr>
      <vt:lpstr>19.9 Access Parameter</vt:lpstr>
      <vt:lpstr>19.9 Access Parameter)</vt:lpstr>
      <vt:lpstr>19.9 Access Parameter</vt:lpstr>
      <vt:lpstr>19.9 Access Parameter</vt:lpstr>
      <vt:lpstr>19.10 Quiz</vt:lpstr>
      <vt:lpstr>19.10 Quiz</vt:lpstr>
      <vt:lpstr>19.10 Quiz</vt:lpstr>
      <vt:lpstr>19.10 Quiz</vt:lpstr>
      <vt:lpstr>19.10 Quiz</vt:lpstr>
      <vt:lpstr>19.10 Quiz</vt:lpstr>
      <vt:lpstr>19.10 Quiz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2267</cp:revision>
  <dcterms:created xsi:type="dcterms:W3CDTF">2018-09-28T16:40:41Z</dcterms:created>
  <dcterms:modified xsi:type="dcterms:W3CDTF">2020-05-31T06:56:18Z</dcterms:modified>
</cp:coreProperties>
</file>