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2" r:id="rId3"/>
    <p:sldId id="468" r:id="rId4"/>
    <p:sldId id="477" r:id="rId5"/>
    <p:sldId id="481" r:id="rId6"/>
    <p:sldId id="482" r:id="rId7"/>
    <p:sldId id="483" r:id="rId8"/>
    <p:sldId id="484" r:id="rId9"/>
    <p:sldId id="488" r:id="rId10"/>
    <p:sldId id="489" r:id="rId11"/>
    <p:sldId id="490" r:id="rId12"/>
    <p:sldId id="491" r:id="rId13"/>
    <p:sldId id="492" r:id="rId14"/>
    <p:sldId id="479" r:id="rId15"/>
    <p:sldId id="480" r:id="rId16"/>
    <p:sldId id="485" r:id="rId17"/>
    <p:sldId id="487" r:id="rId18"/>
    <p:sldId id="486"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34 Neural Network </a:t>
            </a:r>
            <a:r>
              <a:rPr lang="en-US" altLang="zh-TW" sz="4000" b="1" dirty="0" err="1">
                <a:solidFill>
                  <a:srgbClr val="FFFF00"/>
                </a:solidFill>
              </a:rPr>
              <a:t>Cuda</a:t>
            </a:r>
            <a:r>
              <a:rPr lang="en-US" altLang="zh-TW" sz="4000" b="1" dirty="0">
                <a:solidFill>
                  <a:srgbClr val="FFFF00"/>
                </a:solidFill>
              </a:rPr>
              <a:t> (Part 3)</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9676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rgbClr val="333333"/>
                </a:solidFill>
                <a:latin typeface="montserrat"/>
              </a:rPr>
              <a:t>PyTorch</a:t>
            </a:r>
            <a:r>
              <a:rPr lang="en-US" altLang="en-US" sz="1800" b="1" dirty="0">
                <a:solidFill>
                  <a:srgbClr val="333333"/>
                </a:solidFill>
                <a:latin typeface="montserrat"/>
              </a:rPr>
              <a:t> </a:t>
            </a:r>
            <a:r>
              <a:rPr lang="en-US" altLang="en-US" sz="1800" b="1" dirty="0" err="1">
                <a:solidFill>
                  <a:srgbClr val="E83E8C"/>
                </a:solidFill>
                <a:latin typeface="SFMono-Regular"/>
              </a:rPr>
              <a:t>nn.Module</a:t>
            </a:r>
            <a:r>
              <a:rPr lang="en-US" altLang="en-US" sz="1800" b="1" dirty="0">
                <a:solidFill>
                  <a:srgbClr val="333333"/>
                </a:solidFill>
                <a:latin typeface="montserrat"/>
              </a:rPr>
              <a:t> Computations On A GPU</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We've just seen how tensors can be moved to and from devices.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let's see how this is done with </a:t>
            </a:r>
            <a:r>
              <a:rPr lang="en-US" altLang="en-US" sz="1800" dirty="0" err="1">
                <a:solidFill>
                  <a:srgbClr val="333333"/>
                </a:solidFill>
                <a:latin typeface="-apple-system"/>
              </a:rPr>
              <a:t>PyTorch</a:t>
            </a:r>
            <a:r>
              <a:rPr lang="en-US" altLang="en-US" sz="1800" dirty="0">
                <a:solidFill>
                  <a:srgbClr val="333333"/>
                </a:solidFill>
                <a:latin typeface="-apple-system"/>
              </a:rPr>
              <a:t> </a:t>
            </a:r>
            <a:r>
              <a:rPr lang="en-US" altLang="en-US" sz="1800" dirty="0" err="1">
                <a:solidFill>
                  <a:srgbClr val="E83E8C"/>
                </a:solidFill>
                <a:latin typeface="SFMono-Regular"/>
              </a:rPr>
              <a:t>nn.Module</a:t>
            </a:r>
            <a:r>
              <a:rPr lang="en-US" altLang="en-US" sz="1800" dirty="0">
                <a:solidFill>
                  <a:srgbClr val="333333"/>
                </a:solidFill>
                <a:latin typeface="-apple-system"/>
              </a:rPr>
              <a:t> instances.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More generally, we are interested in understanding how and what it means for a network to be on a device like a GPU or CPU. </a:t>
            </a:r>
          </a:p>
          <a:p>
            <a:pPr marL="342900" indent="-342900" algn="l">
              <a:buClr>
                <a:srgbClr val="0070C0"/>
              </a:buClr>
              <a:buSzPct val="80000"/>
              <a:buFont typeface="Wingdings" pitchFamily="2" charset="2"/>
              <a:buChar char="u"/>
            </a:pPr>
            <a:r>
              <a:rPr lang="en-US" altLang="en-US" sz="1800" dirty="0" err="1">
                <a:solidFill>
                  <a:srgbClr val="333333"/>
                </a:solidFill>
                <a:latin typeface="-apple-system"/>
              </a:rPr>
              <a:t>PyTorch</a:t>
            </a:r>
            <a:r>
              <a:rPr lang="en-US" altLang="en-US" sz="1800" dirty="0">
                <a:solidFill>
                  <a:srgbClr val="333333"/>
                </a:solidFill>
                <a:latin typeface="-apple-system"/>
              </a:rPr>
              <a:t> aside, this is the essential issue.</a:t>
            </a:r>
          </a:p>
          <a:p>
            <a:pPr marL="342900" indent="-342900" algn="l">
              <a:buClr>
                <a:srgbClr val="0070C0"/>
              </a:buClr>
              <a:buSzPct val="80000"/>
              <a:buFont typeface="Wingdings" pitchFamily="2" charset="2"/>
              <a:buChar char="u"/>
            </a:pPr>
            <a:r>
              <a:rPr lang="en-US" sz="1800" dirty="0">
                <a:solidFill>
                  <a:schemeClr val="tx1"/>
                </a:solidFill>
              </a:rPr>
              <a:t>We put a network on a device by moving the network's parameters to that said device. </a:t>
            </a:r>
          </a:p>
          <a:p>
            <a:pPr marL="342900" indent="-342900" algn="l">
              <a:buClr>
                <a:srgbClr val="0070C0"/>
              </a:buClr>
              <a:buSzPct val="80000"/>
              <a:buFont typeface="Wingdings" pitchFamily="2" charset="2"/>
              <a:buChar char="u"/>
            </a:pPr>
            <a:r>
              <a:rPr lang="en-US" sz="1800" dirty="0">
                <a:solidFill>
                  <a:schemeClr val="tx1"/>
                </a:solidFill>
              </a:rPr>
              <a:t>Let's create a network and take a look at what we mean</a:t>
            </a:r>
            <a:r>
              <a:rPr lang="en-US" sz="1800" dirty="0"/>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FD0E33F-DBF5-4AFE-A82C-A8938AB94B6E}"/>
              </a:ext>
            </a:extLst>
          </p:cNvPr>
          <p:cNvPicPr>
            <a:picLocks noChangeAspect="1"/>
          </p:cNvPicPr>
          <p:nvPr/>
        </p:nvPicPr>
        <p:blipFill>
          <a:blip r:embed="rId3"/>
          <a:stretch>
            <a:fillRect/>
          </a:stretch>
        </p:blipFill>
        <p:spPr>
          <a:xfrm>
            <a:off x="2051720" y="4474477"/>
            <a:ext cx="2019300" cy="371475"/>
          </a:xfrm>
          <a:prstGeom prst="rect">
            <a:avLst/>
          </a:prstGeom>
          <a:ln>
            <a:solidFill>
              <a:srgbClr val="C00000"/>
            </a:solidFill>
          </a:ln>
        </p:spPr>
      </p:pic>
    </p:spTree>
    <p:extLst>
      <p:ext uri="{BB962C8B-B14F-4D97-AF65-F5344CB8AC3E}">
        <p14:creationId xmlns:p14="http://schemas.microsoft.com/office/powerpoint/2010/main" val="61976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chemeClr val="tx1"/>
                </a:solidFill>
                <a:latin typeface="montserrat"/>
              </a:rPr>
              <a:t>PyTorch</a:t>
            </a:r>
            <a:r>
              <a:rPr lang="en-US" altLang="en-US" sz="1800" b="1" dirty="0">
                <a:solidFill>
                  <a:schemeClr val="tx1"/>
                </a:solidFill>
                <a:latin typeface="montserrat"/>
              </a:rPr>
              <a:t> </a:t>
            </a:r>
            <a:r>
              <a:rPr lang="en-US" altLang="en-US" sz="1800" b="1" dirty="0" err="1">
                <a:solidFill>
                  <a:schemeClr val="tx1"/>
                </a:solidFill>
                <a:latin typeface="SFMono-Regular"/>
              </a:rPr>
              <a:t>nn.Module</a:t>
            </a:r>
            <a:r>
              <a:rPr lang="en-US" altLang="en-US" sz="1800" b="1" dirty="0">
                <a:solidFill>
                  <a:schemeClr val="tx1"/>
                </a:solidFill>
                <a:latin typeface="montserrat"/>
              </a:rPr>
              <a:t> Computations On A GPU</a:t>
            </a:r>
          </a:p>
          <a:p>
            <a:pPr marL="342900" indent="-342900" algn="l">
              <a:buClr>
                <a:srgbClr val="0070C0"/>
              </a:buClr>
              <a:buSzPct val="80000"/>
              <a:buFont typeface="Wingdings" pitchFamily="2" charset="2"/>
              <a:buChar char="u"/>
            </a:pPr>
            <a:r>
              <a:rPr lang="en-US" sz="1800" dirty="0">
                <a:solidFill>
                  <a:schemeClr val="tx1"/>
                </a:solidFill>
              </a:rPr>
              <a:t>Now, let's look at the network's parameters: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D1A8CB74-418D-4848-ABF1-A40B017E8E03}"/>
              </a:ext>
            </a:extLst>
          </p:cNvPr>
          <p:cNvPicPr>
            <a:picLocks noChangeAspect="1"/>
          </p:cNvPicPr>
          <p:nvPr/>
        </p:nvPicPr>
        <p:blipFill>
          <a:blip r:embed="rId3"/>
          <a:stretch>
            <a:fillRect/>
          </a:stretch>
        </p:blipFill>
        <p:spPr>
          <a:xfrm>
            <a:off x="1488729" y="2189543"/>
            <a:ext cx="4400550" cy="2895600"/>
          </a:xfrm>
          <a:prstGeom prst="rect">
            <a:avLst/>
          </a:prstGeom>
          <a:ln>
            <a:solidFill>
              <a:srgbClr val="C00000"/>
            </a:solidFill>
          </a:ln>
        </p:spPr>
      </p:pic>
    </p:spTree>
    <p:extLst>
      <p:ext uri="{BB962C8B-B14F-4D97-AF65-F5344CB8AC3E}">
        <p14:creationId xmlns:p14="http://schemas.microsoft.com/office/powerpoint/2010/main" val="229530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8875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chemeClr val="tx1"/>
                </a:solidFill>
                <a:latin typeface="montserrat"/>
              </a:rPr>
              <a:t>PyTorch</a:t>
            </a:r>
            <a:r>
              <a:rPr lang="en-US" altLang="en-US" sz="1800" b="1" dirty="0">
                <a:solidFill>
                  <a:schemeClr val="tx1"/>
                </a:solidFill>
                <a:latin typeface="montserrat"/>
              </a:rPr>
              <a:t> </a:t>
            </a:r>
            <a:r>
              <a:rPr lang="en-US" altLang="en-US" sz="1800" b="1" dirty="0" err="1">
                <a:solidFill>
                  <a:schemeClr val="tx1"/>
                </a:solidFill>
                <a:latin typeface="SFMono-Regular"/>
              </a:rPr>
              <a:t>nn.Module</a:t>
            </a:r>
            <a:r>
              <a:rPr lang="en-US" altLang="en-US" sz="1800" b="1" dirty="0">
                <a:solidFill>
                  <a:schemeClr val="tx1"/>
                </a:solidFill>
                <a:latin typeface="montserrat"/>
              </a:rPr>
              <a:t> Computations On A GPU</a:t>
            </a:r>
          </a:p>
          <a:p>
            <a:pPr marL="342900" indent="-342900" algn="l">
              <a:buClr>
                <a:srgbClr val="0070C0"/>
              </a:buClr>
              <a:buSzPct val="80000"/>
              <a:buFont typeface="Wingdings" pitchFamily="2" charset="2"/>
              <a:buChar char="u"/>
            </a:pPr>
            <a:r>
              <a:rPr lang="en-US" sz="1800" dirty="0">
                <a:solidFill>
                  <a:schemeClr val="tx1"/>
                </a:solidFill>
              </a:rPr>
              <a:t>Here, we've created a </a:t>
            </a:r>
            <a:r>
              <a:rPr lang="en-US" sz="1800" dirty="0" err="1">
                <a:solidFill>
                  <a:schemeClr val="tx1"/>
                </a:solidFill>
              </a:rPr>
              <a:t>PyTorch</a:t>
            </a:r>
            <a:r>
              <a:rPr lang="en-US" sz="1800" dirty="0">
                <a:solidFill>
                  <a:schemeClr val="tx1"/>
                </a:solidFill>
              </a:rPr>
              <a:t> network, and we've iterated through the network's parameters. As we can see, the network's parameters are the weights and biases inside the network.</a:t>
            </a:r>
          </a:p>
          <a:p>
            <a:pPr marL="342900" indent="-342900" algn="l">
              <a:buClr>
                <a:srgbClr val="0070C0"/>
              </a:buClr>
              <a:buSzPct val="80000"/>
              <a:buFont typeface="Wingdings" pitchFamily="2" charset="2"/>
              <a:buChar char="u"/>
            </a:pPr>
            <a:r>
              <a:rPr lang="en-US" sz="1800" dirty="0">
                <a:solidFill>
                  <a:schemeClr val="tx1"/>
                </a:solidFill>
              </a:rPr>
              <a:t>In other words, these are simply tensors that live on a device like we have already seen. Let's verify this by checking the device of each of the parameters.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4099E82C-44BB-4388-821A-F4E2D16DF0ED}"/>
              </a:ext>
            </a:extLst>
          </p:cNvPr>
          <p:cNvPicPr>
            <a:picLocks noChangeAspect="1"/>
          </p:cNvPicPr>
          <p:nvPr/>
        </p:nvPicPr>
        <p:blipFill>
          <a:blip r:embed="rId3"/>
          <a:stretch>
            <a:fillRect/>
          </a:stretch>
        </p:blipFill>
        <p:spPr>
          <a:xfrm>
            <a:off x="2123728" y="3355641"/>
            <a:ext cx="3733800" cy="2819400"/>
          </a:xfrm>
          <a:prstGeom prst="rect">
            <a:avLst/>
          </a:prstGeom>
          <a:ln>
            <a:solidFill>
              <a:srgbClr val="C00000"/>
            </a:solidFill>
          </a:ln>
        </p:spPr>
      </p:pic>
    </p:spTree>
    <p:extLst>
      <p:ext uri="{BB962C8B-B14F-4D97-AF65-F5344CB8AC3E}">
        <p14:creationId xmlns:p14="http://schemas.microsoft.com/office/powerpoint/2010/main" val="5200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175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chemeClr val="tx1"/>
                </a:solidFill>
                <a:latin typeface="montserrat"/>
              </a:rPr>
              <a:t>PyTorch</a:t>
            </a:r>
            <a:r>
              <a:rPr lang="en-US" altLang="en-US" sz="1800" b="1" dirty="0">
                <a:solidFill>
                  <a:schemeClr val="tx1"/>
                </a:solidFill>
                <a:latin typeface="montserrat"/>
              </a:rPr>
              <a:t> </a:t>
            </a:r>
            <a:r>
              <a:rPr lang="en-US" altLang="en-US" sz="1800" b="1" dirty="0" err="1">
                <a:solidFill>
                  <a:schemeClr val="tx1"/>
                </a:solidFill>
                <a:latin typeface="SFMono-Regular"/>
              </a:rPr>
              <a:t>nn.Module</a:t>
            </a:r>
            <a:r>
              <a:rPr lang="en-US" altLang="en-US" sz="1800" b="1" dirty="0">
                <a:solidFill>
                  <a:schemeClr val="tx1"/>
                </a:solidFill>
                <a:latin typeface="montserrat"/>
              </a:rPr>
              <a:t> Computations On A GPU</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shows us that all the parameters inside the network are, by default, initialized on the CPU.</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An important consideration of this is that it explains why </a:t>
            </a:r>
            <a:r>
              <a:rPr lang="en-US" altLang="en-US" sz="1800" b="1" dirty="0" err="1">
                <a:solidFill>
                  <a:srgbClr val="C00000"/>
                </a:solidFill>
                <a:latin typeface="SFMono-Regular"/>
              </a:rPr>
              <a:t>nn.Module</a:t>
            </a:r>
            <a:r>
              <a:rPr lang="en-US" altLang="en-US" sz="1800" b="1" dirty="0">
                <a:solidFill>
                  <a:srgbClr val="C00000"/>
                </a:solidFill>
                <a:latin typeface="-apple-system"/>
              </a:rPr>
              <a:t> instances like networks don't actually have a device.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It's not the network that lives on a device, but </a:t>
            </a:r>
            <a:r>
              <a:rPr lang="en-US" altLang="en-US" sz="1800" b="1" dirty="0">
                <a:solidFill>
                  <a:srgbClr val="C00000"/>
                </a:solidFill>
                <a:latin typeface="-apple-system"/>
              </a:rPr>
              <a:t>the tensors inside the network that live on a device.</a:t>
            </a:r>
            <a:endParaRPr lang="en-US" altLang="en-US" sz="1800" b="1" dirty="0">
              <a:solidFill>
                <a:srgbClr val="C00000"/>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66839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34.2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92781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34.2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162472" cy="3651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2416CB7C-F0EA-4528-BCA6-6C60E5119407}"/>
              </a:ext>
            </a:extLst>
          </p:cNvPr>
          <p:cNvPicPr>
            <a:picLocks noChangeAspect="1"/>
          </p:cNvPicPr>
          <p:nvPr/>
        </p:nvPicPr>
        <p:blipFill>
          <a:blip r:embed="rId3"/>
          <a:stretch>
            <a:fillRect/>
          </a:stretch>
        </p:blipFill>
        <p:spPr>
          <a:xfrm>
            <a:off x="1941078" y="1305432"/>
            <a:ext cx="6810375" cy="3524250"/>
          </a:xfrm>
          <a:prstGeom prst="rect">
            <a:avLst/>
          </a:prstGeom>
          <a:ln>
            <a:solidFill>
              <a:srgbClr val="C00000"/>
            </a:solidFill>
          </a:ln>
        </p:spPr>
      </p:pic>
      <p:sp>
        <p:nvSpPr>
          <p:cNvPr id="9" name="副標題 2">
            <a:extLst>
              <a:ext uri="{FF2B5EF4-FFF2-40B4-BE49-F238E27FC236}">
                <a16:creationId xmlns:a16="http://schemas.microsoft.com/office/drawing/2014/main" id="{7D1DA67A-E914-4CF8-AF0D-2BF1E279E4AF}"/>
              </a:ext>
            </a:extLst>
          </p:cNvPr>
          <p:cNvSpPr txBox="1">
            <a:spLocks/>
          </p:cNvSpPr>
          <p:nvPr/>
        </p:nvSpPr>
        <p:spPr>
          <a:xfrm>
            <a:off x="359258" y="3658332"/>
            <a:ext cx="1404430" cy="119136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Both Data and network on GPU.</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Tree>
    <p:extLst>
      <p:ext uri="{BB962C8B-B14F-4D97-AF65-F5344CB8AC3E}">
        <p14:creationId xmlns:p14="http://schemas.microsoft.com/office/powerpoint/2010/main" val="58127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34.2 Quiz</a:t>
            </a:r>
            <a:endParaRPr lang="zh-TW" altLang="en-US" sz="3600" b="1" dirty="0">
              <a:solidFill>
                <a:srgbClr val="FFFF00"/>
              </a:solidFill>
            </a:endParaRPr>
          </a:p>
        </p:txBody>
      </p:sp>
      <p:sp>
        <p:nvSpPr>
          <p:cNvPr id="3" name="副標題 2"/>
          <p:cNvSpPr>
            <a:spLocks noGrp="1"/>
          </p:cNvSpPr>
          <p:nvPr>
            <p:ph type="subTitle" idx="1"/>
          </p:nvPr>
        </p:nvSpPr>
        <p:spPr>
          <a:xfrm>
            <a:off x="316418" y="1325447"/>
            <a:ext cx="1708907" cy="3651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B3B7A708-3E14-4035-BD5E-D70109DF41DA}"/>
              </a:ext>
            </a:extLst>
          </p:cNvPr>
          <p:cNvPicPr>
            <a:picLocks noChangeAspect="1"/>
          </p:cNvPicPr>
          <p:nvPr/>
        </p:nvPicPr>
        <p:blipFill>
          <a:blip r:embed="rId3"/>
          <a:stretch>
            <a:fillRect/>
          </a:stretch>
        </p:blipFill>
        <p:spPr>
          <a:xfrm>
            <a:off x="2123728" y="1325447"/>
            <a:ext cx="6953250" cy="3771900"/>
          </a:xfrm>
          <a:prstGeom prst="rect">
            <a:avLst/>
          </a:prstGeom>
          <a:ln>
            <a:solidFill>
              <a:srgbClr val="C00000"/>
            </a:solidFill>
          </a:ln>
        </p:spPr>
      </p:pic>
      <p:sp>
        <p:nvSpPr>
          <p:cNvPr id="10" name="副標題 2">
            <a:extLst>
              <a:ext uri="{FF2B5EF4-FFF2-40B4-BE49-F238E27FC236}">
                <a16:creationId xmlns:a16="http://schemas.microsoft.com/office/drawing/2014/main" id="{05FFECB7-771C-4FCA-9BC4-AF3F6C598A07}"/>
              </a:ext>
            </a:extLst>
          </p:cNvPr>
          <p:cNvSpPr txBox="1">
            <a:spLocks/>
          </p:cNvSpPr>
          <p:nvPr/>
        </p:nvSpPr>
        <p:spPr>
          <a:xfrm>
            <a:off x="323528" y="1842247"/>
            <a:ext cx="1708908" cy="165986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Default create on CPU and then move to GPU by command.</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Tree>
    <p:extLst>
      <p:ext uri="{BB962C8B-B14F-4D97-AF65-F5344CB8AC3E}">
        <p14:creationId xmlns:p14="http://schemas.microsoft.com/office/powerpoint/2010/main" val="153914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34.2 Quiz</a:t>
            </a:r>
            <a:endParaRPr lang="zh-TW" altLang="en-US" sz="3600" b="1" dirty="0">
              <a:solidFill>
                <a:srgbClr val="FFFF00"/>
              </a:solidFill>
            </a:endParaRPr>
          </a:p>
        </p:txBody>
      </p:sp>
      <p:sp>
        <p:nvSpPr>
          <p:cNvPr id="3" name="副標題 2"/>
          <p:cNvSpPr>
            <a:spLocks noGrp="1"/>
          </p:cNvSpPr>
          <p:nvPr>
            <p:ph type="subTitle" idx="1"/>
          </p:nvPr>
        </p:nvSpPr>
        <p:spPr>
          <a:xfrm>
            <a:off x="316418" y="1325447"/>
            <a:ext cx="1708907" cy="3651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10D485E7-D5AF-4845-B638-058249A0FBF5}"/>
              </a:ext>
            </a:extLst>
          </p:cNvPr>
          <p:cNvPicPr>
            <a:picLocks noChangeAspect="1"/>
          </p:cNvPicPr>
          <p:nvPr/>
        </p:nvPicPr>
        <p:blipFill>
          <a:blip r:embed="rId3"/>
          <a:stretch>
            <a:fillRect/>
          </a:stretch>
        </p:blipFill>
        <p:spPr>
          <a:xfrm>
            <a:off x="2411760" y="1241425"/>
            <a:ext cx="5133975" cy="5114925"/>
          </a:xfrm>
          <a:prstGeom prst="rect">
            <a:avLst/>
          </a:prstGeom>
          <a:ln>
            <a:solidFill>
              <a:srgbClr val="C00000"/>
            </a:solidFill>
          </a:ln>
        </p:spPr>
      </p:pic>
    </p:spTree>
    <p:extLst>
      <p:ext uri="{BB962C8B-B14F-4D97-AF65-F5344CB8AC3E}">
        <p14:creationId xmlns:p14="http://schemas.microsoft.com/office/powerpoint/2010/main" val="141500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34.2 Quiz</a:t>
            </a:r>
            <a:endParaRPr lang="zh-TW" altLang="en-US" sz="3600" b="1" dirty="0">
              <a:solidFill>
                <a:srgbClr val="FFFF00"/>
              </a:solidFill>
            </a:endParaRPr>
          </a:p>
        </p:txBody>
      </p:sp>
      <p:sp>
        <p:nvSpPr>
          <p:cNvPr id="3" name="副標題 2"/>
          <p:cNvSpPr>
            <a:spLocks noGrp="1"/>
          </p:cNvSpPr>
          <p:nvPr>
            <p:ph type="subTitle" idx="1"/>
          </p:nvPr>
        </p:nvSpPr>
        <p:spPr>
          <a:xfrm>
            <a:off x="316418" y="1325446"/>
            <a:ext cx="1591285" cy="13114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p>
          <a:p>
            <a:pPr marL="342900" indent="-342900" algn="l">
              <a:buClr>
                <a:srgbClr val="0070C0"/>
              </a:buClr>
              <a:buSzPct val="80000"/>
              <a:buFont typeface="Wingdings" pitchFamily="2" charset="2"/>
              <a:buChar char="u"/>
            </a:pPr>
            <a:r>
              <a:rPr lang="en-US" altLang="en-US" sz="1800" dirty="0">
                <a:solidFill>
                  <a:srgbClr val="333333"/>
                </a:solidFill>
                <a:latin typeface="montserrat"/>
              </a:rPr>
              <a:t>Program can assign the CPU.</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E300B875-3D46-47BB-9FA8-248115BC528E}"/>
              </a:ext>
            </a:extLst>
          </p:cNvPr>
          <p:cNvPicPr>
            <a:picLocks noChangeAspect="1"/>
          </p:cNvPicPr>
          <p:nvPr/>
        </p:nvPicPr>
        <p:blipFill>
          <a:blip r:embed="rId3"/>
          <a:stretch>
            <a:fillRect/>
          </a:stretch>
        </p:blipFill>
        <p:spPr>
          <a:xfrm>
            <a:off x="2025325" y="1324018"/>
            <a:ext cx="6848475" cy="2990850"/>
          </a:xfrm>
          <a:prstGeom prst="rect">
            <a:avLst/>
          </a:prstGeom>
          <a:ln>
            <a:solidFill>
              <a:srgbClr val="C00000"/>
            </a:solidFill>
          </a:ln>
        </p:spPr>
      </p:pic>
      <p:sp>
        <p:nvSpPr>
          <p:cNvPr id="11" name="副標題 2">
            <a:extLst>
              <a:ext uri="{FF2B5EF4-FFF2-40B4-BE49-F238E27FC236}">
                <a16:creationId xmlns:a16="http://schemas.microsoft.com/office/drawing/2014/main" id="{B407D3CE-B4D9-41CB-9F42-8DBAD970FAF8}"/>
              </a:ext>
            </a:extLst>
          </p:cNvPr>
          <p:cNvSpPr txBox="1">
            <a:spLocks/>
          </p:cNvSpPr>
          <p:nvPr/>
        </p:nvSpPr>
        <p:spPr>
          <a:xfrm>
            <a:off x="2025325" y="4514143"/>
            <a:ext cx="4130851" cy="9310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Only tensor have device attributes</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latin typeface="Arial" panose="020B0604020202020204" pitchFamily="34" charset="0"/>
              </a:rPr>
              <a:t>Module and network do not have device attribute</a:t>
            </a:r>
          </a:p>
          <a:p>
            <a:pPr algn="l">
              <a:buClr>
                <a:srgbClr val="0070C0"/>
              </a:buClr>
              <a:buSzPct val="80000"/>
            </a:pPr>
            <a:endParaRPr lang="en-US" sz="1800" dirty="0">
              <a:solidFill>
                <a:schemeClr val="tx1"/>
              </a:solidFill>
            </a:endParaRPr>
          </a:p>
        </p:txBody>
      </p:sp>
    </p:spTree>
    <p:extLst>
      <p:ext uri="{BB962C8B-B14F-4D97-AF65-F5344CB8AC3E}">
        <p14:creationId xmlns:p14="http://schemas.microsoft.com/office/powerpoint/2010/main" val="274350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 Neural Network </a:t>
            </a:r>
            <a:r>
              <a:rPr lang="en-US" altLang="zh-TW" sz="3600" b="1" dirty="0" err="1">
                <a:solidFill>
                  <a:srgbClr val="FFFF00"/>
                </a:solidFill>
              </a:rPr>
              <a:t>Cuda</a:t>
            </a:r>
            <a:r>
              <a:rPr lang="en-US" altLang="zh-TW" sz="3600" b="1" dirty="0">
                <a:solidFill>
                  <a:srgbClr val="FFFF00"/>
                </a:solidFill>
              </a:rPr>
              <a:t> (Part 3)</a:t>
            </a:r>
            <a:endParaRPr lang="zh-TW" altLang="en-US" sz="3600" b="1" dirty="0">
              <a:solidFill>
                <a:srgbClr val="FFFF00"/>
              </a:solidFill>
            </a:endParaRPr>
          </a:p>
        </p:txBody>
      </p:sp>
      <p:sp>
        <p:nvSpPr>
          <p:cNvPr id="3" name="副標題 2"/>
          <p:cNvSpPr>
            <a:spLocks noGrp="1"/>
          </p:cNvSpPr>
          <p:nvPr>
            <p:ph type="subTitle" idx="1"/>
          </p:nvPr>
        </p:nvSpPr>
        <p:spPr>
          <a:xfrm>
            <a:off x="457200" y="1268761"/>
            <a:ext cx="8352928" cy="7920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Neural Network </a:t>
            </a:r>
            <a:r>
              <a:rPr lang="en-US" sz="1800" b="1" dirty="0" err="1">
                <a:solidFill>
                  <a:schemeClr val="tx1"/>
                </a:solidFill>
              </a:rPr>
              <a:t>Cuda</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We discuss how to use GPU with </a:t>
            </a:r>
            <a:r>
              <a:rPr lang="en-US" sz="1800" dirty="0" err="1">
                <a:solidFill>
                  <a:schemeClr val="tx1"/>
                </a:solidFill>
              </a:rPr>
              <a:t>PyTorch</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34.1 Use GPU for Deep Learning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3276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Use GPU for Deep Learning</a:t>
            </a:r>
          </a:p>
          <a:p>
            <a:pPr marL="342900" indent="-342900" algn="l">
              <a:buClr>
                <a:srgbClr val="0070C0"/>
              </a:buClr>
              <a:buSzPct val="80000"/>
              <a:buFont typeface="Wingdings" pitchFamily="2" charset="2"/>
              <a:buChar char="u"/>
            </a:pPr>
            <a:r>
              <a:rPr lang="en-US" sz="1800" dirty="0">
                <a:solidFill>
                  <a:schemeClr val="tx1"/>
                </a:solidFill>
              </a:rPr>
              <a:t>To make use of our GPU during the training process, there are two essential requirements. These requirements are as follows, the </a:t>
            </a:r>
            <a:r>
              <a:rPr lang="en-US" sz="1800" i="1" dirty="0">
                <a:solidFill>
                  <a:schemeClr val="tx1"/>
                </a:solidFill>
              </a:rPr>
              <a:t>data must be moved to the GPU</a:t>
            </a:r>
            <a:r>
              <a:rPr lang="en-US" sz="1800" dirty="0">
                <a:solidFill>
                  <a:schemeClr val="tx1"/>
                </a:solidFill>
              </a:rPr>
              <a:t>, and the </a:t>
            </a:r>
            <a:r>
              <a:rPr lang="en-US" sz="1800" i="1" dirty="0">
                <a:solidFill>
                  <a:schemeClr val="tx1"/>
                </a:solidFill>
              </a:rPr>
              <a:t>network must be moved to the GPU</a:t>
            </a:r>
            <a:r>
              <a:rPr lang="en-US" sz="1800" dirty="0">
                <a:solidFill>
                  <a:schemeClr val="tx1"/>
                </a:solidFill>
              </a:rPr>
              <a:t>.</a:t>
            </a:r>
          </a:p>
          <a:p>
            <a:pPr marL="342900" indent="-342900" algn="l">
              <a:buClr>
                <a:srgbClr val="0070C0"/>
              </a:buClr>
              <a:buSzPct val="80000"/>
              <a:buFont typeface="+mj-lt"/>
              <a:buAutoNum type="arabicPeriod"/>
            </a:pPr>
            <a:r>
              <a:rPr lang="en-US" sz="1800" dirty="0">
                <a:solidFill>
                  <a:schemeClr val="tx1"/>
                </a:solidFill>
              </a:rPr>
              <a:t>Data on the GPU</a:t>
            </a:r>
          </a:p>
          <a:p>
            <a:pPr marL="342900" indent="-342900" algn="l">
              <a:buClr>
                <a:srgbClr val="0070C0"/>
              </a:buClr>
              <a:buSzPct val="80000"/>
              <a:buFont typeface="+mj-lt"/>
              <a:buAutoNum type="arabicPeriod"/>
            </a:pPr>
            <a:r>
              <a:rPr lang="en-US" sz="1800" dirty="0">
                <a:solidFill>
                  <a:schemeClr val="tx1"/>
                </a:solidFill>
              </a:rPr>
              <a:t>Network on the GPU</a:t>
            </a:r>
          </a:p>
          <a:p>
            <a:pPr marL="342900" indent="-342900" algn="l">
              <a:buClr>
                <a:srgbClr val="0070C0"/>
              </a:buClr>
              <a:buSzPct val="80000"/>
              <a:buFont typeface="Wingdings" pitchFamily="2" charset="2"/>
              <a:buChar char="u"/>
            </a:pPr>
            <a:r>
              <a:rPr lang="en-US" sz="1800" dirty="0">
                <a:solidFill>
                  <a:schemeClr val="tx1"/>
                </a:solidFill>
              </a:rPr>
              <a:t>By default, when a </a:t>
            </a:r>
            <a:r>
              <a:rPr lang="en-US" sz="1800" dirty="0" err="1">
                <a:solidFill>
                  <a:schemeClr val="tx1"/>
                </a:solidFill>
              </a:rPr>
              <a:t>PyTorch</a:t>
            </a:r>
            <a:r>
              <a:rPr lang="en-US" sz="1800" dirty="0">
                <a:solidFill>
                  <a:schemeClr val="tx1"/>
                </a:solidFill>
              </a:rPr>
              <a:t> tensor or a </a:t>
            </a:r>
            <a:r>
              <a:rPr lang="en-US" sz="1800" dirty="0" err="1">
                <a:solidFill>
                  <a:schemeClr val="tx1"/>
                </a:solidFill>
              </a:rPr>
              <a:t>PyTorch</a:t>
            </a:r>
            <a:r>
              <a:rPr lang="en-US" sz="1800" dirty="0">
                <a:solidFill>
                  <a:schemeClr val="tx1"/>
                </a:solidFill>
              </a:rPr>
              <a:t> neural network module is created, the corresponding data is initialized on the CPU. Specifically, the data exists inside the CPU's memory.</a:t>
            </a:r>
          </a:p>
          <a:p>
            <a:pPr marL="342900" indent="-342900" algn="l">
              <a:buClr>
                <a:srgbClr val="0070C0"/>
              </a:buClr>
              <a:buSzPct val="80000"/>
              <a:buFont typeface="Wingdings" pitchFamily="2" charset="2"/>
              <a:buChar char="u"/>
            </a:pPr>
            <a:r>
              <a:rPr lang="en-US" sz="1800" dirty="0">
                <a:solidFill>
                  <a:schemeClr val="tx1"/>
                </a:solidFill>
              </a:rPr>
              <a:t>Now, let's create a tensor and a network, and see how we make the move from CPU to GPU.</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735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Use GPU for Deep Learning</a:t>
            </a:r>
          </a:p>
          <a:p>
            <a:pPr marL="342900" indent="-342900" algn="l">
              <a:buClr>
                <a:srgbClr val="0070C0"/>
              </a:buClr>
              <a:buSzPct val="80000"/>
              <a:buFont typeface="Wingdings" pitchFamily="2" charset="2"/>
              <a:buChar char="u"/>
            </a:pPr>
            <a:r>
              <a:rPr lang="en-US" sz="1800" dirty="0">
                <a:solidFill>
                  <a:schemeClr val="tx1"/>
                </a:solidFill>
              </a:rPr>
              <a:t>Here, we create a tensor and a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5B6504C-8FAC-46FF-81FB-39027018EE11}"/>
              </a:ext>
            </a:extLst>
          </p:cNvPr>
          <p:cNvPicPr>
            <a:picLocks noChangeAspect="1"/>
          </p:cNvPicPr>
          <p:nvPr/>
        </p:nvPicPr>
        <p:blipFill>
          <a:blip r:embed="rId3"/>
          <a:stretch>
            <a:fillRect/>
          </a:stretch>
        </p:blipFill>
        <p:spPr>
          <a:xfrm>
            <a:off x="1545779" y="2200932"/>
            <a:ext cx="2771775" cy="714375"/>
          </a:xfrm>
          <a:prstGeom prst="rect">
            <a:avLst/>
          </a:prstGeom>
          <a:ln>
            <a:solidFill>
              <a:srgbClr val="C00000"/>
            </a:solidFill>
          </a:ln>
        </p:spPr>
      </p:pic>
      <p:sp>
        <p:nvSpPr>
          <p:cNvPr id="8" name="副標題 2">
            <a:extLst>
              <a:ext uri="{FF2B5EF4-FFF2-40B4-BE49-F238E27FC236}">
                <a16:creationId xmlns:a16="http://schemas.microsoft.com/office/drawing/2014/main" id="{9255F255-D5AD-4CD8-A9CF-ADDEABC66716}"/>
              </a:ext>
            </a:extLst>
          </p:cNvPr>
          <p:cNvSpPr txBox="1">
            <a:spLocks/>
          </p:cNvSpPr>
          <p:nvPr/>
        </p:nvSpPr>
        <p:spPr>
          <a:xfrm>
            <a:off x="457200" y="3023432"/>
            <a:ext cx="8291264" cy="73540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we call the </a:t>
            </a:r>
            <a:r>
              <a:rPr lang="en-US" altLang="en-US" sz="1800" dirty="0" err="1">
                <a:solidFill>
                  <a:srgbClr val="E83E8C"/>
                </a:solidFill>
                <a:latin typeface="SFMono-Regular"/>
              </a:rPr>
              <a:t>cuda</a:t>
            </a:r>
            <a:r>
              <a:rPr lang="en-US" altLang="en-US" sz="1800" dirty="0">
                <a:solidFill>
                  <a:srgbClr val="E83E8C"/>
                </a:solidFill>
                <a:latin typeface="SFMono-Regular"/>
              </a:rPr>
              <a:t>()</a:t>
            </a:r>
            <a:r>
              <a:rPr lang="en-US" altLang="en-US" sz="1800" dirty="0">
                <a:solidFill>
                  <a:srgbClr val="333333"/>
                </a:solidFill>
                <a:latin typeface="-apple-system"/>
              </a:rPr>
              <a:t> method and reassign the tensor and network to returned values that have been copied onto the GPU:</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pic>
        <p:nvPicPr>
          <p:cNvPr id="10" name="Picture 9">
            <a:extLst>
              <a:ext uri="{FF2B5EF4-FFF2-40B4-BE49-F238E27FC236}">
                <a16:creationId xmlns:a16="http://schemas.microsoft.com/office/drawing/2014/main" id="{8E5354D2-75AA-4C3E-B427-CC2DE00A2470}"/>
              </a:ext>
            </a:extLst>
          </p:cNvPr>
          <p:cNvPicPr>
            <a:picLocks noChangeAspect="1"/>
          </p:cNvPicPr>
          <p:nvPr/>
        </p:nvPicPr>
        <p:blipFill>
          <a:blip r:embed="rId4"/>
          <a:stretch>
            <a:fillRect/>
          </a:stretch>
        </p:blipFill>
        <p:spPr>
          <a:xfrm>
            <a:off x="1545779" y="4036632"/>
            <a:ext cx="2352675" cy="619125"/>
          </a:xfrm>
          <a:prstGeom prst="rect">
            <a:avLst/>
          </a:prstGeom>
          <a:ln>
            <a:solidFill>
              <a:srgbClr val="C00000"/>
            </a:solidFill>
          </a:ln>
        </p:spPr>
      </p:pic>
    </p:spTree>
    <p:extLst>
      <p:ext uri="{BB962C8B-B14F-4D97-AF65-F5344CB8AC3E}">
        <p14:creationId xmlns:p14="http://schemas.microsoft.com/office/powerpoint/2010/main" val="319143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Use GPU for Deep Learning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Next, we can get a prediction from the network and see that the prediction tensor's device attribute confirms that the data is on </a:t>
            </a:r>
            <a:r>
              <a:rPr lang="en-US" altLang="en-US" sz="1800" dirty="0" err="1">
                <a:solidFill>
                  <a:srgbClr val="E83E8C"/>
                </a:solidFill>
                <a:latin typeface="SFMono-Regular"/>
              </a:rPr>
              <a:t>cuda</a:t>
            </a:r>
            <a:r>
              <a:rPr lang="en-US" altLang="en-US" sz="1800" dirty="0">
                <a:solidFill>
                  <a:srgbClr val="333333"/>
                </a:solidFill>
                <a:latin typeface="-apple-system"/>
              </a:rPr>
              <a:t>, which is the GPU:</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2" name="Picture 11">
            <a:extLst>
              <a:ext uri="{FF2B5EF4-FFF2-40B4-BE49-F238E27FC236}">
                <a16:creationId xmlns:a16="http://schemas.microsoft.com/office/drawing/2014/main" id="{0BF0EC43-CC98-4AA4-8011-0DABC772617F}"/>
              </a:ext>
            </a:extLst>
          </p:cNvPr>
          <p:cNvPicPr>
            <a:picLocks noChangeAspect="1"/>
          </p:cNvPicPr>
          <p:nvPr/>
        </p:nvPicPr>
        <p:blipFill>
          <a:blip r:embed="rId3"/>
          <a:stretch>
            <a:fillRect/>
          </a:stretch>
        </p:blipFill>
        <p:spPr>
          <a:xfrm>
            <a:off x="1691680" y="2408958"/>
            <a:ext cx="2990850" cy="971550"/>
          </a:xfrm>
          <a:prstGeom prst="rect">
            <a:avLst/>
          </a:prstGeom>
          <a:ln>
            <a:solidFill>
              <a:srgbClr val="C00000"/>
            </a:solidFill>
          </a:ln>
        </p:spPr>
      </p:pic>
      <p:sp>
        <p:nvSpPr>
          <p:cNvPr id="14" name="副標題 2">
            <a:extLst>
              <a:ext uri="{FF2B5EF4-FFF2-40B4-BE49-F238E27FC236}">
                <a16:creationId xmlns:a16="http://schemas.microsoft.com/office/drawing/2014/main" id="{0E98C8F0-49B9-4CF3-91BE-6F5940525FC9}"/>
              </a:ext>
            </a:extLst>
          </p:cNvPr>
          <p:cNvSpPr txBox="1">
            <a:spLocks/>
          </p:cNvSpPr>
          <p:nvPr/>
        </p:nvSpPr>
        <p:spPr>
          <a:xfrm>
            <a:off x="426368" y="3469299"/>
            <a:ext cx="8291264" cy="3600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Likewise, we can go in the opposite way:</a:t>
            </a:r>
            <a:endParaRPr lang="en-US" altLang="en-US" sz="1800" dirty="0">
              <a:solidFill>
                <a:schemeClr val="tx1"/>
              </a:solidFill>
              <a:latin typeface="Arial" panose="020B0604020202020204" pitchFamily="34" charset="0"/>
            </a:endParaRPr>
          </a:p>
        </p:txBody>
      </p:sp>
      <p:pic>
        <p:nvPicPr>
          <p:cNvPr id="15" name="Picture 14">
            <a:extLst>
              <a:ext uri="{FF2B5EF4-FFF2-40B4-BE49-F238E27FC236}">
                <a16:creationId xmlns:a16="http://schemas.microsoft.com/office/drawing/2014/main" id="{E5D764D4-39D5-4F76-8748-8A5AB871FBF3}"/>
              </a:ext>
            </a:extLst>
          </p:cNvPr>
          <p:cNvPicPr>
            <a:picLocks noChangeAspect="1"/>
          </p:cNvPicPr>
          <p:nvPr/>
        </p:nvPicPr>
        <p:blipFill>
          <a:blip r:embed="rId4"/>
          <a:stretch>
            <a:fillRect/>
          </a:stretch>
        </p:blipFill>
        <p:spPr>
          <a:xfrm>
            <a:off x="1691680" y="3941878"/>
            <a:ext cx="2409825" cy="1590675"/>
          </a:xfrm>
          <a:prstGeom prst="rect">
            <a:avLst/>
          </a:prstGeom>
          <a:ln>
            <a:solidFill>
              <a:srgbClr val="C00000"/>
            </a:solidFill>
          </a:ln>
        </p:spPr>
      </p:pic>
    </p:spTree>
    <p:extLst>
      <p:ext uri="{BB962C8B-B14F-4D97-AF65-F5344CB8AC3E}">
        <p14:creationId xmlns:p14="http://schemas.microsoft.com/office/powerpoint/2010/main" val="39378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50309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Writing Device Agnostic </a:t>
            </a:r>
            <a:r>
              <a:rPr lang="en-US" altLang="en-US" sz="1800" b="1" dirty="0" err="1">
                <a:solidFill>
                  <a:srgbClr val="333333"/>
                </a:solidFill>
                <a:latin typeface="montserrat"/>
              </a:rPr>
              <a:t>PyTorch</a:t>
            </a:r>
            <a:r>
              <a:rPr lang="en-US" altLang="en-US" sz="1800" b="1" dirty="0">
                <a:solidFill>
                  <a:srgbClr val="333333"/>
                </a:solidFill>
                <a:latin typeface="montserrat"/>
              </a:rPr>
              <a:t> Code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Before we wrap up, we need to talk about writing device agnostic code. This term </a:t>
            </a:r>
            <a:r>
              <a:rPr lang="en-US" altLang="en-US" sz="1800" dirty="0">
                <a:solidFill>
                  <a:srgbClr val="E83E8C"/>
                </a:solidFill>
                <a:latin typeface="SFMono-Regular"/>
              </a:rPr>
              <a:t>device agnostic</a:t>
            </a:r>
            <a:r>
              <a:rPr lang="en-US" altLang="en-US" sz="1800" dirty="0">
                <a:solidFill>
                  <a:srgbClr val="333333"/>
                </a:solidFill>
                <a:latin typeface="-apple-system"/>
              </a:rPr>
              <a:t> (agnostic means not-known) means that our code doesn't depend on the underlying device. You may come across this terminology when reading </a:t>
            </a:r>
            <a:r>
              <a:rPr lang="en-US" altLang="en-US" sz="1800" dirty="0" err="1">
                <a:solidFill>
                  <a:srgbClr val="333333"/>
                </a:solidFill>
                <a:latin typeface="-apple-system"/>
              </a:rPr>
              <a:t>PyTorch</a:t>
            </a:r>
            <a:r>
              <a:rPr lang="en-US" altLang="en-US" sz="1800" dirty="0">
                <a:solidFill>
                  <a:srgbClr val="333333"/>
                </a:solidFill>
                <a:latin typeface="-apple-system"/>
              </a:rPr>
              <a:t> documentation.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suppose we write code that uses the </a:t>
            </a:r>
            <a:r>
              <a:rPr lang="en-US" altLang="en-US" sz="1800" dirty="0" err="1">
                <a:solidFill>
                  <a:srgbClr val="E83E8C"/>
                </a:solidFill>
                <a:latin typeface="SFMono-Regular"/>
              </a:rPr>
              <a:t>cuda</a:t>
            </a:r>
            <a:r>
              <a:rPr lang="en-US" altLang="en-US" sz="1800" dirty="0">
                <a:solidFill>
                  <a:srgbClr val="E83E8C"/>
                </a:solidFill>
                <a:latin typeface="SFMono-Regular"/>
              </a:rPr>
              <a:t>()</a:t>
            </a:r>
            <a:r>
              <a:rPr lang="en-US" altLang="en-US" sz="1800" dirty="0">
                <a:solidFill>
                  <a:srgbClr val="333333"/>
                </a:solidFill>
                <a:latin typeface="-apple-system"/>
              </a:rPr>
              <a:t> method everywhere, and then, we give the code to a user who doesn't have a GPU. This won't work. Don't worry. We've got options!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one of the reasons that the </a:t>
            </a:r>
            <a:r>
              <a:rPr lang="en-US" altLang="en-US" sz="1800" dirty="0">
                <a:solidFill>
                  <a:srgbClr val="E83E8C"/>
                </a:solidFill>
                <a:latin typeface="SFMono-Regular"/>
              </a:rPr>
              <a:t>to()</a:t>
            </a:r>
            <a:r>
              <a:rPr lang="en-US" altLang="en-US" sz="1800" dirty="0">
                <a:solidFill>
                  <a:srgbClr val="333333"/>
                </a:solidFill>
                <a:latin typeface="-apple-system"/>
              </a:rPr>
              <a:t> method is preferred, is because the </a:t>
            </a:r>
            <a:r>
              <a:rPr lang="en-US" altLang="en-US" sz="1800" dirty="0">
                <a:solidFill>
                  <a:srgbClr val="E83E8C"/>
                </a:solidFill>
                <a:latin typeface="SFMono-Regular"/>
              </a:rPr>
              <a:t>to()</a:t>
            </a:r>
            <a:r>
              <a:rPr lang="en-US" altLang="en-US" sz="1800" dirty="0">
                <a:solidFill>
                  <a:srgbClr val="333333"/>
                </a:solidFill>
                <a:latin typeface="-apple-system"/>
              </a:rPr>
              <a:t> method is parameterized, and this makes it easier to alter the device we are choosing, i.e. it's flexible!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a user could pass in </a:t>
            </a:r>
            <a:r>
              <a:rPr lang="en-US" altLang="en-US" sz="1800" dirty="0" err="1">
                <a:solidFill>
                  <a:srgbClr val="E83E8C"/>
                </a:solidFill>
                <a:latin typeface="SFMono-Regular"/>
              </a:rPr>
              <a:t>cpu</a:t>
            </a:r>
            <a:r>
              <a:rPr lang="en-US" altLang="en-US" sz="1800" dirty="0">
                <a:solidFill>
                  <a:srgbClr val="333333"/>
                </a:solidFill>
                <a:latin typeface="-apple-system"/>
              </a:rPr>
              <a:t> or </a:t>
            </a:r>
            <a:r>
              <a:rPr lang="en-US" altLang="en-US" sz="1800" dirty="0" err="1">
                <a:solidFill>
                  <a:srgbClr val="E83E8C"/>
                </a:solidFill>
                <a:latin typeface="SFMono-Regular"/>
              </a:rPr>
              <a:t>cuda</a:t>
            </a:r>
            <a:r>
              <a:rPr lang="en-US" altLang="en-US" sz="1800" dirty="0">
                <a:solidFill>
                  <a:srgbClr val="333333"/>
                </a:solidFill>
                <a:latin typeface="-apple-system"/>
              </a:rPr>
              <a:t> as an argument to a deep learning program, and this would allow the program to be device agnostic.</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Allowing the user of a program to pass an argument that determines the program's behavior is perhaps the best way to make a program be device agnostic. However, we can also use </a:t>
            </a:r>
            <a:r>
              <a:rPr lang="en-US" altLang="en-US" sz="1800" dirty="0" err="1">
                <a:solidFill>
                  <a:srgbClr val="333333"/>
                </a:solidFill>
                <a:latin typeface="-apple-system"/>
              </a:rPr>
              <a:t>PyTorch</a:t>
            </a:r>
            <a:r>
              <a:rPr lang="en-US" altLang="en-US" sz="1800" dirty="0">
                <a:solidFill>
                  <a:srgbClr val="333333"/>
                </a:solidFill>
                <a:latin typeface="-apple-system"/>
              </a:rPr>
              <a:t> to check for a supported GPU, and set our devices that way.</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68321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175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General Idea Of Using A GPU</a:t>
            </a:r>
          </a:p>
          <a:p>
            <a:pPr marL="342900" indent="-342900" algn="l">
              <a:buClr>
                <a:srgbClr val="0070C0"/>
              </a:buClr>
              <a:buSzPct val="80000"/>
              <a:buFont typeface="Wingdings" pitchFamily="2" charset="2"/>
              <a:buChar char="u"/>
            </a:pPr>
            <a:r>
              <a:rPr lang="en-US" sz="1800" dirty="0">
                <a:solidFill>
                  <a:schemeClr val="tx1"/>
                </a:solidFill>
              </a:rPr>
              <a:t>The main takeaway at this point is that our network and our data must both exist on the GPU in order to perform computations using the GPU, and this applies to any programming language or framework.</a:t>
            </a:r>
            <a:endParaRPr 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sz="1800" dirty="0">
                <a:solidFill>
                  <a:schemeClr val="tx1"/>
                </a:solidFill>
              </a:rPr>
              <a:t>GPUs and CPUs are compute devices that compute on data, and so </a:t>
            </a:r>
            <a:r>
              <a:rPr lang="en-US" sz="1800" b="1" dirty="0">
                <a:solidFill>
                  <a:srgbClr val="C00000"/>
                </a:solidFill>
              </a:rPr>
              <a:t>any two values that are </a:t>
            </a:r>
            <a:r>
              <a:rPr lang="en-US" sz="1800" b="1" i="1" dirty="0">
                <a:solidFill>
                  <a:srgbClr val="C00000"/>
                </a:solidFill>
              </a:rPr>
              <a:t>directly</a:t>
            </a:r>
            <a:r>
              <a:rPr lang="en-US" sz="1800" b="1" dirty="0">
                <a:solidFill>
                  <a:srgbClr val="C00000"/>
                </a:solidFill>
              </a:rPr>
              <a:t> being used with one another in a computation, must exist on the same device</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03744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91264" cy="7584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rgbClr val="333333"/>
                </a:solidFill>
                <a:latin typeface="montserrat"/>
              </a:rPr>
              <a:t>PyTorch</a:t>
            </a:r>
            <a:r>
              <a:rPr lang="en-US" altLang="en-US" sz="1800" b="1" dirty="0">
                <a:solidFill>
                  <a:srgbClr val="333333"/>
                </a:solidFill>
                <a:latin typeface="montserrat"/>
              </a:rPr>
              <a:t> </a:t>
            </a:r>
            <a:r>
              <a:rPr lang="en-US" altLang="en-US" sz="1800" b="1" dirty="0">
                <a:solidFill>
                  <a:srgbClr val="E83E8C"/>
                </a:solidFill>
                <a:latin typeface="SFMono-Regular"/>
              </a:rPr>
              <a:t>Tensor</a:t>
            </a:r>
            <a:r>
              <a:rPr lang="en-US" altLang="en-US" sz="1800" b="1" dirty="0">
                <a:solidFill>
                  <a:srgbClr val="333333"/>
                </a:solidFill>
                <a:latin typeface="montserrat"/>
              </a:rPr>
              <a:t> Computations On A GPU</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dive deeper by demonstrating some tensor computations.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336F99F0-EE69-447B-BC6D-AFECA675B02F}"/>
              </a:ext>
            </a:extLst>
          </p:cNvPr>
          <p:cNvPicPr>
            <a:picLocks noChangeAspect="1"/>
          </p:cNvPicPr>
          <p:nvPr/>
        </p:nvPicPr>
        <p:blipFill>
          <a:blip r:embed="rId3"/>
          <a:stretch>
            <a:fillRect/>
          </a:stretch>
        </p:blipFill>
        <p:spPr>
          <a:xfrm>
            <a:off x="1907704" y="2284580"/>
            <a:ext cx="3448050" cy="1228725"/>
          </a:xfrm>
          <a:prstGeom prst="rect">
            <a:avLst/>
          </a:prstGeom>
          <a:ln>
            <a:solidFill>
              <a:srgbClr val="C00000"/>
            </a:solidFill>
          </a:ln>
        </p:spPr>
      </p:pic>
    </p:spTree>
    <p:extLst>
      <p:ext uri="{BB962C8B-B14F-4D97-AF65-F5344CB8AC3E}">
        <p14:creationId xmlns:p14="http://schemas.microsoft.com/office/powerpoint/2010/main" val="40437402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7912</TotalTime>
  <Words>1308</Words>
  <Application>Microsoft Office PowerPoint</Application>
  <PresentationFormat>On-screen Show (4:3)</PresentationFormat>
  <Paragraphs>123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montserrat</vt:lpstr>
      <vt:lpstr>SFMono-Regular</vt:lpstr>
      <vt:lpstr>Wingdings</vt:lpstr>
      <vt:lpstr>Office 佈景主題</vt:lpstr>
      <vt:lpstr>34 Neural Network Cuda (Part 3)</vt:lpstr>
      <vt:lpstr>34 Neural Network Cuda (Part 3)</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34.2 Quiz</vt:lpstr>
      <vt:lpstr>34.2 Quiz</vt:lpstr>
      <vt:lpstr>34.2 Quiz</vt:lpstr>
      <vt:lpstr>34.2 Quiz</vt:lpstr>
      <vt:lpstr>34.2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3276</cp:revision>
  <dcterms:created xsi:type="dcterms:W3CDTF">2018-09-28T16:40:41Z</dcterms:created>
  <dcterms:modified xsi:type="dcterms:W3CDTF">2020-06-04T07:13:52Z</dcterms:modified>
</cp:coreProperties>
</file>