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52" r:id="rId3"/>
    <p:sldId id="458" r:id="rId4"/>
    <p:sldId id="459" r:id="rId5"/>
    <p:sldId id="460" r:id="rId6"/>
    <p:sldId id="461" r:id="rId7"/>
    <p:sldId id="462" r:id="rId8"/>
    <p:sldId id="463" r:id="rId9"/>
    <p:sldId id="464" r:id="rId10"/>
    <p:sldId id="438" r:id="rId11"/>
    <p:sldId id="412" r:id="rId12"/>
    <p:sldId id="465" r:id="rId13"/>
    <p:sldId id="439" r:id="rId14"/>
    <p:sldId id="466" r:id="rId15"/>
    <p:sldId id="441" r:id="rId16"/>
    <p:sldId id="467" r:id="rId17"/>
    <p:sldId id="442" r:id="rId18"/>
    <p:sldId id="443" r:id="rId19"/>
    <p:sldId id="468" r:id="rId20"/>
    <p:sldId id="473" r:id="rId21"/>
    <p:sldId id="475" r:id="rId22"/>
    <p:sldId id="474" r:id="rId23"/>
    <p:sldId id="476" r:id="rId24"/>
    <p:sldId id="444" r:id="rId25"/>
    <p:sldId id="445" r:id="rId26"/>
    <p:sldId id="470" r:id="rId27"/>
    <p:sldId id="471" r:id="rId28"/>
    <p:sldId id="472" r:id="rId29"/>
    <p:sldId id="477" r:id="rId30"/>
    <p:sldId id="478" r:id="rId31"/>
    <p:sldId id="479" r:id="rId32"/>
    <p:sldId id="447" r:id="rId33"/>
    <p:sldId id="480" r:id="rId34"/>
    <p:sldId id="481" r:id="rId35"/>
    <p:sldId id="482" r:id="rId36"/>
    <p:sldId id="483" r:id="rId37"/>
    <p:sldId id="485" r:id="rId38"/>
    <p:sldId id="486" r:id="rId39"/>
    <p:sldId id="484" r:id="rId40"/>
    <p:sldId id="450" r:id="rId41"/>
    <p:sldId id="451" r:id="rId42"/>
    <p:sldId id="452" r:id="rId43"/>
    <p:sldId id="453" r:id="rId44"/>
    <p:sldId id="454" r:id="rId45"/>
    <p:sldId id="455" r:id="rId46"/>
    <p:sldId id="456" r:id="rId47"/>
    <p:sldId id="457" r:id="rId48"/>
    <p:sldId id="259" r:id="rId4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0" autoAdjust="0"/>
    <p:restoredTop sz="96806" autoAdjust="0"/>
  </p:normalViewPr>
  <p:slideViewPr>
    <p:cSldViewPr>
      <p:cViewPr>
        <p:scale>
          <a:sx n="93" d="100"/>
          <a:sy n="93" d="100"/>
        </p:scale>
        <p:origin x="9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1xZ2yWU1eo&amp;list=PLZbbT5o_s2xrfNyHZsM6ufI0iZENK9xgG&amp;index=23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p1xZ2yWU1eo&amp;list=PLZbbT5o_s2xrfNyHZsM6ufI0iZENK9xgG&amp;index=23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p1xZ2yWU1eo&amp;list=PLZbbT5o_s2xrfNyHZsM6ufI0iZENK9xgG&amp;index=23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p1xZ2yWU1eo&amp;list=PLZbbT5o_s2xrfNyHZsM6ufI0iZENK9xgG&amp;index=2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p1xZ2yWU1eo&amp;list=PLZbbT5o_s2xrfNyHZsM6ufI0iZENK9xgG&amp;index=2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p1xZ2yWU1eo&amp;list=PLZbbT5o_s2xrfNyHZsM6ufI0iZENK9xgG&amp;index=23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1xZ2yWU1eo&amp;list=PLZbbT5o_s2xrfNyHZsM6ufI0iZENK9xgG&amp;index=23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p1xZ2yWU1eo&amp;list=PLZbbT5o_s2xrfNyHZsM6ufI0iZENK9xgG&amp;index=2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p1xZ2yWU1eo&amp;list=PLZbbT5o_s2xrfNyHZsM6ufI0iZENK9xgG&amp;index=2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1xZ2yWU1eo&amp;list=PLZbbT5o_s2xrfNyHZsM6ufI0iZENK9xgG&amp;index=23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p1xZ2yWU1eo&amp;list=PLZbbT5o_s2xrfNyHZsM6ufI0iZENK9xgG&amp;index=23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p1xZ2yWU1eo&amp;list=PLZbbT5o_s2xrfNyHZsM6ufI0iZENK9xgG&amp;index=23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p1xZ2yWU1eo&amp;list=PLZbbT5o_s2xrfNyHZsM6ufI0iZENK9xgG&amp;index=23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youtube.com/watch?v=p1xZ2yWU1eo&amp;list=PLZbbT5o_s2xrfNyHZsM6ufI0iZENK9xgG&amp;index=23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youtube.com/watch?v=p1xZ2yWU1eo&amp;list=PLZbbT5o_s2xrfNyHZsM6ufI0iZENK9xgG&amp;index=23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youtube.com/watch?v=p1xZ2yWU1eo&amp;list=PLZbbT5o_s2xrfNyHZsM6ufI0iZENK9xgG&amp;index=23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youtube.com/watch?v=p1xZ2yWU1eo&amp;list=PLZbbT5o_s2xrfNyHZsM6ufI0iZENK9xgG&amp;index=23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p1xZ2yWU1eo&amp;list=PLZbbT5o_s2xrfNyHZsM6ufI0iZENK9xgG&amp;index=23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p1xZ2yWU1eo&amp;list=PLZbbT5o_s2xrfNyHZsM6ufI0iZENK9xgG&amp;index=2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p1xZ2yWU1eo&amp;list=PLZbbT5o_s2xrfNyHZsM6ufI0iZENK9xgG&amp;index=2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youtube.com/watch?v=p1xZ2yWU1eo&amp;list=PLZbbT5o_s2xrfNyHZsM6ufI0iZENK9xgG&amp;index=23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youtube.com/watch?v=p1xZ2yWU1eo&amp;list=PLZbbT5o_s2xrfNyHZsM6ufI0iZENK9xgG&amp;index=23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1xZ2yWU1eo&amp;list=PLZbbT5o_s2xrfNyHZsM6ufI0iZENK9xgG&amp;index=23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1xZ2yWU1eo&amp;list=PLZbbT5o_s2xrfNyHZsM6ufI0iZENK9xgG&amp;index=23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1xZ2yWU1eo&amp;list=PLZbbT5o_s2xrfNyHZsM6ufI0iZENK9xgG&amp;index=23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1xZ2yWU1eo&amp;list=PLZbbT5o_s2xrfNyHZsM6ufI0iZENK9xgG&amp;index=23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youtube.com/watch?v=p1xZ2yWU1eo&amp;list=PLZbbT5o_s2xrfNyHZsM6ufI0iZENK9xgG&amp;index=23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youtube.com/watch?v=p1xZ2yWU1eo&amp;list=PLZbbT5o_s2xrfNyHZsM6ufI0iZENK9xgG&amp;index=23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youtube.com/watch?v=p1xZ2yWU1eo&amp;list=PLZbbT5o_s2xrfNyHZsM6ufI0iZENK9xgG&amp;index=23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1xZ2yWU1eo&amp;list=PLZbbT5o_s2xrfNyHZsM6ufI0iZENK9xgG&amp;index=23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p1xZ2yWU1eo&amp;list=PLZbbT5o_s2xrfNyHZsM6ufI0iZENK9xgG&amp;index=23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1xZ2yWU1eo&amp;list=PLZbbT5o_s2xrfNyHZsM6ufI0iZENK9xgG&amp;index=23" TargetMode="External"/><Relationship Id="rId2" Type="http://schemas.openxmlformats.org/officeDocument/2006/relationships/hyperlink" Target="https://deeplizard.com/learn/video/YRhxdVk_sI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1xZ2yWU1eo&amp;list=PLZbbT5o_s2xrfNyHZsM6ufI0iZENK9xgG&amp;index=23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youtube.com/watch?v=p1xZ2yWU1eo&amp;list=PLZbbT5o_s2xrfNyHZsM6ufI0iZENK9xgG&amp;index=23" TargetMode="Externa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youtube.com/watch?v=p1xZ2yWU1eo&amp;list=PLZbbT5o_s2xrfNyHZsM6ufI0iZENK9xgG&amp;index=23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youtube.com/watch?v=p1xZ2yWU1eo&amp;list=PLZbbT5o_s2xrfNyHZsM6ufI0iZENK9xgG&amp;index=23" TargetMode="Externa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p1xZ2yWU1eo&amp;list=PLZbbT5o_s2xrfNyHZsM6ufI0iZENK9xgG&amp;index=2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p1xZ2yWU1eo&amp;list=PLZbbT5o_s2xrfNyHZsM6ufI0iZENK9xgG&amp;index=23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p1xZ2yWU1eo&amp;list=PLZbbT5o_s2xrfNyHZsM6ufI0iZENK9xgG&amp;index=23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p1xZ2yWU1eo&amp;list=PLZbbT5o_s2xrfNyHZsM6ufI0iZENK9xgG&amp;index=23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p1xZ2yWU1eo&amp;list=PLZbbT5o_s2xrfNyHZsM6ufI0iZENK9xgG&amp;index=23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23 Batch Image Prediction (Part 2)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 Batch Image Prediction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23915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Batch Image Prediction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Summarize the previous steps. We need the following: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Our imports.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Our training 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Our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Network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class definition.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To disable gradient tracking. (optional)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A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Network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class instance.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020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23.1 Pass Batch Image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50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23.1 Pass Batch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7"/>
            <a:ext cx="8291264" cy="13834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 Batch Image to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Now, we’ll use our training set to create a new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DataLoader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instance, and we’ll set our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batch_size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=10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, so the outputs will be more manageable.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We got 10 images in the data loader.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C906E3-905F-4391-A16C-1B132DF03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155852"/>
            <a:ext cx="4257675" cy="819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03018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23.1 Pass Batch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807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 Batch Image to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“next(</a:t>
            </a:r>
            <a:r>
              <a:rPr lang="en-US" sz="1800" dirty="0" err="1">
                <a:solidFill>
                  <a:schemeClr val="tx1"/>
                </a:solidFill>
              </a:rPr>
              <a:t>iter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data_loader</a:t>
            </a:r>
            <a:r>
              <a:rPr lang="en-US" sz="1800" dirty="0">
                <a:solidFill>
                  <a:schemeClr val="tx1"/>
                </a:solidFill>
              </a:rPr>
              <a:t>))” gives us 10 images in the batch.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7F98DB-4F38-4D4F-8900-ACB16E1F4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327838"/>
            <a:ext cx="3105150" cy="5905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63394634-1DD7-4BB7-86CA-BED41793B5BF}"/>
              </a:ext>
            </a:extLst>
          </p:cNvPr>
          <p:cNvSpPr txBox="1">
            <a:spLocks/>
          </p:cNvSpPr>
          <p:nvPr/>
        </p:nvSpPr>
        <p:spPr>
          <a:xfrm>
            <a:off x="426368" y="3236058"/>
            <a:ext cx="8291264" cy="70355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The “images, labels = batch” gives us two tensors: a tensor of images and a tensor of corresponding labels.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184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23.1 Pass Batch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25356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 Batch Image to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In the last discussion, when we pulled a single image from our training set, we had to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unsqueeze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()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the tensor to add another dimension that would effectively transform the singleton image into a batch with a size of one.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Now that we are working with the </a:t>
            </a:r>
            <a:r>
              <a:rPr lang="en-US" altLang="en-US" sz="1800" b="1" dirty="0">
                <a:solidFill>
                  <a:srgbClr val="333333"/>
                </a:solidFill>
                <a:latin typeface="-apple-system"/>
              </a:rPr>
              <a:t>data loader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 instead of training set.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We are dealing with batches by default. There is no further processing needed.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data loader returns a batch of images that are packaged into a single tensor with a shape that reflects the following axes.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F81407-FD8D-4DAF-A689-0DCA8302F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4868718"/>
            <a:ext cx="3181350" cy="3238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C8DAA4-CDB0-4649-B740-0A39127E4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723" y="3978140"/>
            <a:ext cx="60102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23.1 Pass Batch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6763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 Batch Image to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means tensor's shape is in good shape, and there's no need to </a:t>
            </a:r>
            <a:r>
              <a:rPr lang="en-US" sz="1800" dirty="0" err="1">
                <a:solidFill>
                  <a:schemeClr val="tx1"/>
                </a:solidFill>
              </a:rPr>
              <a:t>unsqueeze</a:t>
            </a:r>
            <a:r>
              <a:rPr lang="en-US" sz="1800" dirty="0">
                <a:solidFill>
                  <a:schemeClr val="tx1"/>
                </a:solidFill>
              </a:rPr>
              <a:t> it.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CD58F9-FEDB-4AEC-BE96-A6E7A89D8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845" y="4932477"/>
            <a:ext cx="2600325" cy="12001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535A9C-79EC-4059-AA21-AAF8D6E02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2252703"/>
            <a:ext cx="3400425" cy="2276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14210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23.1 Pass Batch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5338936" cy="22475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 Batch Image to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Let’s make sure we understand the interpretation of both of these shapes.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The first axis of the image tensor tells us that we have a batch of 10 images.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These 10 images have a single color channel with a height 28 and width of 28.</a:t>
            </a:r>
            <a:endParaRPr lang="en-US" altLang="en-US" sz="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1FDDD1-4FA0-4B9C-9080-1410DD934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498" y="2981137"/>
            <a:ext cx="2600325" cy="1200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648309DF-D1CA-4F9F-A679-00C006E62E47}"/>
              </a:ext>
            </a:extLst>
          </p:cNvPr>
          <p:cNvSpPr txBox="1">
            <a:spLocks/>
          </p:cNvSpPr>
          <p:nvPr/>
        </p:nvSpPr>
        <p:spPr>
          <a:xfrm>
            <a:off x="457200" y="3908079"/>
            <a:ext cx="5338936" cy="132112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The labels tensor has a single axis with a shape of 10, which corresponds to the 10 images inside our batch.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One label for each image.</a:t>
            </a:r>
            <a:endParaRPr lang="en-US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40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23.1 Pass Batch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6763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 Batch Image to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Alright. Let’s get a prediction by passing the images tensor to the network.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A25FE9B0-92F2-4032-91F8-DA60810C2082}"/>
              </a:ext>
            </a:extLst>
          </p:cNvPr>
          <p:cNvSpPr txBox="1">
            <a:spLocks/>
          </p:cNvSpPr>
          <p:nvPr/>
        </p:nvSpPr>
        <p:spPr>
          <a:xfrm>
            <a:off x="539552" y="2204967"/>
            <a:ext cx="8147248" cy="396276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&gt;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 err="1">
                <a:solidFill>
                  <a:srgbClr val="383A42"/>
                </a:solidFill>
                <a:latin typeface="SFMono-Regular"/>
              </a:rPr>
              <a:t>preds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network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images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&gt;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 err="1">
                <a:solidFill>
                  <a:srgbClr val="383A42"/>
                </a:solidFill>
                <a:latin typeface="SFMono-Regular"/>
              </a:rPr>
              <a:t>preds</a:t>
            </a:r>
            <a:r>
              <a:rPr lang="en-US" altLang="en-US" sz="16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600" dirty="0" err="1">
                <a:solidFill>
                  <a:srgbClr val="383A42"/>
                </a:solidFill>
                <a:latin typeface="SFMono-Regular"/>
              </a:rPr>
              <a:t>shape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383A42"/>
                </a:solidFill>
                <a:latin typeface="SFMono-Regular"/>
              </a:rPr>
              <a:t>torch</a:t>
            </a:r>
            <a:r>
              <a:rPr lang="en-US" altLang="en-US" sz="16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600" dirty="0" err="1">
                <a:solidFill>
                  <a:srgbClr val="C18401"/>
                </a:solidFill>
                <a:latin typeface="SFMono-Regular"/>
              </a:rPr>
              <a:t>Size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([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10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10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])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&gt;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 err="1">
                <a:solidFill>
                  <a:srgbClr val="383A42"/>
                </a:solidFill>
                <a:latin typeface="SFMono-Regular"/>
              </a:rPr>
              <a:t>preds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tensor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[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1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[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0.1072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0.1255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0.0782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0.1073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0.1048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0.1142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0.0804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0.0087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0.0082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0.0180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],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1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[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0.1070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0.1233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0.0798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0.1060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0.1065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0.1163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0.0689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0.0142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0.0085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0.0134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],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1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[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0.0985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0.1287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0.0979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0.1001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0.1092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0.1129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0.0605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0.0248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0.0290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0.0066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],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1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[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0.0989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0.1295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0.0944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0.1054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0.1071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0.1146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0.0596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0.0249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0.0273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0.0059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],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1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[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0.1004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0.1273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0.0843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0.1127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0.1072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0.1183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0.0670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0.0162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0.0129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0.0101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],</a:t>
            </a:r>
          </a:p>
          <a:p>
            <a:pPr lvl="1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[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0.1036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0.1245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0.0842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0.1047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0.1097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0.1176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0.0682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0.0126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0.0128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0.0147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],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1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[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0.1093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0.1292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0.0961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0.1006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0.1106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0.1096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0.0633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0.0163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0.0215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0.0046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],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1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[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0.1026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0.1204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0.0799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0.1060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0.1077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0.1207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0.0741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0.0124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0.0098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0.0202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],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1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[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0.0991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0.1275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0.0911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0.0980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0.1109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0.1134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0.0625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0.0391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0.0318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0.0104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],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1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[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0.1007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0.1212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0.0918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0.0962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0.1168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0.1105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0.0719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-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0.0265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0.0207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006666"/>
                </a:solidFill>
                <a:latin typeface="SFMono-Regular"/>
              </a:rPr>
              <a:t>0.0157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]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]</a:t>
            </a:r>
            <a:r>
              <a:rPr lang="en-US" altLang="en-US" sz="16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600" dirty="0">
                <a:solidFill>
                  <a:srgbClr val="333333"/>
                </a:solidFill>
                <a:latin typeface="-apple-system"/>
              </a:rPr>
            </a:b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188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23.1 Pass Batch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1599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 Batch Image to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The prediction tensor has a shape of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10 by 10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, which gives us two axes that each have a length of 10.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This reflects the fact that we have 10 images and for each of these 10 images we have 10 prediction classes.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732679-0CBD-4A30-B81C-0CF2D1F40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3580008"/>
            <a:ext cx="5046596" cy="217255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2BDC22F-4FC5-4B56-989F-F58E656AE6B5}"/>
              </a:ext>
            </a:extLst>
          </p:cNvPr>
          <p:cNvSpPr/>
          <p:nvPr/>
        </p:nvSpPr>
        <p:spPr>
          <a:xfrm>
            <a:off x="3145946" y="5035488"/>
            <a:ext cx="792088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7AD5F8-85E7-415A-A825-2B6F93C0C4AE}"/>
              </a:ext>
            </a:extLst>
          </p:cNvPr>
          <p:cNvSpPr/>
          <p:nvPr/>
        </p:nvSpPr>
        <p:spPr>
          <a:xfrm>
            <a:off x="5963386" y="4185005"/>
            <a:ext cx="648072" cy="3651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B40A86-FFE2-4A0B-BDD9-EEE205781E96}"/>
              </a:ext>
            </a:extLst>
          </p:cNvPr>
          <p:cNvCxnSpPr/>
          <p:nvPr/>
        </p:nvCxnSpPr>
        <p:spPr>
          <a:xfrm>
            <a:off x="4112138" y="4776841"/>
            <a:ext cx="0" cy="97572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BA70D1-AAFF-46F9-8399-9CB13DF78A72}"/>
              </a:ext>
            </a:extLst>
          </p:cNvPr>
          <p:cNvCxnSpPr>
            <a:cxnSpLocks/>
          </p:cNvCxnSpPr>
          <p:nvPr/>
        </p:nvCxnSpPr>
        <p:spPr>
          <a:xfrm>
            <a:off x="4286243" y="4650471"/>
            <a:ext cx="4002359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13A6DAF-9001-4272-B594-7B2F0B392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05" y="4610153"/>
            <a:ext cx="3200400" cy="333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03283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23.1 Pass Batch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25568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 Batch Image to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elements of the first dimension are arrays of length 10.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of these array elements contain the ten predictions for each category for the corresponding image.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elements of the second dimension are numbers. </a:t>
            </a:r>
            <a:r>
              <a:rPr lang="en-US" sz="1800" b="1" dirty="0">
                <a:solidFill>
                  <a:srgbClr val="C00000"/>
                </a:solidFill>
              </a:rPr>
              <a:t>Each number is the assigned value of the specific output class.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The output classes are encoded by the indexes, so each index represents a specific output class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A9EF77-0E91-4647-9245-3D215A842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0" y="5004435"/>
            <a:ext cx="3200400" cy="3333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6357C6-B01F-48E3-88DE-1CF0AFDCA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868" y="4033062"/>
            <a:ext cx="5046596" cy="217255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829A485-C02E-431F-8F47-864EFC701BCD}"/>
              </a:ext>
            </a:extLst>
          </p:cNvPr>
          <p:cNvSpPr/>
          <p:nvPr/>
        </p:nvSpPr>
        <p:spPr>
          <a:xfrm>
            <a:off x="2590800" y="5488542"/>
            <a:ext cx="1629230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 categorizes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704A19-DCCC-41B8-8489-959B86C228FA}"/>
              </a:ext>
            </a:extLst>
          </p:cNvPr>
          <p:cNvSpPr/>
          <p:nvPr/>
        </p:nvSpPr>
        <p:spPr>
          <a:xfrm>
            <a:off x="6245382" y="4638059"/>
            <a:ext cx="1927018" cy="3651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 predictions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670FE3-D96B-42E2-91D8-0D683615BDA5}"/>
              </a:ext>
            </a:extLst>
          </p:cNvPr>
          <p:cNvCxnSpPr/>
          <p:nvPr/>
        </p:nvCxnSpPr>
        <p:spPr>
          <a:xfrm>
            <a:off x="4394134" y="5229895"/>
            <a:ext cx="0" cy="97572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22003B-4EE0-4B8C-9BD7-4D4A9083CA8D}"/>
              </a:ext>
            </a:extLst>
          </p:cNvPr>
          <p:cNvCxnSpPr>
            <a:cxnSpLocks/>
          </p:cNvCxnSpPr>
          <p:nvPr/>
        </p:nvCxnSpPr>
        <p:spPr>
          <a:xfrm>
            <a:off x="4568239" y="5103525"/>
            <a:ext cx="4002359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08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 Batch Image Prediction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516493"/>
            <a:ext cx="8352928" cy="35686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Batch Image Prediction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the pass a batch of images to our network and interpret the results.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Prepare the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Build the model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Understand how batches are passed to the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Train the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Analyze the model’s results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the last discussion, we passed a single image to CNN network.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to do pass a batch of images to CNN network?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 discussion, we learned about forward propagation and how to pass a single image from our training set to our network.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580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23.1 Pass Batch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8234" y="1292055"/>
            <a:ext cx="3403686" cy="6967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 Batch Image to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err="1">
                <a:solidFill>
                  <a:schemeClr val="tx1"/>
                </a:solidFill>
              </a:rPr>
              <a:t>train_set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7A70DD-43CF-4598-8AD5-9B08D0629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301385"/>
            <a:ext cx="4843846" cy="489626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00222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23.1 Pass Batch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8234" y="1292055"/>
            <a:ext cx="3691718" cy="6967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 Batch Image to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Network: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E91ECD-2087-41B8-9AD5-32FB1BBBA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638" y="1157770"/>
            <a:ext cx="4409124" cy="520475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78508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23.1 Pass Batch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8234" y="1292055"/>
            <a:ext cx="7940190" cy="6967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 Batch Image to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data load, images, prediction: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920117-9CC3-4289-94B4-EE6C4738E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77651"/>
            <a:ext cx="5610225" cy="2828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80464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23.1 Pass Batch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8234" y="1292055"/>
            <a:ext cx="7940190" cy="6967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 Batch Image to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data load, images, prediction: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92B0AB-CD56-45A1-9376-259BC3039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02047"/>
            <a:ext cx="8162925" cy="3257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9190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23.1 Pass Batch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4978896" cy="9514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 Batch Image to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mapping is given by this table.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Fashion MNISY Classes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38A89E68-B274-439F-AE7B-78801F9E2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02801"/>
              </p:ext>
            </p:extLst>
          </p:nvPr>
        </p:nvGraphicFramePr>
        <p:xfrm>
          <a:off x="5652120" y="1268148"/>
          <a:ext cx="246534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587">
                  <a:extLst>
                    <a:ext uri="{9D8B030D-6E8A-4147-A177-3AD203B41FA5}">
                      <a16:colId xmlns:a16="http://schemas.microsoft.com/office/drawing/2014/main" val="4007856336"/>
                    </a:ext>
                  </a:extLst>
                </a:gridCol>
                <a:gridCol w="1709758">
                  <a:extLst>
                    <a:ext uri="{9D8B030D-6E8A-4147-A177-3AD203B41FA5}">
                      <a16:colId xmlns:a16="http://schemas.microsoft.com/office/drawing/2014/main" val="3202886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23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T-shirt/top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5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Trouser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6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Pullover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90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34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39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Sandal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70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Shirt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1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Sneaker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43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24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Ankle boot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523085"/>
                  </a:ext>
                </a:extLst>
              </a:tr>
            </a:tbl>
          </a:graphicData>
        </a:graphic>
      </p:graphicFrame>
      <p:pic>
        <p:nvPicPr>
          <p:cNvPr id="7170" name="Picture 2" descr="fashion mnist grid sample">
            <a:extLst>
              <a:ext uri="{FF2B5EF4-FFF2-40B4-BE49-F238E27FC236}">
                <a16:creationId xmlns:a16="http://schemas.microsoft.com/office/drawing/2014/main" id="{67D2C519-48E2-4F23-B353-3133C9D26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21" y="5466132"/>
            <a:ext cx="7551812" cy="106035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821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23.2 Using Argmax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80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23.1 Pass Batch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10234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 Batch Image to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mapping we talked about here is given by this table.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indices 0 to 9, starting with a T-short or top.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AEA382-A243-4235-B74F-7CC6368E1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964" y="2470150"/>
            <a:ext cx="5524500" cy="3886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99262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23.1 Pass Batch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9672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 Batch Image to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use the Argmax function to figure out which index contains the highest the prediction value.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AEA382-A243-4235-B74F-7CC6368E1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045" y="2470150"/>
            <a:ext cx="5524500" cy="38862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550697F3-82C7-4096-B581-2D85FFE68D0D}"/>
              </a:ext>
            </a:extLst>
          </p:cNvPr>
          <p:cNvSpPr txBox="1">
            <a:spLocks/>
          </p:cNvSpPr>
          <p:nvPr/>
        </p:nvSpPr>
        <p:spPr>
          <a:xfrm>
            <a:off x="457200" y="2470150"/>
            <a:ext cx="2530624" cy="209517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Once we have the index has the highest prediction value, we can compare the index with  the label too see if there is a match.</a:t>
            </a:r>
          </a:p>
        </p:txBody>
      </p:sp>
    </p:spTree>
    <p:extLst>
      <p:ext uri="{BB962C8B-B14F-4D97-AF65-F5344CB8AC3E}">
        <p14:creationId xmlns:p14="http://schemas.microsoft.com/office/powerpoint/2010/main" val="3102520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23.1 Pass Batch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25356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 Batch Image to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do this, we pass the prediction tensor to the argmax function and we specify the second dimension.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Second dimension is the last dimension of our prediction tensor.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Remember, from all of our work on tensors, the last dimension of a tensor always contains the number while every other dimension contains other tensors that are smaller.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our prediction tensors case, we have 10 groups of numbers.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6357C6-B01F-48E3-88DE-1CF0AFDCA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4342989"/>
            <a:ext cx="5046596" cy="217255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95993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23.1 Pass Batch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23915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 Batch Image to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argmax function is doing is looking inside each of these ten groups, finding the max value, and then outputting its index.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short, if we have argmax function, we did the following.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each group of 10 numbers: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Find max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Output index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6357C6-B01F-48E3-88DE-1CF0AFDCA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702" y="3950413"/>
            <a:ext cx="5046596" cy="217255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605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 Batch Image Prediction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516493"/>
            <a:ext cx="8352928" cy="6464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Batch Image Prediction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let's see how to do this using a batch of images.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33B62-7075-498A-BC7B-C6410090E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75" y="2325476"/>
            <a:ext cx="4276725" cy="762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0AB29B82-0A71-4A70-BF11-C97BA0A715F9}"/>
              </a:ext>
            </a:extLst>
          </p:cNvPr>
          <p:cNvSpPr txBox="1">
            <a:spLocks/>
          </p:cNvSpPr>
          <p:nvPr/>
        </p:nvSpPr>
        <p:spPr>
          <a:xfrm>
            <a:off x="503237" y="3250009"/>
            <a:ext cx="8352928" cy="38160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We'll use the data loader to get the batch.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551C7F-BE84-495E-8B5D-7E3175386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693" y="3840940"/>
            <a:ext cx="4181475" cy="10287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E9FE720D-624B-4946-9A4F-FF96AE6291DE}"/>
              </a:ext>
            </a:extLst>
          </p:cNvPr>
          <p:cNvSpPr txBox="1">
            <a:spLocks/>
          </p:cNvSpPr>
          <p:nvPr/>
        </p:nvSpPr>
        <p:spPr>
          <a:xfrm>
            <a:off x="503237" y="4994883"/>
            <a:ext cx="8352928" cy="38160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Then, after passing the batch to the network, we'll interpret the output.</a:t>
            </a:r>
          </a:p>
        </p:txBody>
      </p:sp>
    </p:spTree>
    <p:extLst>
      <p:ext uri="{BB962C8B-B14F-4D97-AF65-F5344CB8AC3E}">
        <p14:creationId xmlns:p14="http://schemas.microsoft.com/office/powerpoint/2010/main" val="3740655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23.2 Using Argmax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147248" cy="13834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Using Argmax: Prediction vs Label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The interpretation of this is that, for each of the images in the batch, we are finding the prediction class that has the highest value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is the category the network is predicting most strongly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endParaRPr lang="en-US" altLang="en-US" sz="1800" dirty="0">
              <a:solidFill>
                <a:schemeClr val="tx1"/>
              </a:solidFill>
              <a:latin typeface="-apple-system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992AB1-F058-4D0E-BF5F-B1DD18EC5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61" y="2909625"/>
            <a:ext cx="7629525" cy="3390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42610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23.2 Using Argmax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147248" cy="13834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Using Argmax: Prediction vs Label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</a:t>
            </a:r>
            <a:r>
              <a:rPr lang="en-US" sz="1800" b="1" dirty="0" err="1">
                <a:solidFill>
                  <a:srgbClr val="C00000"/>
                </a:solidFill>
              </a:rPr>
              <a:t>preds.argmax</a:t>
            </a:r>
            <a:r>
              <a:rPr lang="en-US" sz="1800" b="1" dirty="0">
                <a:solidFill>
                  <a:srgbClr val="C00000"/>
                </a:solidFill>
              </a:rPr>
              <a:t>(dim=1)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result of argmax is a tensor with 10 categories. Each number is the index of the highest value occurs.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992AB1-F058-4D0E-BF5F-B1DD18EC5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61" y="2909625"/>
            <a:ext cx="7629525" cy="33909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FE879B8-EFF6-4843-9CEA-262E492C7FF6}"/>
              </a:ext>
            </a:extLst>
          </p:cNvPr>
          <p:cNvSpPr/>
          <p:nvPr/>
        </p:nvSpPr>
        <p:spPr>
          <a:xfrm>
            <a:off x="5148064" y="4075400"/>
            <a:ext cx="504056" cy="5777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00D3D8-1082-4CF0-8121-914D41A9AD9F}"/>
              </a:ext>
            </a:extLst>
          </p:cNvPr>
          <p:cNvSpPr/>
          <p:nvPr/>
        </p:nvSpPr>
        <p:spPr>
          <a:xfrm>
            <a:off x="4036397" y="3236491"/>
            <a:ext cx="504056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4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C7A5015-3F54-4D74-B10A-2FCC691FA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403600"/>
            <a:ext cx="5010150" cy="29527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23.2 Using Argmax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147248" cy="15274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Using Argmax: Prediction vs Label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10 numbers because there are 10 images.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labels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see 10 labels,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00D3D8-1082-4CF0-8121-914D41A9AD9F}"/>
              </a:ext>
            </a:extLst>
          </p:cNvPr>
          <p:cNvSpPr/>
          <p:nvPr/>
        </p:nvSpPr>
        <p:spPr>
          <a:xfrm>
            <a:off x="2808784" y="4159895"/>
            <a:ext cx="3744416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25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C7A5015-3F54-4D74-B10A-2FCC691FA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770061"/>
            <a:ext cx="5010150" cy="29527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23.2 Using Argmax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7"/>
            <a:ext cx="8147248" cy="23382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Using Argmax: Prediction vs Label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Once we have the indices of highest values, we can compare it against the labels tensor.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achieve the comparison, we are using the equals function or eq (labels). The eq function will do the element-wise equals operations in between the argmax output and the labels tensor.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give us a 1 if the prediction category and the argmax output matches the label and 0 if not matches.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00D3D8-1082-4CF0-8121-914D41A9AD9F}"/>
              </a:ext>
            </a:extLst>
          </p:cNvPr>
          <p:cNvSpPr/>
          <p:nvPr/>
        </p:nvSpPr>
        <p:spPr>
          <a:xfrm>
            <a:off x="2828603" y="5307629"/>
            <a:ext cx="3744416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46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C7A5015-3F54-4D74-B10A-2FCC691FA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042682"/>
            <a:ext cx="5010150" cy="29527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23.2 Using Argmax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7"/>
            <a:ext cx="8147248" cy="13834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Using Argmax: Prediction vs Label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give us a 1 if the prediction category and the argmax output matches the label and 0 if not matches.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Check results one-by-one.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636E6D-81AA-4B17-A210-C5BB42BD4EB9}"/>
              </a:ext>
            </a:extLst>
          </p:cNvPr>
          <p:cNvSpPr/>
          <p:nvPr/>
        </p:nvSpPr>
        <p:spPr>
          <a:xfrm>
            <a:off x="3851920" y="3437150"/>
            <a:ext cx="216025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629900-802B-447A-87B6-3AE281B3092E}"/>
              </a:ext>
            </a:extLst>
          </p:cNvPr>
          <p:cNvSpPr/>
          <p:nvPr/>
        </p:nvSpPr>
        <p:spPr>
          <a:xfrm>
            <a:off x="3851920" y="4930370"/>
            <a:ext cx="216025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055769-D686-42D0-B62A-95CC8029E032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3959933" y="4445262"/>
            <a:ext cx="0" cy="4851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D9CF46-5CDD-41F9-B02F-7D4F80325404}"/>
              </a:ext>
            </a:extLst>
          </p:cNvPr>
          <p:cNvSpPr/>
          <p:nvPr/>
        </p:nvSpPr>
        <p:spPr>
          <a:xfrm>
            <a:off x="4788024" y="3429000"/>
            <a:ext cx="216025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7EB86-37F4-41C2-85B6-9BA3BF8DC29A}"/>
              </a:ext>
            </a:extLst>
          </p:cNvPr>
          <p:cNvSpPr/>
          <p:nvPr/>
        </p:nvSpPr>
        <p:spPr>
          <a:xfrm>
            <a:off x="4788024" y="4922220"/>
            <a:ext cx="216025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F2E1A8-DA8C-4915-BC98-EF25C8BF84D1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4896037" y="4437112"/>
            <a:ext cx="0" cy="4851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835D19C-AB1F-4E53-8CA5-F01A0D6AB4DE}"/>
              </a:ext>
            </a:extLst>
          </p:cNvPr>
          <p:cNvSpPr/>
          <p:nvPr/>
        </p:nvSpPr>
        <p:spPr>
          <a:xfrm>
            <a:off x="5004047" y="3429000"/>
            <a:ext cx="216025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F56AB4-7591-4DBB-8106-FD768866203E}"/>
              </a:ext>
            </a:extLst>
          </p:cNvPr>
          <p:cNvSpPr/>
          <p:nvPr/>
        </p:nvSpPr>
        <p:spPr>
          <a:xfrm>
            <a:off x="5004047" y="4922220"/>
            <a:ext cx="216025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B20F8A-FD16-405E-8F79-5F7067F72262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5112060" y="4437112"/>
            <a:ext cx="0" cy="4851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057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72D122-0EA8-4E64-8F80-9C48945CB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78" y="2269211"/>
            <a:ext cx="4371975" cy="42195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23.2 Using Argmax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147248" cy="9437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Using Argmax: Prediction vs Label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Finally, if we call the sum function on this result, we get the output from the argmax function into a single of correct prediction.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636E6D-81AA-4B17-A210-C5BB42BD4EB9}"/>
              </a:ext>
            </a:extLst>
          </p:cNvPr>
          <p:cNvSpPr/>
          <p:nvPr/>
        </p:nvSpPr>
        <p:spPr>
          <a:xfrm>
            <a:off x="4814200" y="5157192"/>
            <a:ext cx="3718239" cy="12445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副標題 2">
            <a:extLst>
              <a:ext uri="{FF2B5EF4-FFF2-40B4-BE49-F238E27FC236}">
                <a16:creationId xmlns:a16="http://schemas.microsoft.com/office/drawing/2014/main" id="{BC6E8A67-3E5B-4C76-B341-DE64895CE4FA}"/>
              </a:ext>
            </a:extLst>
          </p:cNvPr>
          <p:cNvSpPr txBox="1">
            <a:spLocks/>
          </p:cNvSpPr>
          <p:nvPr/>
        </p:nvSpPr>
        <p:spPr>
          <a:xfrm>
            <a:off x="476411" y="2413626"/>
            <a:ext cx="3594044" cy="188752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wrap this call into a function called </a:t>
            </a:r>
            <a:r>
              <a:rPr lang="en-US" sz="1800" dirty="0" err="1">
                <a:solidFill>
                  <a:schemeClr val="tx1"/>
                </a:solidFill>
              </a:rPr>
              <a:t>get_num_correct</a:t>
            </a:r>
            <a:r>
              <a:rPr lang="en-US" sz="1800" dirty="0">
                <a:solidFill>
                  <a:schemeClr val="tx1"/>
                </a:solidFill>
              </a:rPr>
              <a:t> with accepts of prediction tensor and labels tensor. Then use the item method to return a Python number of correct prediction.</a:t>
            </a:r>
          </a:p>
        </p:txBody>
      </p:sp>
    </p:spTree>
    <p:extLst>
      <p:ext uri="{BB962C8B-B14F-4D97-AF65-F5344CB8AC3E}">
        <p14:creationId xmlns:p14="http://schemas.microsoft.com/office/powerpoint/2010/main" val="6187952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23.2 Using Argmax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147248" cy="6877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Using Argmax: Prediction vs Label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Code: </a:t>
            </a:r>
            <a:r>
              <a:rPr lang="en-US" sz="1800" dirty="0" err="1">
                <a:solidFill>
                  <a:schemeClr val="tx1"/>
                </a:solidFill>
              </a:rPr>
              <a:t>train_set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256B48B-5426-4630-99B7-020490004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081212"/>
            <a:ext cx="4791075" cy="4457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479430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23.2 Using Argmax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3826768" cy="6877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Using Argmax: Prediction vs Label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Code: network()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72C8AA-3FE0-4FE9-9397-819DE342A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445" y="1124744"/>
            <a:ext cx="4464138" cy="54178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25773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23.2 Using Argmax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2890664" cy="13114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Using Argmax: Prediction vs Label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Code: Column match  by argmax (dim=1).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F41EA1-30CD-4D5D-A9AA-150110E71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321948"/>
            <a:ext cx="5179301" cy="48371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50116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00BAEFD-DB06-4CF2-8101-C018CC7BE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2212802"/>
            <a:ext cx="7686675" cy="37623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23.2 Using Argmax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147248" cy="6877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Using Argmax: Prediction vs Label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Test Code: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FCB298-6C55-4252-9D44-72122BC7332A}"/>
              </a:ext>
            </a:extLst>
          </p:cNvPr>
          <p:cNvSpPr/>
          <p:nvPr/>
        </p:nvSpPr>
        <p:spPr>
          <a:xfrm>
            <a:off x="1444824" y="2386173"/>
            <a:ext cx="720080" cy="15657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76319C-B172-4C25-A958-F5E4EB8C326F}"/>
              </a:ext>
            </a:extLst>
          </p:cNvPr>
          <p:cNvSpPr/>
          <p:nvPr/>
        </p:nvSpPr>
        <p:spPr>
          <a:xfrm>
            <a:off x="1516832" y="4020661"/>
            <a:ext cx="432048" cy="7060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F39584-5FFC-4F0F-9703-E618C29A6B4E}"/>
              </a:ext>
            </a:extLst>
          </p:cNvPr>
          <p:cNvSpPr/>
          <p:nvPr/>
        </p:nvSpPr>
        <p:spPr>
          <a:xfrm>
            <a:off x="2164904" y="4020661"/>
            <a:ext cx="313582" cy="7060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AA9B9F-D8C1-4431-AD7F-6F1A1E807FB4}"/>
              </a:ext>
            </a:extLst>
          </p:cNvPr>
          <p:cNvSpPr/>
          <p:nvPr/>
        </p:nvSpPr>
        <p:spPr>
          <a:xfrm>
            <a:off x="1948880" y="4950502"/>
            <a:ext cx="936104" cy="2255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EF2F25-4333-4C0D-A678-DF1A2402046E}"/>
              </a:ext>
            </a:extLst>
          </p:cNvPr>
          <p:cNvSpPr/>
          <p:nvPr/>
        </p:nvSpPr>
        <p:spPr>
          <a:xfrm>
            <a:off x="3461048" y="4950502"/>
            <a:ext cx="504056" cy="2255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E65ACE-CE5D-4E2B-958C-9AE4591C44B3}"/>
              </a:ext>
            </a:extLst>
          </p:cNvPr>
          <p:cNvSpPr/>
          <p:nvPr/>
        </p:nvSpPr>
        <p:spPr>
          <a:xfrm>
            <a:off x="2321695" y="2751299"/>
            <a:ext cx="936104" cy="504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Highest values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A18C36-DC5D-45A9-A0E4-E5C6CE9F4FEC}"/>
              </a:ext>
            </a:extLst>
          </p:cNvPr>
          <p:cNvSpPr/>
          <p:nvPr/>
        </p:nvSpPr>
        <p:spPr>
          <a:xfrm>
            <a:off x="3878833" y="4121647"/>
            <a:ext cx="1152128" cy="504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Matched columns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0B49D4-B3C3-41B5-9EFE-2639BA59CD8A}"/>
              </a:ext>
            </a:extLst>
          </p:cNvPr>
          <p:cNvSpPr/>
          <p:nvPr/>
        </p:nvSpPr>
        <p:spPr>
          <a:xfrm>
            <a:off x="6904519" y="4698473"/>
            <a:ext cx="1152128" cy="504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Matched Logic</a:t>
            </a:r>
          </a:p>
        </p:txBody>
      </p:sp>
    </p:spTree>
    <p:extLst>
      <p:ext uri="{BB962C8B-B14F-4D97-AF65-F5344CB8AC3E}">
        <p14:creationId xmlns:p14="http://schemas.microsoft.com/office/powerpoint/2010/main" val="225340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 Batch Image Prediction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12394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Batch Image Prediction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Let’s begin by reviewing the code setup from the last discussion.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First, we have our imports. Next we look the PyTorch Version 1.1.0 and </a:t>
            </a:r>
            <a:r>
              <a:rPr lang="en-US" altLang="en-US" sz="1800" dirty="0" err="1">
                <a:solidFill>
                  <a:srgbClr val="333333"/>
                </a:solidFill>
                <a:latin typeface="-apple-system"/>
              </a:rPr>
              <a:t>torchvision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 0.2.2.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6E97B7-9C7E-4B15-B355-2D27D5024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728" y="2708994"/>
            <a:ext cx="4682736" cy="361962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519928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23.3 Conclusion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639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23.3 Conclusion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147248" cy="13114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Conclusion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should now have a good understanding of how to pass a batch of inputs to a network and what the expected shape is when dealing with a </a:t>
            </a: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convolutional neural network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12290" name="Picture 2" descr=" deep neural network">
            <a:extLst>
              <a:ext uri="{FF2B5EF4-FFF2-40B4-BE49-F238E27FC236}">
                <a16:creationId xmlns:a16="http://schemas.microsoft.com/office/drawing/2014/main" id="{396E4C95-6CE9-4B3B-A253-D2D50702B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088" y="2684482"/>
            <a:ext cx="4818112" cy="3408814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253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23.4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932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23.4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147248" cy="18875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 discussion, we learned about forward propagation and how to pass a single image from our training set to our network.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let's see how to do this using a batch of images.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We'll use the data loader to get the batch, and then, after passing the batch to the network, we'll interpret the output.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1423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23.5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470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23.5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10904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83E176-D364-4614-A5D4-BDE6BB458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325448"/>
            <a:ext cx="6829425" cy="3771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18162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23.5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10904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09E815-F22B-4C08-8A7D-4D7D5FECF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274779"/>
            <a:ext cx="6743700" cy="4895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374431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23.5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10904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63FCCC-7787-485B-AF5B-07E29747B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784" y="1209151"/>
            <a:ext cx="6915150" cy="5038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308135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 Batch Image Prediction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12394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 Batch Image to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Next, we create  training set, access the </a:t>
            </a:r>
            <a:r>
              <a:rPr lang="en-US" altLang="en-US" sz="1800" dirty="0" err="1">
                <a:solidFill>
                  <a:srgbClr val="333333"/>
                </a:solidFill>
                <a:latin typeface="-apple-system"/>
              </a:rPr>
              <a:t>FashionNIST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 It is in the class inside of </a:t>
            </a:r>
            <a:r>
              <a:rPr lang="en-US" altLang="en-US" sz="1800" dirty="0" err="1">
                <a:solidFill>
                  <a:srgbClr val="333333"/>
                </a:solidFill>
                <a:latin typeface="-apple-system"/>
              </a:rPr>
              <a:t>trochvision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 and dataset, the root directory where the data will live there. We  specify that we want the data to be the training set.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6E97B7-9C7E-4B15-B355-2D27D5024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728" y="2708994"/>
            <a:ext cx="4682736" cy="361962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93FE320E-7C5D-4CF4-81CC-29A05A97EC52}"/>
              </a:ext>
            </a:extLst>
          </p:cNvPr>
          <p:cNvSpPr txBox="1">
            <a:spLocks/>
          </p:cNvSpPr>
          <p:nvPr/>
        </p:nvSpPr>
        <p:spPr>
          <a:xfrm>
            <a:off x="457200" y="2704637"/>
            <a:ext cx="3451613" cy="266857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We specify the data to be downloaded if it does not already exist on disk. Then, we transform the data into composition, where the composition consists of a single transform to tensor.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We are taking our images data and transforming into a tensor.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7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 Batch Image Prediction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807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 Batch Image to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Next, we have a network class definition.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611CA8-8C0F-4076-A9A0-BF939F35D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2264246"/>
            <a:ext cx="4152900" cy="3829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6920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 Batch Image Prediction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12394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 Batch Image to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Now, one thing you might have noticed, in the last discussion, when we wrote our class definition, we did it in more of a condensed form like this where we composed the convolutional operations with the </a:t>
            </a:r>
            <a:r>
              <a:rPr lang="en-US" altLang="en-US" sz="1800" dirty="0" err="1">
                <a:solidFill>
                  <a:srgbClr val="333333"/>
                </a:solidFill>
                <a:latin typeface="-apple-system"/>
              </a:rPr>
              <a:t>relu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 operations.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EEB9FC-4433-4829-8330-39E83EB8A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611" y="2765608"/>
            <a:ext cx="4133850" cy="2381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8824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 Batch Image Prediction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9205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 Batch Image to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Now, go back this way because the logic is more sequential and sometimes easier to understand what is going on in the sequential way.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611CA8-8C0F-4076-A9A0-BF939F35D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2386652"/>
            <a:ext cx="4152900" cy="3829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361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 Batch Image Prediction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291264" cy="15065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Batch Image Prediction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Next, we are turning off the PyTorch gradient tracking feature.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Then, we get an instance of our network by calling Network() constructor.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With this, we are ready.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https://www.youtube.com/watch?v=p1xZ2yWU1eo&amp;list=PLZbbT5o_s2xrfNyHZsM6ufI0iZENK9xgG&amp;index=23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360A9C-91DE-4D45-ABFF-BEDE93568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3004718"/>
            <a:ext cx="6496050" cy="1752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6436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6357</TotalTime>
  <Words>3156</Words>
  <Application>Microsoft Office PowerPoint</Application>
  <PresentationFormat>On-screen Show (4:3)</PresentationFormat>
  <Paragraphs>364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-apple-system</vt:lpstr>
      <vt:lpstr>Arial</vt:lpstr>
      <vt:lpstr>Calibri</vt:lpstr>
      <vt:lpstr>SFMono-Regular</vt:lpstr>
      <vt:lpstr>Wingdings</vt:lpstr>
      <vt:lpstr>Office 佈景主題</vt:lpstr>
      <vt:lpstr>23 Batch Image Prediction (Part 2)</vt:lpstr>
      <vt:lpstr>23 Batch Image Prediction (Part 2)</vt:lpstr>
      <vt:lpstr>23 Batch Image Prediction (Part 2)</vt:lpstr>
      <vt:lpstr>23 Batch Image Prediction (Part 2)</vt:lpstr>
      <vt:lpstr>23 Batch Image Prediction (Part 2)</vt:lpstr>
      <vt:lpstr>23 Batch Image Prediction (Part 2)</vt:lpstr>
      <vt:lpstr>23 Batch Image Prediction (Part 2)</vt:lpstr>
      <vt:lpstr>23 Batch Image Prediction (Part 2)</vt:lpstr>
      <vt:lpstr>23 Batch Image Prediction (Part 2)</vt:lpstr>
      <vt:lpstr>23 Batch Image Prediction (Part 2)</vt:lpstr>
      <vt:lpstr>23.1 Pass Batch Image</vt:lpstr>
      <vt:lpstr>23.1 Pass Batch Image</vt:lpstr>
      <vt:lpstr>23.1 Pass Batch Image</vt:lpstr>
      <vt:lpstr>23.1 Pass Batch Image</vt:lpstr>
      <vt:lpstr>23.1 Pass Batch Image</vt:lpstr>
      <vt:lpstr>23.1 Pass Batch Image</vt:lpstr>
      <vt:lpstr>23.1 Pass Batch Image</vt:lpstr>
      <vt:lpstr>23.1 Pass Batch Image</vt:lpstr>
      <vt:lpstr>23.1 Pass Batch Image</vt:lpstr>
      <vt:lpstr>23.1 Pass Batch Image</vt:lpstr>
      <vt:lpstr>23.1 Pass Batch Image</vt:lpstr>
      <vt:lpstr>23.1 Pass Batch Image</vt:lpstr>
      <vt:lpstr>23.1 Pass Batch Image</vt:lpstr>
      <vt:lpstr>23.1 Pass Batch Image</vt:lpstr>
      <vt:lpstr>23.2 Using Argmax</vt:lpstr>
      <vt:lpstr>23.1 Pass Batch Image</vt:lpstr>
      <vt:lpstr>23.1 Pass Batch Image</vt:lpstr>
      <vt:lpstr>23.1 Pass Batch Image</vt:lpstr>
      <vt:lpstr>23.1 Pass Batch Image</vt:lpstr>
      <vt:lpstr>23.2 Using Argmax</vt:lpstr>
      <vt:lpstr>23.2 Using Argmax</vt:lpstr>
      <vt:lpstr>23.2 Using Argmax</vt:lpstr>
      <vt:lpstr>23.2 Using Argmax</vt:lpstr>
      <vt:lpstr>23.2 Using Argmax</vt:lpstr>
      <vt:lpstr>23.2 Using Argmax</vt:lpstr>
      <vt:lpstr>23.2 Using Argmax</vt:lpstr>
      <vt:lpstr>23.2 Using Argmax</vt:lpstr>
      <vt:lpstr>23.2 Using Argmax</vt:lpstr>
      <vt:lpstr>23.2 Using Argmax</vt:lpstr>
      <vt:lpstr>23.3 Conclusion</vt:lpstr>
      <vt:lpstr>23.3 Conclusion</vt:lpstr>
      <vt:lpstr>23.4 Summary</vt:lpstr>
      <vt:lpstr>23.4 Summary</vt:lpstr>
      <vt:lpstr>23.5 Quiz</vt:lpstr>
      <vt:lpstr>23.5 Quiz</vt:lpstr>
      <vt:lpstr>23.5 Quiz</vt:lpstr>
      <vt:lpstr>23.5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2816</cp:revision>
  <dcterms:created xsi:type="dcterms:W3CDTF">2018-09-28T16:40:41Z</dcterms:created>
  <dcterms:modified xsi:type="dcterms:W3CDTF">2020-06-01T20:17:16Z</dcterms:modified>
</cp:coreProperties>
</file>