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52" r:id="rId3"/>
    <p:sldId id="501" r:id="rId4"/>
    <p:sldId id="503" r:id="rId5"/>
    <p:sldId id="502" r:id="rId6"/>
    <p:sldId id="504" r:id="rId7"/>
    <p:sldId id="412" r:id="rId8"/>
    <p:sldId id="465" r:id="rId9"/>
    <p:sldId id="466" r:id="rId10"/>
    <p:sldId id="467" r:id="rId11"/>
    <p:sldId id="468" r:id="rId12"/>
    <p:sldId id="469" r:id="rId13"/>
    <p:sldId id="470" r:id="rId14"/>
    <p:sldId id="471" r:id="rId15"/>
    <p:sldId id="472" r:id="rId16"/>
    <p:sldId id="473" r:id="rId17"/>
    <p:sldId id="474" r:id="rId18"/>
    <p:sldId id="475" r:id="rId19"/>
    <p:sldId id="476" r:id="rId20"/>
    <p:sldId id="477" r:id="rId21"/>
    <p:sldId id="478" r:id="rId22"/>
    <p:sldId id="479" r:id="rId23"/>
    <p:sldId id="480" r:id="rId24"/>
    <p:sldId id="481" r:id="rId25"/>
    <p:sldId id="482" r:id="rId26"/>
    <p:sldId id="483" r:id="rId27"/>
    <p:sldId id="484" r:id="rId28"/>
    <p:sldId id="485" r:id="rId29"/>
    <p:sldId id="486" r:id="rId30"/>
    <p:sldId id="487" r:id="rId31"/>
    <p:sldId id="488" r:id="rId32"/>
    <p:sldId id="489" r:id="rId33"/>
    <p:sldId id="491" r:id="rId34"/>
    <p:sldId id="492" r:id="rId35"/>
    <p:sldId id="490" r:id="rId36"/>
    <p:sldId id="494" r:id="rId37"/>
    <p:sldId id="493" r:id="rId38"/>
    <p:sldId id="495" r:id="rId39"/>
    <p:sldId id="496" r:id="rId40"/>
    <p:sldId id="497" r:id="rId41"/>
    <p:sldId id="498" r:id="rId42"/>
    <p:sldId id="499" r:id="rId43"/>
    <p:sldId id="500" r:id="rId44"/>
    <p:sldId id="259" r:id="rId4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84" d="100"/>
          <a:sy n="84" d="100"/>
        </p:scale>
        <p:origin x="1236"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cin4YcGBh3Q&amp;list=PLZbbT5o_s2xrfNyHZsM6ufI0iZENK9xgG&amp;index=24" TargetMode="External"/><Relationship Id="rId2" Type="http://schemas.openxmlformats.org/officeDocument/2006/relationships/hyperlink" Target="https://deeplizard.com/learn/video/fCVuiW9AFzY" TargetMode="Externa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 Output Size Formula (Part 2)</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24.1 Overview of Network</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00487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24.1 Overview of Network</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29676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apple-system"/>
              </a:rPr>
              <a:t>Overview of Network</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CNN we will use is the one that we have been working with over the last few posts that has six layers.</a:t>
            </a:r>
            <a:endParaRPr lang="en-US" altLang="en-US" sz="1800" dirty="0">
              <a:solidFill>
                <a:schemeClr val="tx1"/>
              </a:solidFill>
            </a:endParaRPr>
          </a:p>
          <a:p>
            <a:pPr marL="342900" indent="-342900" algn="l">
              <a:buClr>
                <a:srgbClr val="0070C0"/>
              </a:buClr>
              <a:buSzPct val="80000"/>
              <a:buFont typeface="+mj-lt"/>
              <a:buAutoNum type="arabicPeriod"/>
            </a:pPr>
            <a:r>
              <a:rPr lang="en-US" altLang="en-US" sz="1800" dirty="0">
                <a:solidFill>
                  <a:srgbClr val="333333"/>
                </a:solidFill>
                <a:latin typeface="-apple-system"/>
              </a:rPr>
              <a:t>Input layer</a:t>
            </a:r>
          </a:p>
          <a:p>
            <a:pPr marL="342900" indent="-342900" algn="l">
              <a:buClr>
                <a:srgbClr val="0070C0"/>
              </a:buClr>
              <a:buSzPct val="80000"/>
              <a:buFont typeface="+mj-lt"/>
              <a:buAutoNum type="arabicPeriod"/>
            </a:pPr>
            <a:r>
              <a:rPr lang="en-US" altLang="en-US" sz="1800" dirty="0">
                <a:solidFill>
                  <a:srgbClr val="333333"/>
                </a:solidFill>
                <a:latin typeface="-apple-system"/>
              </a:rPr>
              <a:t>Hidden conv layer</a:t>
            </a:r>
          </a:p>
          <a:p>
            <a:pPr marL="342900" indent="-342900" algn="l">
              <a:buClr>
                <a:srgbClr val="0070C0"/>
              </a:buClr>
              <a:buSzPct val="80000"/>
              <a:buFont typeface="+mj-lt"/>
              <a:buAutoNum type="arabicPeriod"/>
            </a:pPr>
            <a:r>
              <a:rPr lang="en-US" altLang="en-US" sz="1800" dirty="0">
                <a:solidFill>
                  <a:srgbClr val="333333"/>
                </a:solidFill>
                <a:latin typeface="-apple-system"/>
              </a:rPr>
              <a:t>Hidden conv layer</a:t>
            </a:r>
          </a:p>
          <a:p>
            <a:pPr marL="342900" indent="-342900" algn="l">
              <a:buClr>
                <a:srgbClr val="0070C0"/>
              </a:buClr>
              <a:buSzPct val="80000"/>
              <a:buFont typeface="+mj-lt"/>
              <a:buAutoNum type="arabicPeriod"/>
            </a:pPr>
            <a:r>
              <a:rPr lang="en-US" altLang="en-US" sz="1800" dirty="0">
                <a:solidFill>
                  <a:srgbClr val="333333"/>
                </a:solidFill>
                <a:latin typeface="-apple-system"/>
              </a:rPr>
              <a:t>Hidden linear layer</a:t>
            </a:r>
          </a:p>
          <a:p>
            <a:pPr marL="342900" indent="-342900" algn="l">
              <a:buClr>
                <a:srgbClr val="0070C0"/>
              </a:buClr>
              <a:buSzPct val="80000"/>
              <a:buFont typeface="+mj-lt"/>
              <a:buAutoNum type="arabicPeriod"/>
            </a:pPr>
            <a:r>
              <a:rPr lang="en-US" altLang="en-US" sz="1800" dirty="0">
                <a:solidFill>
                  <a:srgbClr val="333333"/>
                </a:solidFill>
                <a:latin typeface="-apple-system"/>
              </a:rPr>
              <a:t>Hidden linear layer</a:t>
            </a:r>
          </a:p>
          <a:p>
            <a:pPr marL="342900" indent="-342900" algn="l">
              <a:buClr>
                <a:srgbClr val="0070C0"/>
              </a:buClr>
              <a:buSzPct val="80000"/>
              <a:buFont typeface="+mj-lt"/>
              <a:buAutoNum type="arabicPeriod"/>
            </a:pPr>
            <a:r>
              <a:rPr lang="en-US" altLang="en-US" sz="1800" dirty="0">
                <a:solidFill>
                  <a:srgbClr val="333333"/>
                </a:solidFill>
                <a:latin typeface="-apple-system"/>
              </a:rPr>
              <a:t>Output layer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851171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24.1 Overview of Network</a:t>
            </a:r>
            <a:endParaRPr lang="zh-TW" altLang="en-US" b="1" dirty="0">
              <a:solidFill>
                <a:srgbClr val="FFFF00"/>
              </a:solidFill>
            </a:endParaRPr>
          </a:p>
        </p:txBody>
      </p:sp>
      <p:sp>
        <p:nvSpPr>
          <p:cNvPr id="3" name="副標題 2"/>
          <p:cNvSpPr>
            <a:spLocks noGrp="1"/>
          </p:cNvSpPr>
          <p:nvPr>
            <p:ph type="subTitle" idx="1"/>
          </p:nvPr>
        </p:nvSpPr>
        <p:spPr>
          <a:xfrm>
            <a:off x="457200" y="1325447"/>
            <a:ext cx="4690864" cy="12143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apple-system"/>
              </a:rPr>
              <a:t>Overview of Network</a:t>
            </a:r>
            <a:endParaRPr lang="en-US" altLang="en-US" sz="1800" dirty="0">
              <a:solidFill>
                <a:srgbClr val="333333"/>
              </a:solidFill>
              <a:latin typeface="-apple-system"/>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built this network using PyTorch’s </a:t>
            </a:r>
            <a:r>
              <a:rPr lang="en-US" altLang="en-US" sz="1800" dirty="0" err="1">
                <a:solidFill>
                  <a:srgbClr val="E83E8C"/>
                </a:solidFill>
                <a:latin typeface="SFMono-Regular"/>
              </a:rPr>
              <a:t>nn.Module</a:t>
            </a:r>
            <a:r>
              <a:rPr lang="en-US" altLang="en-US" sz="1800" dirty="0">
                <a:solidFill>
                  <a:srgbClr val="333333"/>
                </a:solidFill>
                <a:latin typeface="-apple-system"/>
              </a:rPr>
              <a:t> class, and the </a:t>
            </a:r>
            <a:r>
              <a:rPr lang="en-US" altLang="en-US" sz="1800" dirty="0">
                <a:solidFill>
                  <a:srgbClr val="E83E8C"/>
                </a:solidFill>
                <a:latin typeface="SFMono-Regular"/>
              </a:rPr>
              <a:t>Network</a:t>
            </a:r>
            <a:r>
              <a:rPr lang="en-US" altLang="en-US" sz="1800" dirty="0">
                <a:solidFill>
                  <a:srgbClr val="333333"/>
                </a:solidFill>
                <a:latin typeface="-apple-system"/>
              </a:rPr>
              <a:t> class definition is as follows: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7" name="副標題 2">
            <a:extLst>
              <a:ext uri="{FF2B5EF4-FFF2-40B4-BE49-F238E27FC236}">
                <a16:creationId xmlns:a16="http://schemas.microsoft.com/office/drawing/2014/main" id="{6AF9CDAA-EE41-4460-B23E-5B4528E069E4}"/>
              </a:ext>
            </a:extLst>
          </p:cNvPr>
          <p:cNvSpPr txBox="1">
            <a:spLocks/>
          </p:cNvSpPr>
          <p:nvPr/>
        </p:nvSpPr>
        <p:spPr>
          <a:xfrm>
            <a:off x="457200" y="2758607"/>
            <a:ext cx="4953744" cy="18973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A626A4"/>
                </a:solidFill>
                <a:latin typeface="+mj-lt"/>
              </a:rPr>
              <a:t>class</a:t>
            </a:r>
            <a:r>
              <a:rPr lang="en-US" altLang="en-US" sz="1200" dirty="0">
                <a:solidFill>
                  <a:srgbClr val="383A42"/>
                </a:solidFill>
                <a:latin typeface="+mj-lt"/>
              </a:rPr>
              <a:t> </a:t>
            </a:r>
            <a:r>
              <a:rPr lang="en-US" altLang="en-US" sz="1200" dirty="0">
                <a:solidFill>
                  <a:srgbClr val="C18401"/>
                </a:solidFill>
                <a:latin typeface="+mj-lt"/>
              </a:rPr>
              <a:t>Network</a:t>
            </a:r>
            <a:r>
              <a:rPr lang="en-US" altLang="en-US" sz="1200" dirty="0">
                <a:solidFill>
                  <a:srgbClr val="666600"/>
                </a:solidFill>
                <a:latin typeface="+mj-lt"/>
              </a:rPr>
              <a:t>(</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Module</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super</a:t>
            </a:r>
            <a:r>
              <a:rPr lang="en-US" altLang="en-US" sz="1200" dirty="0">
                <a:solidFill>
                  <a:srgbClr val="666600"/>
                </a:solidFill>
                <a:latin typeface="+mj-lt"/>
              </a:rPr>
              <a:t>().</a:t>
            </a:r>
            <a:r>
              <a:rPr lang="en-US" altLang="en-US" sz="1200" dirty="0">
                <a:solidFill>
                  <a:srgbClr val="383A42"/>
                </a:solidFill>
                <a:latin typeface="+mj-lt"/>
              </a:rPr>
              <a:t>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p:txBody>
      </p:sp>
      <p:sp>
        <p:nvSpPr>
          <p:cNvPr id="10" name="副標題 2">
            <a:extLst>
              <a:ext uri="{FF2B5EF4-FFF2-40B4-BE49-F238E27FC236}">
                <a16:creationId xmlns:a16="http://schemas.microsoft.com/office/drawing/2014/main" id="{6793BB99-6666-4700-A730-28C631EFED3A}"/>
              </a:ext>
            </a:extLst>
          </p:cNvPr>
          <p:cNvSpPr txBox="1">
            <a:spLocks/>
          </p:cNvSpPr>
          <p:nvPr/>
        </p:nvSpPr>
        <p:spPr>
          <a:xfrm>
            <a:off x="5436096" y="1325447"/>
            <a:ext cx="3359224" cy="484463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forward</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(1) input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(2) hidden conv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F</a:t>
            </a:r>
            <a:r>
              <a:rPr lang="en-US" altLang="en-US" sz="1200" dirty="0">
                <a:solidFill>
                  <a:srgbClr val="666600"/>
                </a:solidFill>
                <a:latin typeface="+mj-lt"/>
              </a:rPr>
              <a:t>.</a:t>
            </a:r>
            <a:r>
              <a:rPr lang="en-US" altLang="en-US" sz="1200" dirty="0">
                <a:solidFill>
                  <a:srgbClr val="383A42"/>
                </a:solidFill>
                <a:latin typeface="+mj-lt"/>
              </a:rPr>
              <a:t>max_pool2d</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stride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(3) hidden conv layer</a:t>
            </a:r>
          </a:p>
          <a:p>
            <a:pPr lvl="0" algn="l" eaLnBrk="0" fontAlgn="base" hangingPunct="0">
              <a:spcBef>
                <a:spcPct val="0"/>
              </a:spcBef>
              <a:spcAft>
                <a:spcPct val="0"/>
              </a:spcAft>
            </a:pPr>
            <a:r>
              <a:rPr lang="en-US" altLang="en-US" sz="1200" dirty="0">
                <a:solidFill>
                  <a:srgbClr val="880000"/>
                </a:solidFill>
                <a:latin typeface="+mj-lt"/>
              </a:rPr>
              <a:t>     </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F</a:t>
            </a:r>
            <a:r>
              <a:rPr lang="en-US" altLang="en-US" sz="1200" dirty="0">
                <a:solidFill>
                  <a:srgbClr val="666600"/>
                </a:solidFill>
                <a:latin typeface="+mj-lt"/>
              </a:rPr>
              <a:t>.</a:t>
            </a:r>
            <a:r>
              <a:rPr lang="en-US" altLang="en-US" sz="1200" dirty="0">
                <a:solidFill>
                  <a:srgbClr val="383A42"/>
                </a:solidFill>
                <a:latin typeface="+mj-lt"/>
              </a:rPr>
              <a:t>max_pool2d</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stride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(4) hidden linear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t</a:t>
            </a:r>
            <a:r>
              <a:rPr lang="en-US" altLang="en-US" sz="1200" dirty="0" err="1">
                <a:solidFill>
                  <a:srgbClr val="666600"/>
                </a:solidFill>
                <a:latin typeface="+mj-lt"/>
              </a:rPr>
              <a:t>.</a:t>
            </a:r>
            <a:r>
              <a:rPr lang="en-US" altLang="en-US" sz="1200" dirty="0" err="1">
                <a:solidFill>
                  <a:srgbClr val="383A42"/>
                </a:solidFill>
                <a:latin typeface="+mj-lt"/>
              </a:rPr>
              <a:t>reshape</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12</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4</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(5) hidden linear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(6) output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#t = </a:t>
            </a:r>
            <a:r>
              <a:rPr lang="en-US" altLang="en-US" sz="1200" dirty="0" err="1">
                <a:solidFill>
                  <a:srgbClr val="880000"/>
                </a:solidFill>
                <a:latin typeface="+mj-lt"/>
              </a:rPr>
              <a:t>F.softmax</a:t>
            </a:r>
            <a:r>
              <a:rPr lang="en-US" altLang="en-US" sz="1200" dirty="0">
                <a:solidFill>
                  <a:srgbClr val="880000"/>
                </a:solidFill>
                <a:latin typeface="+mj-lt"/>
              </a:rPr>
              <a:t>(t, dim=1)</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return</a:t>
            </a:r>
            <a:r>
              <a:rPr lang="en-US" altLang="en-US" sz="1200" dirty="0">
                <a:solidFill>
                  <a:srgbClr val="383A42"/>
                </a:solidFill>
                <a:latin typeface="+mj-lt"/>
              </a:rPr>
              <a:t> t</a:t>
            </a:r>
            <a:r>
              <a:rPr lang="en-US" altLang="en-US" sz="1200" dirty="0">
                <a:solidFill>
                  <a:schemeClr val="tx1"/>
                </a:solidFill>
                <a:latin typeface="+mj-lt"/>
              </a:rPr>
              <a:t> </a:t>
            </a:r>
          </a:p>
        </p:txBody>
      </p:sp>
    </p:spTree>
    <p:extLst>
      <p:ext uri="{BB962C8B-B14F-4D97-AF65-F5344CB8AC3E}">
        <p14:creationId xmlns:p14="http://schemas.microsoft.com/office/powerpoint/2010/main" val="2828314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24.2 Pass Single Image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221726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1959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apple-system"/>
              </a:rPr>
              <a:t>Pass a Batch of Size One (Pass a Single Image)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In a </a:t>
            </a:r>
            <a:r>
              <a:rPr lang="en-US" altLang="en-US" sz="1800" dirty="0">
                <a:solidFill>
                  <a:srgbClr val="E83E8C"/>
                </a:solidFill>
                <a:latin typeface="-apple-system"/>
              </a:rPr>
              <a:t>previous discussion</a:t>
            </a:r>
            <a:r>
              <a:rPr lang="en-US" altLang="en-US" sz="1800" dirty="0">
                <a:solidFill>
                  <a:srgbClr val="333333"/>
                </a:solidFill>
                <a:latin typeface="-apple-system"/>
              </a:rPr>
              <a:t>, we saw how we can pass a single image by adding a batch dimension using PyTorch’s </a:t>
            </a:r>
            <a:r>
              <a:rPr lang="en-US" altLang="en-US" sz="1800" dirty="0" err="1">
                <a:solidFill>
                  <a:srgbClr val="E83E8C"/>
                </a:solidFill>
                <a:latin typeface="SFMono-Regular"/>
              </a:rPr>
              <a:t>unsqueeze</a:t>
            </a:r>
            <a:r>
              <a:rPr lang="en-US" altLang="en-US" sz="1800" dirty="0">
                <a:solidFill>
                  <a:srgbClr val="E83E8C"/>
                </a:solidFill>
                <a:latin typeface="SFMono-Regular"/>
              </a:rPr>
              <a:t>()</a:t>
            </a:r>
            <a:r>
              <a:rPr lang="en-US" altLang="en-US" sz="1800" dirty="0">
                <a:solidFill>
                  <a:srgbClr val="333333"/>
                </a:solidFill>
                <a:latin typeface="-apple-system"/>
              </a:rPr>
              <a:t> method.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We’ll pass this tensor to the network again, but this time we will step through the </a:t>
            </a:r>
            <a:r>
              <a:rPr lang="en-US" altLang="en-US" sz="1800" dirty="0">
                <a:solidFill>
                  <a:srgbClr val="E83E8C"/>
                </a:solidFill>
                <a:latin typeface="SFMono-Regular"/>
              </a:rPr>
              <a:t>forward()</a:t>
            </a:r>
            <a:r>
              <a:rPr lang="en-US" altLang="en-US" sz="1800" dirty="0">
                <a:solidFill>
                  <a:srgbClr val="333333"/>
                </a:solidFill>
                <a:latin typeface="-apple-system"/>
              </a:rPr>
              <a:t> method using the debugger.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will allow us to inspect our tensor as transformations are performed.</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9" name="Picture 8">
            <a:extLst>
              <a:ext uri="{FF2B5EF4-FFF2-40B4-BE49-F238E27FC236}">
                <a16:creationId xmlns:a16="http://schemas.microsoft.com/office/drawing/2014/main" id="{294CDB22-9012-4145-8C96-A52DBEB42251}"/>
              </a:ext>
            </a:extLst>
          </p:cNvPr>
          <p:cNvPicPr>
            <a:picLocks noChangeAspect="1"/>
          </p:cNvPicPr>
          <p:nvPr/>
        </p:nvPicPr>
        <p:blipFill>
          <a:blip r:embed="rId3"/>
          <a:stretch>
            <a:fillRect/>
          </a:stretch>
        </p:blipFill>
        <p:spPr>
          <a:xfrm>
            <a:off x="1546908" y="3485687"/>
            <a:ext cx="2790825" cy="523875"/>
          </a:xfrm>
          <a:prstGeom prst="rect">
            <a:avLst/>
          </a:prstGeom>
          <a:ln>
            <a:solidFill>
              <a:srgbClr val="C00000"/>
            </a:solidFill>
          </a:ln>
        </p:spPr>
      </p:pic>
    </p:spTree>
    <p:extLst>
      <p:ext uri="{BB962C8B-B14F-4D97-AF65-F5344CB8AC3E}">
        <p14:creationId xmlns:p14="http://schemas.microsoft.com/office/powerpoint/2010/main" val="2669128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10234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apple-system"/>
              </a:rPr>
              <a:t>Pass a Batch of Size One (Pass a Single Image)</a:t>
            </a:r>
          </a:p>
          <a:p>
            <a:pPr marL="342900" indent="-342900" algn="l">
              <a:buClr>
                <a:srgbClr val="0070C0"/>
              </a:buClr>
              <a:buSzPct val="80000"/>
              <a:buFont typeface="Wingdings" pitchFamily="2" charset="2"/>
              <a:buChar char="u"/>
            </a:pPr>
            <a:r>
              <a:rPr lang="en-US" altLang="en-US" sz="1800" b="1" dirty="0">
                <a:solidFill>
                  <a:schemeClr val="tx1"/>
                </a:solidFill>
                <a:latin typeface="-apple-system"/>
              </a:rPr>
              <a:t># 1 Input Layer</a:t>
            </a:r>
          </a:p>
          <a:p>
            <a:pPr marL="342900" indent="-342900" algn="l">
              <a:buClr>
                <a:srgbClr val="0070C0"/>
              </a:buClr>
              <a:buSzPct val="80000"/>
              <a:buFont typeface="Wingdings" pitchFamily="2" charset="2"/>
              <a:buChar char="u"/>
            </a:pPr>
            <a:r>
              <a:rPr lang="en-US" sz="1800" dirty="0">
                <a:solidFill>
                  <a:schemeClr val="tx1"/>
                </a:solidFill>
              </a:rPr>
              <a:t>When the tensor comes into the input layer, we have:</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7B0ABA8B-12A0-4593-B2D0-13CF65B66947}"/>
              </a:ext>
            </a:extLst>
          </p:cNvPr>
          <p:cNvPicPr>
            <a:picLocks noChangeAspect="1"/>
          </p:cNvPicPr>
          <p:nvPr/>
        </p:nvPicPr>
        <p:blipFill>
          <a:blip r:embed="rId3"/>
          <a:stretch>
            <a:fillRect/>
          </a:stretch>
        </p:blipFill>
        <p:spPr>
          <a:xfrm>
            <a:off x="1552388" y="2549583"/>
            <a:ext cx="2581275" cy="552450"/>
          </a:xfrm>
          <a:prstGeom prst="rect">
            <a:avLst/>
          </a:prstGeom>
          <a:ln>
            <a:solidFill>
              <a:srgbClr val="C00000"/>
            </a:solidFill>
          </a:ln>
        </p:spPr>
      </p:pic>
      <p:sp>
        <p:nvSpPr>
          <p:cNvPr id="10" name="副標題 2">
            <a:extLst>
              <a:ext uri="{FF2B5EF4-FFF2-40B4-BE49-F238E27FC236}">
                <a16:creationId xmlns:a16="http://schemas.microsoft.com/office/drawing/2014/main" id="{767256F3-4DA9-4551-9D06-AFCB3434284C}"/>
              </a:ext>
            </a:extLst>
          </p:cNvPr>
          <p:cNvSpPr txBox="1">
            <a:spLocks/>
          </p:cNvSpPr>
          <p:nvPr/>
        </p:nvSpPr>
        <p:spPr>
          <a:xfrm>
            <a:off x="457200" y="3244251"/>
            <a:ext cx="8291264" cy="36512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This value in each of these dimensions represent the following values:</a:t>
            </a:r>
            <a:endParaRPr lang="en-US" altLang="en-US" sz="1800" dirty="0">
              <a:solidFill>
                <a:schemeClr val="tx1"/>
              </a:solidFill>
              <a:latin typeface="Arial" panose="020B0604020202020204" pitchFamily="34" charset="0"/>
            </a:endParaRPr>
          </a:p>
        </p:txBody>
      </p:sp>
      <p:pic>
        <p:nvPicPr>
          <p:cNvPr id="8" name="Picture 7">
            <a:extLst>
              <a:ext uri="{FF2B5EF4-FFF2-40B4-BE49-F238E27FC236}">
                <a16:creationId xmlns:a16="http://schemas.microsoft.com/office/drawing/2014/main" id="{B3561F36-DF31-4CF4-A8D8-EEB2E44FF834}"/>
              </a:ext>
            </a:extLst>
          </p:cNvPr>
          <p:cNvPicPr>
            <a:picLocks noChangeAspect="1"/>
          </p:cNvPicPr>
          <p:nvPr/>
        </p:nvPicPr>
        <p:blipFill>
          <a:blip r:embed="rId4"/>
          <a:stretch>
            <a:fillRect/>
          </a:stretch>
        </p:blipFill>
        <p:spPr>
          <a:xfrm>
            <a:off x="1524000" y="3861157"/>
            <a:ext cx="3209925" cy="409575"/>
          </a:xfrm>
          <a:prstGeom prst="rect">
            <a:avLst/>
          </a:prstGeom>
          <a:ln>
            <a:solidFill>
              <a:srgbClr val="C00000"/>
            </a:solidFill>
          </a:ln>
        </p:spPr>
      </p:pic>
      <p:sp>
        <p:nvSpPr>
          <p:cNvPr id="11" name="副標題 2">
            <a:extLst>
              <a:ext uri="{FF2B5EF4-FFF2-40B4-BE49-F238E27FC236}">
                <a16:creationId xmlns:a16="http://schemas.microsoft.com/office/drawing/2014/main" id="{D4ADB175-109D-424C-B3B4-5972458554D5}"/>
              </a:ext>
            </a:extLst>
          </p:cNvPr>
          <p:cNvSpPr txBox="1">
            <a:spLocks/>
          </p:cNvSpPr>
          <p:nvPr/>
        </p:nvSpPr>
        <p:spPr>
          <a:xfrm>
            <a:off x="485044" y="4508430"/>
            <a:ext cx="8291264" cy="36512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Since the input layer is just the identity function, the output shape doesn’t change.</a:t>
            </a:r>
            <a:endParaRPr lang="en-US" altLang="en-US" sz="1800" dirty="0">
              <a:solidFill>
                <a:schemeClr val="tx1"/>
              </a:solidFill>
              <a:latin typeface="Arial" panose="020B0604020202020204" pitchFamily="34" charset="0"/>
            </a:endParaRPr>
          </a:p>
        </p:txBody>
      </p:sp>
      <p:pic>
        <p:nvPicPr>
          <p:cNvPr id="12" name="Picture 11">
            <a:extLst>
              <a:ext uri="{FF2B5EF4-FFF2-40B4-BE49-F238E27FC236}">
                <a16:creationId xmlns:a16="http://schemas.microsoft.com/office/drawing/2014/main" id="{FA5DF652-547A-4FD6-BE7B-89B9D8A857F3}"/>
              </a:ext>
            </a:extLst>
          </p:cNvPr>
          <p:cNvPicPr>
            <a:picLocks noChangeAspect="1"/>
          </p:cNvPicPr>
          <p:nvPr/>
        </p:nvPicPr>
        <p:blipFill>
          <a:blip r:embed="rId5"/>
          <a:stretch>
            <a:fillRect/>
          </a:stretch>
        </p:blipFill>
        <p:spPr>
          <a:xfrm>
            <a:off x="1524000" y="5169786"/>
            <a:ext cx="6705600" cy="542925"/>
          </a:xfrm>
          <a:prstGeom prst="rect">
            <a:avLst/>
          </a:prstGeom>
          <a:ln>
            <a:solidFill>
              <a:srgbClr val="C00000"/>
            </a:solidFill>
          </a:ln>
        </p:spPr>
      </p:pic>
    </p:spTree>
    <p:extLst>
      <p:ext uri="{BB962C8B-B14F-4D97-AF65-F5344CB8AC3E}">
        <p14:creationId xmlns:p14="http://schemas.microsoft.com/office/powerpoint/2010/main" val="156555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10234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apple-system"/>
              </a:rPr>
              <a:t>Pass a Batch of Size One (Pass a Single Image)</a:t>
            </a:r>
          </a:p>
          <a:p>
            <a:pPr marL="342900" indent="-342900" algn="l">
              <a:buClr>
                <a:srgbClr val="0070C0"/>
              </a:buClr>
              <a:buSzPct val="80000"/>
              <a:buFont typeface="Wingdings" pitchFamily="2" charset="2"/>
              <a:buChar char="u"/>
            </a:pPr>
            <a:r>
              <a:rPr lang="en-US" sz="1800" b="1" dirty="0">
                <a:solidFill>
                  <a:schemeClr val="tx1"/>
                </a:solidFill>
              </a:rPr>
              <a:t>#2 Convolutional Layer (1)</a:t>
            </a:r>
          </a:p>
          <a:p>
            <a:pPr marL="342900" indent="-342900" algn="l">
              <a:buClr>
                <a:srgbClr val="0070C0"/>
              </a:buClr>
              <a:buSzPct val="80000"/>
              <a:buFont typeface="Wingdings" pitchFamily="2" charset="2"/>
              <a:buChar char="u"/>
            </a:pPr>
            <a:r>
              <a:rPr lang="en-US" sz="1800" dirty="0">
                <a:solidFill>
                  <a:schemeClr val="tx1"/>
                </a:solidFill>
              </a:rPr>
              <a:t>When the tensor comes into this layer, we have: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9" name="Picture 8">
            <a:extLst>
              <a:ext uri="{FF2B5EF4-FFF2-40B4-BE49-F238E27FC236}">
                <a16:creationId xmlns:a16="http://schemas.microsoft.com/office/drawing/2014/main" id="{01BF79B4-C773-453E-8DFF-9FDC2B27264D}"/>
              </a:ext>
            </a:extLst>
          </p:cNvPr>
          <p:cNvPicPr>
            <a:picLocks noChangeAspect="1"/>
          </p:cNvPicPr>
          <p:nvPr/>
        </p:nvPicPr>
        <p:blipFill>
          <a:blip r:embed="rId3"/>
          <a:stretch>
            <a:fillRect/>
          </a:stretch>
        </p:blipFill>
        <p:spPr>
          <a:xfrm>
            <a:off x="1295400" y="2580408"/>
            <a:ext cx="2590800" cy="533400"/>
          </a:xfrm>
          <a:prstGeom prst="rect">
            <a:avLst/>
          </a:prstGeom>
          <a:ln>
            <a:solidFill>
              <a:srgbClr val="C00000"/>
            </a:solidFill>
          </a:ln>
        </p:spPr>
      </p:pic>
      <p:sp>
        <p:nvSpPr>
          <p:cNvPr id="13" name="副標題 2">
            <a:extLst>
              <a:ext uri="{FF2B5EF4-FFF2-40B4-BE49-F238E27FC236}">
                <a16:creationId xmlns:a16="http://schemas.microsoft.com/office/drawing/2014/main" id="{447CA200-7106-4B2C-9155-DC4B9CCD1EEA}"/>
              </a:ext>
            </a:extLst>
          </p:cNvPr>
          <p:cNvSpPr txBox="1">
            <a:spLocks/>
          </p:cNvSpPr>
          <p:nvPr/>
        </p:nvSpPr>
        <p:spPr>
          <a:xfrm>
            <a:off x="457200" y="3199928"/>
            <a:ext cx="8291264" cy="73124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After the first convolution operation </a:t>
            </a:r>
            <a:r>
              <a:rPr lang="en-US" altLang="en-US" sz="1800" dirty="0">
                <a:solidFill>
                  <a:srgbClr val="E83E8C"/>
                </a:solidFill>
                <a:latin typeface="SFMono-Regular"/>
              </a:rPr>
              <a:t>self.conv1</a:t>
            </a:r>
            <a:r>
              <a:rPr lang="en-US" altLang="en-US" sz="1800" dirty="0">
                <a:solidFill>
                  <a:srgbClr val="333333"/>
                </a:solidFill>
                <a:latin typeface="-apple-system"/>
              </a:rPr>
              <a:t>, we have:</a:t>
            </a:r>
          </a:p>
          <a:p>
            <a:pPr marL="342900" indent="-342900" algn="l">
              <a:buClr>
                <a:srgbClr val="0070C0"/>
              </a:buClr>
              <a:buSzPct val="80000"/>
              <a:buFont typeface="Wingdings" pitchFamily="2" charset="2"/>
              <a:buChar char="u"/>
            </a:pPr>
            <a:r>
              <a:rPr lang="en-US" altLang="en-US" sz="1800" b="1" dirty="0">
                <a:solidFill>
                  <a:srgbClr val="C00000"/>
                </a:solidFill>
                <a:latin typeface="-apple-system"/>
              </a:rPr>
              <a:t>Note: we have 6 filters. Each filter size is 5 x 5.</a:t>
            </a:r>
            <a:r>
              <a:rPr lang="en-US" altLang="en-US" sz="1800" b="1" dirty="0">
                <a:solidFill>
                  <a:srgbClr val="C00000"/>
                </a:solidFill>
              </a:rPr>
              <a:t> </a:t>
            </a:r>
            <a:endParaRPr lang="en-US" altLang="en-US" sz="1800" b="1" dirty="0">
              <a:solidFill>
                <a:srgbClr val="C00000"/>
              </a:solidFill>
              <a:latin typeface="Arial" panose="020B0604020202020204" pitchFamily="34" charset="0"/>
            </a:endParaRPr>
          </a:p>
        </p:txBody>
      </p:sp>
      <p:pic>
        <p:nvPicPr>
          <p:cNvPr id="15" name="Picture 14">
            <a:extLst>
              <a:ext uri="{FF2B5EF4-FFF2-40B4-BE49-F238E27FC236}">
                <a16:creationId xmlns:a16="http://schemas.microsoft.com/office/drawing/2014/main" id="{ACB0C853-D4EA-4303-BEA7-E03D68543E5C}"/>
              </a:ext>
            </a:extLst>
          </p:cNvPr>
          <p:cNvPicPr>
            <a:picLocks noChangeAspect="1"/>
          </p:cNvPicPr>
          <p:nvPr/>
        </p:nvPicPr>
        <p:blipFill>
          <a:blip r:embed="rId4"/>
          <a:stretch>
            <a:fillRect/>
          </a:stretch>
        </p:blipFill>
        <p:spPr>
          <a:xfrm>
            <a:off x="1475656" y="4297802"/>
            <a:ext cx="2524125" cy="476250"/>
          </a:xfrm>
          <a:prstGeom prst="rect">
            <a:avLst/>
          </a:prstGeom>
          <a:ln>
            <a:solidFill>
              <a:srgbClr val="C00000"/>
            </a:solidFill>
          </a:ln>
        </p:spPr>
      </p:pic>
    </p:spTree>
    <p:extLst>
      <p:ext uri="{BB962C8B-B14F-4D97-AF65-F5344CB8AC3E}">
        <p14:creationId xmlns:p14="http://schemas.microsoft.com/office/powerpoint/2010/main" val="2140089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25316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apple-system"/>
              </a:rPr>
              <a:t>Pass a Batch of Size One (Pass a Single Image)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number of color channels has increased from </a:t>
            </a:r>
            <a:r>
              <a:rPr lang="en-US" altLang="en-US" sz="1800" dirty="0">
                <a:solidFill>
                  <a:srgbClr val="E83E8C"/>
                </a:solidFill>
                <a:latin typeface="SFMono-Regular"/>
              </a:rPr>
              <a:t>1</a:t>
            </a:r>
            <a:r>
              <a:rPr lang="en-US" altLang="en-US" sz="1800" dirty="0">
                <a:solidFill>
                  <a:srgbClr val="333333"/>
                </a:solidFill>
                <a:latin typeface="-apple-system"/>
              </a:rPr>
              <a:t> to </a:t>
            </a:r>
            <a:r>
              <a:rPr lang="en-US" altLang="en-US" sz="1800" dirty="0">
                <a:solidFill>
                  <a:srgbClr val="E83E8C"/>
                </a:solidFill>
                <a:latin typeface="SFMono-Regular"/>
              </a:rPr>
              <a:t>6</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b="1" dirty="0">
                <a:solidFill>
                  <a:srgbClr val="C00000"/>
                </a:solidFill>
                <a:latin typeface="-apple-system"/>
              </a:rPr>
              <a:t>Note: we have 6 filters (produce 6 output channels). Each filter size is 5 x 5.</a:t>
            </a:r>
            <a:r>
              <a:rPr lang="en-US" altLang="en-US" sz="1800" b="1" dirty="0">
                <a:solidFill>
                  <a:srgbClr val="C00000"/>
                </a:solidFill>
              </a:rPr>
              <a:t> </a:t>
            </a:r>
            <a:endParaRPr lang="en-US" altLang="en-US" sz="1800" dirty="0">
              <a:solidFill>
                <a:srgbClr val="333333"/>
              </a:solidFill>
              <a:latin typeface="-apple-system"/>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After we move forward beyond the first convolutional layer, we don’t think of the channels as color channels any longer. </a:t>
            </a:r>
          </a:p>
          <a:p>
            <a:pPr marL="342900" indent="-342900" algn="l">
              <a:buClr>
                <a:srgbClr val="0070C0"/>
              </a:buClr>
              <a:buSzPct val="80000"/>
              <a:buFont typeface="Wingdings" pitchFamily="2" charset="2"/>
              <a:buChar char="u"/>
            </a:pPr>
            <a:r>
              <a:rPr lang="en-US" altLang="en-US" sz="1800" b="1" dirty="0">
                <a:solidFill>
                  <a:srgbClr val="C00000"/>
                </a:solidFill>
                <a:latin typeface="-apple-system"/>
              </a:rPr>
              <a:t>We just think of them as output channels. </a:t>
            </a:r>
          </a:p>
          <a:p>
            <a:pPr marL="342900" indent="-342900" algn="l">
              <a:buClr>
                <a:srgbClr val="0070C0"/>
              </a:buClr>
              <a:buSzPct val="80000"/>
              <a:buFont typeface="Wingdings" pitchFamily="2" charset="2"/>
              <a:buChar char="u"/>
            </a:pPr>
            <a:r>
              <a:rPr lang="en-US" altLang="en-US" sz="1800" b="1" dirty="0">
                <a:solidFill>
                  <a:srgbClr val="C00000"/>
                </a:solidFill>
                <a:latin typeface="-apple-system"/>
              </a:rPr>
              <a:t>The reason we have </a:t>
            </a:r>
            <a:r>
              <a:rPr lang="en-US" altLang="en-US" sz="1800" b="1" dirty="0">
                <a:solidFill>
                  <a:srgbClr val="C00000"/>
                </a:solidFill>
                <a:latin typeface="SFMono-Regular"/>
              </a:rPr>
              <a:t>6</a:t>
            </a:r>
            <a:r>
              <a:rPr lang="en-US" altLang="en-US" sz="1800" b="1" dirty="0">
                <a:solidFill>
                  <a:srgbClr val="C00000"/>
                </a:solidFill>
                <a:latin typeface="-apple-system"/>
              </a:rPr>
              <a:t> output channels is due to the number of </a:t>
            </a:r>
            <a:r>
              <a:rPr lang="en-US" altLang="en-US" sz="1800" b="1" dirty="0" err="1">
                <a:solidFill>
                  <a:srgbClr val="C00000"/>
                </a:solidFill>
                <a:latin typeface="SFMono-Regular"/>
              </a:rPr>
              <a:t>out_channels</a:t>
            </a:r>
            <a:r>
              <a:rPr lang="en-US" altLang="en-US" sz="1800" b="1" dirty="0">
                <a:solidFill>
                  <a:srgbClr val="C00000"/>
                </a:solidFill>
                <a:latin typeface="-apple-system"/>
              </a:rPr>
              <a:t> that we specified when </a:t>
            </a:r>
            <a:r>
              <a:rPr lang="en-US" altLang="en-US" sz="1800" b="1" dirty="0">
                <a:solidFill>
                  <a:srgbClr val="C00000"/>
                </a:solidFill>
                <a:latin typeface="SFMono-Regular"/>
              </a:rPr>
              <a:t>self.conv1</a:t>
            </a:r>
            <a:r>
              <a:rPr lang="en-US" altLang="en-US" sz="1800" b="1" dirty="0">
                <a:solidFill>
                  <a:srgbClr val="C00000"/>
                </a:solidFill>
                <a:latin typeface="-apple-system"/>
              </a:rPr>
              <a:t> was created.</a:t>
            </a:r>
            <a:r>
              <a:rPr lang="en-US" altLang="en-US" sz="1800" b="1" dirty="0">
                <a:solidFill>
                  <a:srgbClr val="C00000"/>
                </a:solidFill>
              </a:rPr>
              <a:t> </a:t>
            </a:r>
            <a:endParaRPr lang="en-US" altLang="en-US" sz="1800" b="1" dirty="0">
              <a:solidFill>
                <a:srgbClr val="C00000"/>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14" name="副標題 2">
            <a:extLst>
              <a:ext uri="{FF2B5EF4-FFF2-40B4-BE49-F238E27FC236}">
                <a16:creationId xmlns:a16="http://schemas.microsoft.com/office/drawing/2014/main" id="{95B74D00-86F6-40A4-88DD-9911B283C5CA}"/>
              </a:ext>
            </a:extLst>
          </p:cNvPr>
          <p:cNvSpPr txBox="1">
            <a:spLocks/>
          </p:cNvSpPr>
          <p:nvPr/>
        </p:nvSpPr>
        <p:spPr>
          <a:xfrm>
            <a:off x="3491880" y="4025673"/>
            <a:ext cx="4953744" cy="18973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A626A4"/>
                </a:solidFill>
                <a:latin typeface="+mj-lt"/>
              </a:rPr>
              <a:t>class</a:t>
            </a:r>
            <a:r>
              <a:rPr lang="en-US" altLang="en-US" sz="1200" dirty="0">
                <a:solidFill>
                  <a:srgbClr val="383A42"/>
                </a:solidFill>
                <a:latin typeface="+mj-lt"/>
              </a:rPr>
              <a:t> </a:t>
            </a:r>
            <a:r>
              <a:rPr lang="en-US" altLang="en-US" sz="1200" dirty="0">
                <a:solidFill>
                  <a:srgbClr val="C18401"/>
                </a:solidFill>
                <a:latin typeface="+mj-lt"/>
              </a:rPr>
              <a:t>Network</a:t>
            </a:r>
            <a:r>
              <a:rPr lang="en-US" altLang="en-US" sz="1200" dirty="0">
                <a:solidFill>
                  <a:srgbClr val="666600"/>
                </a:solidFill>
                <a:latin typeface="+mj-lt"/>
              </a:rPr>
              <a:t>(</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Module</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super</a:t>
            </a:r>
            <a:r>
              <a:rPr lang="en-US" altLang="en-US" sz="1200" dirty="0">
                <a:solidFill>
                  <a:srgbClr val="666600"/>
                </a:solidFill>
                <a:latin typeface="+mj-lt"/>
              </a:rPr>
              <a:t>().</a:t>
            </a:r>
            <a:r>
              <a:rPr lang="en-US" altLang="en-US" sz="1200" dirty="0">
                <a:solidFill>
                  <a:srgbClr val="383A42"/>
                </a:solidFill>
                <a:latin typeface="+mj-lt"/>
              </a:rPr>
              <a:t>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p:txBody>
      </p:sp>
      <p:pic>
        <p:nvPicPr>
          <p:cNvPr id="17" name="Picture 16">
            <a:extLst>
              <a:ext uri="{FF2B5EF4-FFF2-40B4-BE49-F238E27FC236}">
                <a16:creationId xmlns:a16="http://schemas.microsoft.com/office/drawing/2014/main" id="{66AA12C0-0EA9-44CF-B204-E63D9EA4F9CB}"/>
              </a:ext>
            </a:extLst>
          </p:cNvPr>
          <p:cNvPicPr>
            <a:picLocks noChangeAspect="1"/>
          </p:cNvPicPr>
          <p:nvPr/>
        </p:nvPicPr>
        <p:blipFill>
          <a:blip r:embed="rId3"/>
          <a:stretch>
            <a:fillRect/>
          </a:stretch>
        </p:blipFill>
        <p:spPr>
          <a:xfrm>
            <a:off x="668614" y="5443224"/>
            <a:ext cx="2524125" cy="476250"/>
          </a:xfrm>
          <a:prstGeom prst="rect">
            <a:avLst/>
          </a:prstGeom>
          <a:ln>
            <a:solidFill>
              <a:srgbClr val="C00000"/>
            </a:solidFill>
          </a:ln>
        </p:spPr>
      </p:pic>
      <p:pic>
        <p:nvPicPr>
          <p:cNvPr id="19" name="Picture 18">
            <a:extLst>
              <a:ext uri="{FF2B5EF4-FFF2-40B4-BE49-F238E27FC236}">
                <a16:creationId xmlns:a16="http://schemas.microsoft.com/office/drawing/2014/main" id="{5E6CCCFA-1447-495A-B983-DA26DED66D92}"/>
              </a:ext>
            </a:extLst>
          </p:cNvPr>
          <p:cNvPicPr>
            <a:picLocks noChangeAspect="1"/>
          </p:cNvPicPr>
          <p:nvPr/>
        </p:nvPicPr>
        <p:blipFill>
          <a:blip r:embed="rId4"/>
          <a:stretch>
            <a:fillRect/>
          </a:stretch>
        </p:blipFill>
        <p:spPr>
          <a:xfrm>
            <a:off x="635196" y="4163581"/>
            <a:ext cx="2590800" cy="533400"/>
          </a:xfrm>
          <a:prstGeom prst="rect">
            <a:avLst/>
          </a:prstGeom>
          <a:ln>
            <a:solidFill>
              <a:srgbClr val="C00000"/>
            </a:solidFill>
          </a:ln>
        </p:spPr>
      </p:pic>
      <p:sp>
        <p:nvSpPr>
          <p:cNvPr id="8" name="Rectangle 7">
            <a:extLst>
              <a:ext uri="{FF2B5EF4-FFF2-40B4-BE49-F238E27FC236}">
                <a16:creationId xmlns:a16="http://schemas.microsoft.com/office/drawing/2014/main" id="{4E9F2234-7482-46A4-A424-219ED6CBACD2}"/>
              </a:ext>
            </a:extLst>
          </p:cNvPr>
          <p:cNvSpPr/>
          <p:nvPr/>
        </p:nvSpPr>
        <p:spPr>
          <a:xfrm>
            <a:off x="2033895" y="5589405"/>
            <a:ext cx="207819" cy="33006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531ACC2-FF80-4205-ACC4-5E4D2EDE47DB}"/>
              </a:ext>
            </a:extLst>
          </p:cNvPr>
          <p:cNvSpPr/>
          <p:nvPr/>
        </p:nvSpPr>
        <p:spPr>
          <a:xfrm>
            <a:off x="5968752" y="1652878"/>
            <a:ext cx="207819" cy="33006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0F933645-294D-41B4-8DDC-30E6B7E8C774}"/>
              </a:ext>
            </a:extLst>
          </p:cNvPr>
          <p:cNvCxnSpPr>
            <a:stCxn id="21" idx="1"/>
            <a:endCxn id="8" idx="3"/>
          </p:cNvCxnSpPr>
          <p:nvPr/>
        </p:nvCxnSpPr>
        <p:spPr>
          <a:xfrm flipH="1">
            <a:off x="2241714" y="1817913"/>
            <a:ext cx="3727038" cy="393652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F39BECB-6274-4BCB-B52F-38465BA34905}"/>
              </a:ext>
            </a:extLst>
          </p:cNvPr>
          <p:cNvSpPr/>
          <p:nvPr/>
        </p:nvSpPr>
        <p:spPr>
          <a:xfrm flipV="1">
            <a:off x="6159260" y="4536798"/>
            <a:ext cx="1059658" cy="2913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65359A91-467B-4EC1-B5CE-69A7AB502873}"/>
              </a:ext>
            </a:extLst>
          </p:cNvPr>
          <p:cNvCxnSpPr>
            <a:cxnSpLocks/>
            <a:stCxn id="22" idx="1"/>
            <a:endCxn id="8" idx="3"/>
          </p:cNvCxnSpPr>
          <p:nvPr/>
        </p:nvCxnSpPr>
        <p:spPr>
          <a:xfrm flipH="1">
            <a:off x="2241714" y="4682469"/>
            <a:ext cx="3917546" cy="107197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088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395536" y="1353683"/>
            <a:ext cx="8291264" cy="1959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Convolution Operations Use Filters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Like we have seen, this number </a:t>
            </a:r>
            <a:r>
              <a:rPr lang="en-US" altLang="en-US" sz="1800" dirty="0">
                <a:solidFill>
                  <a:srgbClr val="E83E8C"/>
                </a:solidFill>
                <a:latin typeface="SFMono-Regular"/>
              </a:rPr>
              <a:t>6</a:t>
            </a:r>
            <a:r>
              <a:rPr lang="en-US" altLang="en-US" sz="1800" dirty="0">
                <a:solidFill>
                  <a:srgbClr val="333333"/>
                </a:solidFill>
                <a:latin typeface="-apple-system"/>
              </a:rPr>
              <a:t> is arbitrary. </a:t>
            </a:r>
          </a:p>
          <a:p>
            <a:pPr marL="342900" indent="-342900" algn="l">
              <a:buClr>
                <a:srgbClr val="0070C0"/>
              </a:buClr>
              <a:buSzPct val="80000"/>
              <a:buFont typeface="Wingdings" pitchFamily="2" charset="2"/>
              <a:buChar char="u"/>
            </a:pPr>
            <a:r>
              <a:rPr lang="en-US" altLang="en-US" sz="1800" b="1" dirty="0">
                <a:solidFill>
                  <a:srgbClr val="C00000"/>
                </a:solidFill>
                <a:latin typeface="-apple-system"/>
              </a:rPr>
              <a:t>Note: we have 6 filters (produce 6 output channels). Each filter size is 5 x 5.</a:t>
            </a:r>
            <a:r>
              <a:rPr lang="en-US" altLang="en-US" sz="1800" b="1" dirty="0">
                <a:solidFill>
                  <a:srgbClr val="C00000"/>
                </a:solidFill>
              </a:rPr>
              <a:t> </a:t>
            </a:r>
            <a:endParaRPr lang="en-US" altLang="en-US" sz="1800" dirty="0">
              <a:solidFill>
                <a:srgbClr val="333333"/>
              </a:solidFill>
              <a:latin typeface="-apple-system"/>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a:t>
            </a:r>
            <a:r>
              <a:rPr lang="en-US" altLang="en-US" sz="1800" dirty="0" err="1">
                <a:solidFill>
                  <a:srgbClr val="E83E8C"/>
                </a:solidFill>
                <a:latin typeface="SFMono-Regular"/>
              </a:rPr>
              <a:t>out_channels</a:t>
            </a:r>
            <a:r>
              <a:rPr lang="en-US" altLang="en-US" sz="1800" dirty="0">
                <a:solidFill>
                  <a:srgbClr val="333333"/>
                </a:solidFill>
                <a:latin typeface="-apple-system"/>
              </a:rPr>
              <a:t> parameter instructs the </a:t>
            </a:r>
            <a:r>
              <a:rPr lang="en-US" altLang="en-US" sz="1800" dirty="0">
                <a:solidFill>
                  <a:srgbClr val="E83E8C"/>
                </a:solidFill>
                <a:latin typeface="SFMono-Regular"/>
              </a:rPr>
              <a:t>nn.Conv2d</a:t>
            </a:r>
            <a:r>
              <a:rPr lang="en-US" altLang="en-US" sz="1800" dirty="0">
                <a:solidFill>
                  <a:srgbClr val="333333"/>
                </a:solidFill>
                <a:latin typeface="-apple-system"/>
              </a:rPr>
              <a:t> layer class generate six filters, also known as kernels, with shape </a:t>
            </a:r>
            <a:r>
              <a:rPr lang="en-US" altLang="en-US" sz="1800" dirty="0">
                <a:solidFill>
                  <a:srgbClr val="E83E8C"/>
                </a:solidFill>
                <a:latin typeface="SFMono-Regular"/>
              </a:rPr>
              <a:t>5 by 5</a:t>
            </a:r>
            <a:r>
              <a:rPr lang="en-US" altLang="en-US" sz="1800" dirty="0">
                <a:solidFill>
                  <a:srgbClr val="333333"/>
                </a:solidFill>
                <a:latin typeface="-apple-system"/>
              </a:rPr>
              <a:t> with randomly initialized values.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These filters are used to generate the six output channels.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8" name="副標題 2">
            <a:extLst>
              <a:ext uri="{FF2B5EF4-FFF2-40B4-BE49-F238E27FC236}">
                <a16:creationId xmlns:a16="http://schemas.microsoft.com/office/drawing/2014/main" id="{964E81FD-2550-4623-9E30-E7E8BE82C92D}"/>
              </a:ext>
            </a:extLst>
          </p:cNvPr>
          <p:cNvSpPr txBox="1">
            <a:spLocks/>
          </p:cNvSpPr>
          <p:nvPr/>
        </p:nvSpPr>
        <p:spPr>
          <a:xfrm>
            <a:off x="1907704" y="4581128"/>
            <a:ext cx="4953744" cy="18973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A626A4"/>
                </a:solidFill>
                <a:latin typeface="+mj-lt"/>
              </a:rPr>
              <a:t>class</a:t>
            </a:r>
            <a:r>
              <a:rPr lang="en-US" altLang="en-US" sz="1200" dirty="0">
                <a:solidFill>
                  <a:srgbClr val="383A42"/>
                </a:solidFill>
                <a:latin typeface="+mj-lt"/>
              </a:rPr>
              <a:t> </a:t>
            </a:r>
            <a:r>
              <a:rPr lang="en-US" altLang="en-US" sz="1200" dirty="0">
                <a:solidFill>
                  <a:srgbClr val="C18401"/>
                </a:solidFill>
                <a:latin typeface="+mj-lt"/>
              </a:rPr>
              <a:t>Network</a:t>
            </a:r>
            <a:r>
              <a:rPr lang="en-US" altLang="en-US" sz="1200" dirty="0">
                <a:solidFill>
                  <a:srgbClr val="666600"/>
                </a:solidFill>
                <a:latin typeface="+mj-lt"/>
              </a:rPr>
              <a:t>(</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Module</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super</a:t>
            </a:r>
            <a:r>
              <a:rPr lang="en-US" altLang="en-US" sz="1200" dirty="0">
                <a:solidFill>
                  <a:srgbClr val="666600"/>
                </a:solidFill>
                <a:latin typeface="+mj-lt"/>
              </a:rPr>
              <a:t>().</a:t>
            </a:r>
            <a:r>
              <a:rPr lang="en-US" altLang="en-US" sz="1200" dirty="0">
                <a:solidFill>
                  <a:srgbClr val="383A42"/>
                </a:solidFill>
                <a:latin typeface="+mj-lt"/>
              </a:rPr>
              <a:t>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p:txBody>
      </p:sp>
      <p:sp>
        <p:nvSpPr>
          <p:cNvPr id="9" name="Rectangle 8">
            <a:extLst>
              <a:ext uri="{FF2B5EF4-FFF2-40B4-BE49-F238E27FC236}">
                <a16:creationId xmlns:a16="http://schemas.microsoft.com/office/drawing/2014/main" id="{7D2E74A5-FDAE-4CDE-82CC-0983BCA1F080}"/>
              </a:ext>
            </a:extLst>
          </p:cNvPr>
          <p:cNvSpPr/>
          <p:nvPr/>
        </p:nvSpPr>
        <p:spPr>
          <a:xfrm flipV="1">
            <a:off x="3491880" y="5322509"/>
            <a:ext cx="1149044" cy="2913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0530B4C-5D89-48E1-BA23-4AF7178F7211}"/>
              </a:ext>
            </a:extLst>
          </p:cNvPr>
          <p:cNvPicPr>
            <a:picLocks noChangeAspect="1"/>
          </p:cNvPicPr>
          <p:nvPr/>
        </p:nvPicPr>
        <p:blipFill>
          <a:blip r:embed="rId3"/>
          <a:stretch>
            <a:fillRect/>
          </a:stretch>
        </p:blipFill>
        <p:spPr>
          <a:xfrm>
            <a:off x="1619672" y="3863720"/>
            <a:ext cx="5648325" cy="342900"/>
          </a:xfrm>
          <a:prstGeom prst="rect">
            <a:avLst/>
          </a:prstGeom>
          <a:ln>
            <a:solidFill>
              <a:srgbClr val="C00000"/>
            </a:solidFill>
          </a:ln>
        </p:spPr>
      </p:pic>
    </p:spTree>
    <p:extLst>
      <p:ext uri="{BB962C8B-B14F-4D97-AF65-F5344CB8AC3E}">
        <p14:creationId xmlns:p14="http://schemas.microsoft.com/office/powerpoint/2010/main" val="2183455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457200" y="1339915"/>
            <a:ext cx="8291264" cy="28811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Convolution Operations Use Filters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filters are tensors, and they are used to convolve the input tensor when the tensor is passed to the layer instance, </a:t>
            </a:r>
            <a:r>
              <a:rPr lang="en-US" altLang="en-US" sz="1800" dirty="0">
                <a:solidFill>
                  <a:srgbClr val="E83E8C"/>
                </a:solidFill>
                <a:latin typeface="SFMono-Regular"/>
              </a:rPr>
              <a:t>self.conv1</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random values inside the filter tensors are the weights of the convolutional layer.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Remember though, we don't actually have six distinct tensor.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All six of the filters are packaged into a single weight tensor that has a height and width of five.</a:t>
            </a:r>
          </a:p>
          <a:p>
            <a:pPr marL="342900" indent="-342900" algn="l">
              <a:buClr>
                <a:srgbClr val="0070C0"/>
              </a:buClr>
              <a:buSzPct val="80000"/>
              <a:buFont typeface="Wingdings" pitchFamily="2" charset="2"/>
              <a:buChar char="u"/>
            </a:pPr>
            <a:r>
              <a:rPr lang="en-US" altLang="en-US" sz="1800" b="1" dirty="0">
                <a:solidFill>
                  <a:srgbClr val="C00000"/>
                </a:solidFill>
                <a:latin typeface="-apple-system"/>
              </a:rPr>
              <a:t>Note: we have 6 filters (produce 6 output channels). Each filter size is 5 x 5.</a:t>
            </a:r>
            <a:r>
              <a:rPr lang="en-US" altLang="en-US" sz="1800" b="1" dirty="0">
                <a:solidFill>
                  <a:srgbClr val="C00000"/>
                </a:solidFill>
              </a:rPr>
              <a:t> </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8" name="副標題 2">
            <a:extLst>
              <a:ext uri="{FF2B5EF4-FFF2-40B4-BE49-F238E27FC236}">
                <a16:creationId xmlns:a16="http://schemas.microsoft.com/office/drawing/2014/main" id="{964E81FD-2550-4623-9E30-E7E8BE82C92D}"/>
              </a:ext>
            </a:extLst>
          </p:cNvPr>
          <p:cNvSpPr txBox="1">
            <a:spLocks/>
          </p:cNvSpPr>
          <p:nvPr/>
        </p:nvSpPr>
        <p:spPr>
          <a:xfrm>
            <a:off x="3748950" y="4581128"/>
            <a:ext cx="4953744" cy="18973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A626A4"/>
                </a:solidFill>
                <a:latin typeface="+mj-lt"/>
              </a:rPr>
              <a:t>class</a:t>
            </a:r>
            <a:r>
              <a:rPr lang="en-US" altLang="en-US" sz="1200" dirty="0">
                <a:solidFill>
                  <a:srgbClr val="383A42"/>
                </a:solidFill>
                <a:latin typeface="+mj-lt"/>
              </a:rPr>
              <a:t> </a:t>
            </a:r>
            <a:r>
              <a:rPr lang="en-US" altLang="en-US" sz="1200" dirty="0">
                <a:solidFill>
                  <a:srgbClr val="C18401"/>
                </a:solidFill>
                <a:latin typeface="+mj-lt"/>
              </a:rPr>
              <a:t>Network</a:t>
            </a:r>
            <a:r>
              <a:rPr lang="en-US" altLang="en-US" sz="1200" dirty="0">
                <a:solidFill>
                  <a:srgbClr val="666600"/>
                </a:solidFill>
                <a:latin typeface="+mj-lt"/>
              </a:rPr>
              <a:t>(</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Module</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super</a:t>
            </a:r>
            <a:r>
              <a:rPr lang="en-US" altLang="en-US" sz="1200" dirty="0">
                <a:solidFill>
                  <a:srgbClr val="666600"/>
                </a:solidFill>
                <a:latin typeface="+mj-lt"/>
              </a:rPr>
              <a:t>().</a:t>
            </a:r>
            <a:r>
              <a:rPr lang="en-US" altLang="en-US" sz="1200" dirty="0">
                <a:solidFill>
                  <a:srgbClr val="383A42"/>
                </a:solidFill>
                <a:latin typeface="+mj-lt"/>
              </a:rPr>
              <a:t>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p:txBody>
      </p:sp>
      <p:sp>
        <p:nvSpPr>
          <p:cNvPr id="9" name="Rectangle 8">
            <a:extLst>
              <a:ext uri="{FF2B5EF4-FFF2-40B4-BE49-F238E27FC236}">
                <a16:creationId xmlns:a16="http://schemas.microsoft.com/office/drawing/2014/main" id="{7D2E74A5-FDAE-4CDE-82CC-0983BCA1F080}"/>
              </a:ext>
            </a:extLst>
          </p:cNvPr>
          <p:cNvSpPr/>
          <p:nvPr/>
        </p:nvSpPr>
        <p:spPr>
          <a:xfrm flipV="1">
            <a:off x="7421358" y="5115796"/>
            <a:ext cx="1149044" cy="2913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D11C6A-023C-4B58-8E9A-00353C53CF72}"/>
              </a:ext>
            </a:extLst>
          </p:cNvPr>
          <p:cNvSpPr/>
          <p:nvPr/>
        </p:nvSpPr>
        <p:spPr>
          <a:xfrm flipV="1">
            <a:off x="757118" y="1726675"/>
            <a:ext cx="7629764" cy="538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E7D4F170-3982-4EF6-8A3D-5E1759A6FDE4}"/>
              </a:ext>
            </a:extLst>
          </p:cNvPr>
          <p:cNvCxnSpPr>
            <a:stCxn id="11" idx="0"/>
            <a:endCxn id="9" idx="2"/>
          </p:cNvCxnSpPr>
          <p:nvPr/>
        </p:nvCxnSpPr>
        <p:spPr>
          <a:xfrm>
            <a:off x="4572000" y="2265304"/>
            <a:ext cx="3423880" cy="285049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2D0496D8-2704-4113-B8CA-2A47C1F73AFA}"/>
              </a:ext>
            </a:extLst>
          </p:cNvPr>
          <p:cNvPicPr>
            <a:picLocks noChangeAspect="1"/>
          </p:cNvPicPr>
          <p:nvPr/>
        </p:nvPicPr>
        <p:blipFill>
          <a:blip r:embed="rId3"/>
          <a:stretch>
            <a:fillRect/>
          </a:stretch>
        </p:blipFill>
        <p:spPr>
          <a:xfrm>
            <a:off x="840465" y="4710908"/>
            <a:ext cx="2743200" cy="428625"/>
          </a:xfrm>
          <a:prstGeom prst="rect">
            <a:avLst/>
          </a:prstGeom>
          <a:ln>
            <a:solidFill>
              <a:srgbClr val="C00000"/>
            </a:solidFill>
          </a:ln>
        </p:spPr>
      </p:pic>
    </p:spTree>
    <p:extLst>
      <p:ext uri="{BB962C8B-B14F-4D97-AF65-F5344CB8AC3E}">
        <p14:creationId xmlns:p14="http://schemas.microsoft.com/office/powerpoint/2010/main" val="1549757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 Output Size Formula (Part 2)</a:t>
            </a:r>
            <a:endParaRPr lang="zh-TW" altLang="en-US" b="1" dirty="0">
              <a:solidFill>
                <a:srgbClr val="FFFF00"/>
              </a:solidFill>
            </a:endParaRPr>
          </a:p>
        </p:txBody>
      </p:sp>
      <p:sp>
        <p:nvSpPr>
          <p:cNvPr id="3" name="副標題 2"/>
          <p:cNvSpPr>
            <a:spLocks noGrp="1"/>
          </p:cNvSpPr>
          <p:nvPr>
            <p:ph type="subTitle" idx="1"/>
          </p:nvPr>
        </p:nvSpPr>
        <p:spPr>
          <a:xfrm>
            <a:off x="457200" y="1516493"/>
            <a:ext cx="8352928" cy="299262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Output Size Formula</a:t>
            </a:r>
          </a:p>
          <a:p>
            <a:pPr marL="342900" indent="-342900" algn="l">
              <a:buClr>
                <a:srgbClr val="0070C0"/>
              </a:buClr>
              <a:buSzPct val="80000"/>
              <a:buFont typeface="Wingdings" pitchFamily="2" charset="2"/>
              <a:buChar char="u"/>
            </a:pPr>
            <a:r>
              <a:rPr lang="en-US" sz="1800" dirty="0">
                <a:solidFill>
                  <a:schemeClr val="tx1"/>
                </a:solidFill>
              </a:rPr>
              <a:t>In this discussion, we are going to see how an input tensor is transformed as it flows through a CNN.</a:t>
            </a:r>
          </a:p>
          <a:p>
            <a:pPr marL="342900" indent="-342900" algn="l">
              <a:buClr>
                <a:srgbClr val="0070C0"/>
              </a:buClr>
              <a:buSzPct val="80000"/>
              <a:buFont typeface="Wingdings" pitchFamily="2" charset="2"/>
              <a:buChar char="u"/>
            </a:pPr>
            <a:r>
              <a:rPr lang="en-US" sz="1800" b="1" dirty="0">
                <a:solidFill>
                  <a:schemeClr val="tx1"/>
                </a:solidFill>
              </a:rPr>
              <a:t>High-Level Overview Of Our Process</a:t>
            </a:r>
          </a:p>
          <a:p>
            <a:pPr marL="342900" indent="-342900" algn="l">
              <a:buClr>
                <a:srgbClr val="0070C0"/>
              </a:buClr>
              <a:buSzPct val="80000"/>
              <a:buFont typeface="Wingdings" pitchFamily="2" charset="2"/>
              <a:buChar char="u"/>
            </a:pPr>
            <a:r>
              <a:rPr lang="en-US" sz="1800" dirty="0">
                <a:solidFill>
                  <a:schemeClr val="tx1"/>
                </a:solidFill>
              </a:rPr>
              <a:t>Prepare the data</a:t>
            </a:r>
          </a:p>
          <a:p>
            <a:pPr marL="342900" indent="-342900" algn="l">
              <a:buClr>
                <a:srgbClr val="0070C0"/>
              </a:buClr>
              <a:buSzPct val="80000"/>
              <a:buFont typeface="Wingdings" pitchFamily="2" charset="2"/>
              <a:buChar char="u"/>
            </a:pPr>
            <a:r>
              <a:rPr lang="en-US" sz="1800" dirty="0">
                <a:solidFill>
                  <a:schemeClr val="tx1"/>
                </a:solidFill>
              </a:rPr>
              <a:t>Build the model</a:t>
            </a:r>
          </a:p>
          <a:p>
            <a:pPr marL="800100" lvl="1" indent="-342900" algn="l">
              <a:buClr>
                <a:srgbClr val="0070C0"/>
              </a:buClr>
              <a:buSzPct val="80000"/>
              <a:buFont typeface="Wingdings" pitchFamily="2" charset="2"/>
              <a:buChar char="u"/>
            </a:pPr>
            <a:r>
              <a:rPr lang="en-US" sz="1800" b="1" dirty="0">
                <a:solidFill>
                  <a:schemeClr val="tx1"/>
                </a:solidFill>
              </a:rPr>
              <a:t>Understanding forward pass transformations</a:t>
            </a:r>
          </a:p>
          <a:p>
            <a:pPr marL="342900" indent="-342900" algn="l">
              <a:buClr>
                <a:srgbClr val="0070C0"/>
              </a:buClr>
              <a:buSzPct val="80000"/>
              <a:buFont typeface="Wingdings" pitchFamily="2" charset="2"/>
              <a:buChar char="u"/>
            </a:pPr>
            <a:r>
              <a:rPr lang="en-US" sz="1800" dirty="0">
                <a:solidFill>
                  <a:schemeClr val="tx1"/>
                </a:solidFill>
              </a:rPr>
              <a:t>Train the model</a:t>
            </a:r>
          </a:p>
          <a:p>
            <a:pPr marL="342900" indent="-342900" algn="l">
              <a:buClr>
                <a:srgbClr val="0070C0"/>
              </a:buClr>
              <a:buSzPct val="80000"/>
              <a:buFont typeface="Wingdings" pitchFamily="2" charset="2"/>
              <a:buChar char="u"/>
            </a:pPr>
            <a:r>
              <a:rPr lang="en-US" sz="1800" dirty="0">
                <a:solidFill>
                  <a:schemeClr val="tx1"/>
                </a:solidFill>
              </a:rPr>
              <a:t>Analyze the model’s results</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843580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457200" y="1685486"/>
            <a:ext cx="8291264" cy="30254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Convolution Operations Use Filters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filters are tensors, and they are used to convolve the input tensor when the tensor is passed to the layer instance, </a:t>
            </a:r>
            <a:r>
              <a:rPr lang="en-US" altLang="en-US" sz="1800" dirty="0">
                <a:solidFill>
                  <a:srgbClr val="E83E8C"/>
                </a:solidFill>
                <a:latin typeface="SFMono-Regular"/>
              </a:rPr>
              <a:t>self.conv1</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random values inside the filter tensors are the weights of the convolutional layer. </a:t>
            </a:r>
          </a:p>
          <a:p>
            <a:pPr marL="342900" indent="-342900" algn="l">
              <a:buClr>
                <a:srgbClr val="0070C0"/>
              </a:buClr>
              <a:buSzPct val="80000"/>
              <a:buFont typeface="Wingdings" pitchFamily="2" charset="2"/>
              <a:buChar char="u"/>
            </a:pPr>
            <a:r>
              <a:rPr lang="en-US" altLang="en-US" sz="1800" b="1" dirty="0">
                <a:solidFill>
                  <a:srgbClr val="C00000"/>
                </a:solidFill>
                <a:latin typeface="-apple-system"/>
              </a:rPr>
              <a:t>Note: we have 6 filters (produce 6 output channels). Each filter size is 5 x 5 (for weight).</a:t>
            </a:r>
            <a:r>
              <a:rPr lang="en-US" altLang="en-US" sz="1800" b="1" dirty="0">
                <a:solidFill>
                  <a:srgbClr val="C00000"/>
                </a:solidFill>
              </a:rPr>
              <a:t> </a:t>
            </a:r>
            <a:r>
              <a:rPr lang="en-US" altLang="en-US" sz="1800" dirty="0">
                <a:solidFill>
                  <a:schemeClr val="tx1"/>
                </a:solidFill>
              </a:rPr>
              <a:t> </a:t>
            </a:r>
            <a:endParaRPr lang="en-US" altLang="en-US" sz="1800" dirty="0">
              <a:solidFill>
                <a:srgbClr val="333333"/>
              </a:solidFill>
              <a:latin typeface="-apple-system"/>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Remember though, we don't actually have six distinct tensor.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All six of the filters are packaged into a single weight tensor that has a height and width of five.</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8" name="副標題 2">
            <a:extLst>
              <a:ext uri="{FF2B5EF4-FFF2-40B4-BE49-F238E27FC236}">
                <a16:creationId xmlns:a16="http://schemas.microsoft.com/office/drawing/2014/main" id="{964E81FD-2550-4623-9E30-E7E8BE82C92D}"/>
              </a:ext>
            </a:extLst>
          </p:cNvPr>
          <p:cNvSpPr txBox="1">
            <a:spLocks/>
          </p:cNvSpPr>
          <p:nvPr/>
        </p:nvSpPr>
        <p:spPr>
          <a:xfrm>
            <a:off x="3463970" y="4788184"/>
            <a:ext cx="4953744" cy="18973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A626A4"/>
                </a:solidFill>
                <a:latin typeface="+mj-lt"/>
              </a:rPr>
              <a:t>class</a:t>
            </a:r>
            <a:r>
              <a:rPr lang="en-US" altLang="en-US" sz="1200" dirty="0">
                <a:solidFill>
                  <a:srgbClr val="383A42"/>
                </a:solidFill>
                <a:latin typeface="+mj-lt"/>
              </a:rPr>
              <a:t> </a:t>
            </a:r>
            <a:r>
              <a:rPr lang="en-US" altLang="en-US" sz="1200" dirty="0">
                <a:solidFill>
                  <a:srgbClr val="C18401"/>
                </a:solidFill>
                <a:latin typeface="+mj-lt"/>
              </a:rPr>
              <a:t>Network</a:t>
            </a:r>
            <a:r>
              <a:rPr lang="en-US" altLang="en-US" sz="1200" dirty="0">
                <a:solidFill>
                  <a:srgbClr val="666600"/>
                </a:solidFill>
                <a:latin typeface="+mj-lt"/>
              </a:rPr>
              <a:t>(</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Module</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super</a:t>
            </a:r>
            <a:r>
              <a:rPr lang="en-US" altLang="en-US" sz="1200" dirty="0">
                <a:solidFill>
                  <a:srgbClr val="666600"/>
                </a:solidFill>
                <a:latin typeface="+mj-lt"/>
              </a:rPr>
              <a:t>().</a:t>
            </a:r>
            <a:r>
              <a:rPr lang="en-US" altLang="en-US" sz="1200" dirty="0">
                <a:solidFill>
                  <a:srgbClr val="383A42"/>
                </a:solidFill>
                <a:latin typeface="+mj-lt"/>
              </a:rPr>
              <a:t>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p:txBody>
      </p:sp>
      <p:sp>
        <p:nvSpPr>
          <p:cNvPr id="9" name="Rectangle 8">
            <a:extLst>
              <a:ext uri="{FF2B5EF4-FFF2-40B4-BE49-F238E27FC236}">
                <a16:creationId xmlns:a16="http://schemas.microsoft.com/office/drawing/2014/main" id="{7D2E74A5-FDAE-4CDE-82CC-0983BCA1F080}"/>
              </a:ext>
            </a:extLst>
          </p:cNvPr>
          <p:cNvSpPr/>
          <p:nvPr/>
        </p:nvSpPr>
        <p:spPr>
          <a:xfrm flipV="1">
            <a:off x="7136378" y="5322852"/>
            <a:ext cx="1149044" cy="2913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D11C6A-023C-4B58-8E9A-00353C53CF72}"/>
              </a:ext>
            </a:extLst>
          </p:cNvPr>
          <p:cNvSpPr/>
          <p:nvPr/>
        </p:nvSpPr>
        <p:spPr>
          <a:xfrm flipV="1">
            <a:off x="787950" y="2052168"/>
            <a:ext cx="7629764" cy="538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E7D4F170-3982-4EF6-8A3D-5E1759A6FDE4}"/>
              </a:ext>
            </a:extLst>
          </p:cNvPr>
          <p:cNvCxnSpPr>
            <a:stCxn id="11" idx="0"/>
            <a:endCxn id="9" idx="2"/>
          </p:cNvCxnSpPr>
          <p:nvPr/>
        </p:nvCxnSpPr>
        <p:spPr>
          <a:xfrm>
            <a:off x="4602832" y="2590797"/>
            <a:ext cx="3108068" cy="273205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2D0496D8-2704-4113-B8CA-2A47C1F73AFA}"/>
              </a:ext>
            </a:extLst>
          </p:cNvPr>
          <p:cNvPicPr>
            <a:picLocks noChangeAspect="1"/>
          </p:cNvPicPr>
          <p:nvPr/>
        </p:nvPicPr>
        <p:blipFill>
          <a:blip r:embed="rId3"/>
          <a:stretch>
            <a:fillRect/>
          </a:stretch>
        </p:blipFill>
        <p:spPr>
          <a:xfrm>
            <a:off x="596622" y="4958201"/>
            <a:ext cx="2743200" cy="428625"/>
          </a:xfrm>
          <a:prstGeom prst="rect">
            <a:avLst/>
          </a:prstGeom>
          <a:ln>
            <a:solidFill>
              <a:srgbClr val="C00000"/>
            </a:solidFill>
          </a:ln>
        </p:spPr>
      </p:pic>
    </p:spTree>
    <p:extLst>
      <p:ext uri="{BB962C8B-B14F-4D97-AF65-F5344CB8AC3E}">
        <p14:creationId xmlns:p14="http://schemas.microsoft.com/office/powerpoint/2010/main" val="2891940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395536" y="1359858"/>
            <a:ext cx="8291264" cy="25625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Convolution Operations Use Filters</a:t>
            </a:r>
          </a:p>
          <a:p>
            <a:pPr marL="342900" indent="-342900" algn="l">
              <a:buClr>
                <a:srgbClr val="0070C0"/>
              </a:buClr>
              <a:buSzPct val="80000"/>
              <a:buFont typeface="Wingdings" pitchFamily="2" charset="2"/>
              <a:buChar char="u"/>
            </a:pPr>
            <a:r>
              <a:rPr lang="en-US" sz="1800" dirty="0">
                <a:solidFill>
                  <a:schemeClr val="tx1"/>
                </a:solidFill>
              </a:rPr>
              <a:t>After the weight tensors (filters) are used to convolve the input tensor, the result is the output channels.</a:t>
            </a:r>
          </a:p>
          <a:p>
            <a:pPr marL="342900" indent="-342900" algn="l">
              <a:buClr>
                <a:srgbClr val="0070C0"/>
              </a:buClr>
              <a:buSzPct val="80000"/>
              <a:buFont typeface="Wingdings" pitchFamily="2" charset="2"/>
              <a:buChar char="u"/>
            </a:pPr>
            <a:r>
              <a:rPr lang="en-US" altLang="en-US" sz="1800" b="1" dirty="0">
                <a:solidFill>
                  <a:srgbClr val="C00000"/>
                </a:solidFill>
                <a:latin typeface="-apple-system"/>
              </a:rPr>
              <a:t>Note: we have 6 filters (produce 6 output channels). Each filter size is 5 x 5.</a:t>
            </a:r>
            <a:r>
              <a:rPr lang="en-US" altLang="en-US" sz="1800" b="1" dirty="0">
                <a:solidFill>
                  <a:srgbClr val="C00000"/>
                </a:solidFill>
              </a:rPr>
              <a:t> </a:t>
            </a:r>
            <a:r>
              <a:rPr lang="en-US" altLang="en-US" sz="1800" dirty="0">
                <a:solidFill>
                  <a:schemeClr val="tx1"/>
                </a:solidFill>
              </a:rPr>
              <a:t> </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Another name for output channels is </a:t>
            </a:r>
            <a:r>
              <a:rPr lang="en-US" sz="1800" i="1" dirty="0">
                <a:solidFill>
                  <a:schemeClr val="tx1"/>
                </a:solidFill>
              </a:rPr>
              <a:t>feature maps</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The terms here are interchangeable. </a:t>
            </a:r>
          </a:p>
          <a:p>
            <a:pPr marL="342900" indent="-342900" algn="l">
              <a:buClr>
                <a:srgbClr val="0070C0"/>
              </a:buClr>
              <a:buSzPct val="80000"/>
              <a:buFont typeface="Wingdings" pitchFamily="2" charset="2"/>
              <a:buChar char="u"/>
            </a:pPr>
            <a:r>
              <a:rPr lang="en-US" sz="1800" dirty="0">
                <a:solidFill>
                  <a:schemeClr val="tx1"/>
                </a:solidFill>
              </a:rPr>
              <a:t>This is due to the fact that the pattern detection that emerges as the weights are updated represent features like edges and other more sophisticated patterns.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
        <p:nvSpPr>
          <p:cNvPr id="8" name="副標題 2">
            <a:extLst>
              <a:ext uri="{FF2B5EF4-FFF2-40B4-BE49-F238E27FC236}">
                <a16:creationId xmlns:a16="http://schemas.microsoft.com/office/drawing/2014/main" id="{964E81FD-2550-4623-9E30-E7E8BE82C92D}"/>
              </a:ext>
            </a:extLst>
          </p:cNvPr>
          <p:cNvSpPr txBox="1">
            <a:spLocks/>
          </p:cNvSpPr>
          <p:nvPr/>
        </p:nvSpPr>
        <p:spPr>
          <a:xfrm>
            <a:off x="2339752" y="4459047"/>
            <a:ext cx="4953744" cy="18973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A626A4"/>
                </a:solidFill>
                <a:latin typeface="+mj-lt"/>
              </a:rPr>
              <a:t>class</a:t>
            </a:r>
            <a:r>
              <a:rPr lang="en-US" altLang="en-US" sz="1200" dirty="0">
                <a:solidFill>
                  <a:srgbClr val="383A42"/>
                </a:solidFill>
                <a:latin typeface="+mj-lt"/>
              </a:rPr>
              <a:t> </a:t>
            </a:r>
            <a:r>
              <a:rPr lang="en-US" altLang="en-US" sz="1200" dirty="0">
                <a:solidFill>
                  <a:srgbClr val="C18401"/>
                </a:solidFill>
                <a:latin typeface="+mj-lt"/>
              </a:rPr>
              <a:t>Network</a:t>
            </a:r>
            <a:r>
              <a:rPr lang="en-US" altLang="en-US" sz="1200" dirty="0">
                <a:solidFill>
                  <a:srgbClr val="666600"/>
                </a:solidFill>
                <a:latin typeface="+mj-lt"/>
              </a:rPr>
              <a:t>(</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Module</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super</a:t>
            </a:r>
            <a:r>
              <a:rPr lang="en-US" altLang="en-US" sz="1200" dirty="0">
                <a:solidFill>
                  <a:srgbClr val="666600"/>
                </a:solidFill>
                <a:latin typeface="+mj-lt"/>
              </a:rPr>
              <a:t>().</a:t>
            </a:r>
            <a:r>
              <a:rPr lang="en-US" altLang="en-US" sz="1200" dirty="0">
                <a:solidFill>
                  <a:srgbClr val="383A42"/>
                </a:solidFill>
                <a:latin typeface="+mj-lt"/>
              </a:rPr>
              <a:t>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p:txBody>
      </p:sp>
      <p:sp>
        <p:nvSpPr>
          <p:cNvPr id="9" name="Rectangle 8">
            <a:extLst>
              <a:ext uri="{FF2B5EF4-FFF2-40B4-BE49-F238E27FC236}">
                <a16:creationId xmlns:a16="http://schemas.microsoft.com/office/drawing/2014/main" id="{7D2E74A5-FDAE-4CDE-82CC-0983BCA1F080}"/>
              </a:ext>
            </a:extLst>
          </p:cNvPr>
          <p:cNvSpPr/>
          <p:nvPr/>
        </p:nvSpPr>
        <p:spPr>
          <a:xfrm flipV="1">
            <a:off x="5027604" y="4993714"/>
            <a:ext cx="2133600" cy="2913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E7D4F170-3982-4EF6-8A3D-5E1759A6FDE4}"/>
              </a:ext>
            </a:extLst>
          </p:cNvPr>
          <p:cNvCxnSpPr>
            <a:cxnSpLocks/>
            <a:stCxn id="14" idx="0"/>
            <a:endCxn id="9" idx="2"/>
          </p:cNvCxnSpPr>
          <p:nvPr/>
        </p:nvCxnSpPr>
        <p:spPr>
          <a:xfrm>
            <a:off x="4572000" y="2320840"/>
            <a:ext cx="1522404" cy="267287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72E71F8-C4AF-420F-893D-8C1510097263}"/>
              </a:ext>
            </a:extLst>
          </p:cNvPr>
          <p:cNvSpPr/>
          <p:nvPr/>
        </p:nvSpPr>
        <p:spPr>
          <a:xfrm flipV="1">
            <a:off x="664587" y="1769752"/>
            <a:ext cx="7814826" cy="5510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559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457200" y="1333298"/>
            <a:ext cx="8291264" cy="324783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Convolution Operations Use Filters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algorithm:</a:t>
            </a:r>
            <a:endParaRPr lang="en-US" altLang="en-US" sz="1800" dirty="0">
              <a:solidFill>
                <a:schemeClr val="tx1"/>
              </a:solidFill>
            </a:endParaRPr>
          </a:p>
          <a:p>
            <a:pPr marL="342900" indent="-342900" algn="l">
              <a:buClr>
                <a:srgbClr val="0070C0"/>
              </a:buClr>
              <a:buSzPct val="80000"/>
              <a:buFont typeface="+mj-lt"/>
              <a:buAutoNum type="arabicPeriod"/>
            </a:pPr>
            <a:r>
              <a:rPr lang="en-US" altLang="en-US" sz="1800" dirty="0">
                <a:solidFill>
                  <a:srgbClr val="333333"/>
                </a:solidFill>
                <a:latin typeface="-apple-system"/>
              </a:rPr>
              <a:t>Color channels are passed in.</a:t>
            </a:r>
          </a:p>
          <a:p>
            <a:pPr marL="342900" indent="-342900" algn="l">
              <a:buClr>
                <a:srgbClr val="0070C0"/>
              </a:buClr>
              <a:buSzPct val="80000"/>
              <a:buFont typeface="+mj-lt"/>
              <a:buAutoNum type="arabicPeriod"/>
            </a:pPr>
            <a:r>
              <a:rPr lang="en-US" altLang="en-US" sz="1800" dirty="0">
                <a:solidFill>
                  <a:srgbClr val="333333"/>
                </a:solidFill>
                <a:latin typeface="-apple-system"/>
              </a:rPr>
              <a:t>Convolutions are performed using the weight tensor (filters).</a:t>
            </a:r>
          </a:p>
          <a:p>
            <a:pPr marL="342900" indent="-342900" algn="l">
              <a:buClr>
                <a:srgbClr val="0070C0"/>
              </a:buClr>
              <a:buSzPct val="80000"/>
              <a:buFont typeface="+mj-lt"/>
              <a:buAutoNum type="arabicPeriod"/>
            </a:pPr>
            <a:r>
              <a:rPr lang="en-US" altLang="en-US" sz="1800" dirty="0">
                <a:solidFill>
                  <a:srgbClr val="333333"/>
                </a:solidFill>
                <a:latin typeface="-apple-system"/>
              </a:rPr>
              <a:t>Feature maps are produced and passed forward.</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Conceptually, we can think of the weight tensors as being distinct.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However, what we really have in code is a single weight tensor that has an </a:t>
            </a:r>
            <a:r>
              <a:rPr lang="en-US" altLang="en-US" sz="1800" dirty="0" err="1">
                <a:solidFill>
                  <a:srgbClr val="E83E8C"/>
                </a:solidFill>
                <a:latin typeface="SFMono-Regular"/>
              </a:rPr>
              <a:t>out_channels</a:t>
            </a:r>
            <a:r>
              <a:rPr lang="en-US" altLang="en-US" sz="1800" dirty="0">
                <a:solidFill>
                  <a:srgbClr val="333333"/>
                </a:solidFill>
                <a:latin typeface="-apple-system"/>
              </a:rPr>
              <a:t> (filters) dimension.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can see this by checking the shape of the weight tensor:</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
        <p:nvSpPr>
          <p:cNvPr id="8" name="副標題 2">
            <a:extLst>
              <a:ext uri="{FF2B5EF4-FFF2-40B4-BE49-F238E27FC236}">
                <a16:creationId xmlns:a16="http://schemas.microsoft.com/office/drawing/2014/main" id="{964E81FD-2550-4623-9E30-E7E8BE82C92D}"/>
              </a:ext>
            </a:extLst>
          </p:cNvPr>
          <p:cNvSpPr txBox="1">
            <a:spLocks/>
          </p:cNvSpPr>
          <p:nvPr/>
        </p:nvSpPr>
        <p:spPr>
          <a:xfrm>
            <a:off x="3777834" y="4624306"/>
            <a:ext cx="4953744" cy="18973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A626A4"/>
                </a:solidFill>
                <a:latin typeface="+mj-lt"/>
              </a:rPr>
              <a:t>class</a:t>
            </a:r>
            <a:r>
              <a:rPr lang="en-US" altLang="en-US" sz="1200" dirty="0">
                <a:solidFill>
                  <a:srgbClr val="383A42"/>
                </a:solidFill>
                <a:latin typeface="+mj-lt"/>
              </a:rPr>
              <a:t> </a:t>
            </a:r>
            <a:r>
              <a:rPr lang="en-US" altLang="en-US" sz="1200" dirty="0">
                <a:solidFill>
                  <a:srgbClr val="C18401"/>
                </a:solidFill>
                <a:latin typeface="+mj-lt"/>
              </a:rPr>
              <a:t>Network</a:t>
            </a:r>
            <a:r>
              <a:rPr lang="en-US" altLang="en-US" sz="1200" dirty="0">
                <a:solidFill>
                  <a:srgbClr val="666600"/>
                </a:solidFill>
                <a:latin typeface="+mj-lt"/>
              </a:rPr>
              <a:t>(</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Module</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super</a:t>
            </a:r>
            <a:r>
              <a:rPr lang="en-US" altLang="en-US" sz="1200" dirty="0">
                <a:solidFill>
                  <a:srgbClr val="666600"/>
                </a:solidFill>
                <a:latin typeface="+mj-lt"/>
              </a:rPr>
              <a:t>().</a:t>
            </a:r>
            <a:r>
              <a:rPr lang="en-US" altLang="en-US" sz="1200" dirty="0">
                <a:solidFill>
                  <a:srgbClr val="383A42"/>
                </a:solidFill>
                <a:latin typeface="+mj-lt"/>
              </a:rPr>
              <a:t>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p:txBody>
      </p:sp>
      <p:sp>
        <p:nvSpPr>
          <p:cNvPr id="9" name="Rectangle 8">
            <a:extLst>
              <a:ext uri="{FF2B5EF4-FFF2-40B4-BE49-F238E27FC236}">
                <a16:creationId xmlns:a16="http://schemas.microsoft.com/office/drawing/2014/main" id="{7D2E74A5-FDAE-4CDE-82CC-0983BCA1F080}"/>
              </a:ext>
            </a:extLst>
          </p:cNvPr>
          <p:cNvSpPr/>
          <p:nvPr/>
        </p:nvSpPr>
        <p:spPr>
          <a:xfrm flipV="1">
            <a:off x="6465686" y="5121631"/>
            <a:ext cx="2133600" cy="2913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E7D4F170-3982-4EF6-8A3D-5E1759A6FDE4}"/>
              </a:ext>
            </a:extLst>
          </p:cNvPr>
          <p:cNvCxnSpPr>
            <a:cxnSpLocks/>
            <a:stCxn id="14" idx="0"/>
            <a:endCxn id="9" idx="2"/>
          </p:cNvCxnSpPr>
          <p:nvPr/>
        </p:nvCxnSpPr>
        <p:spPr>
          <a:xfrm>
            <a:off x="4513801" y="3043983"/>
            <a:ext cx="3018685" cy="207764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72E71F8-C4AF-420F-893D-8C1510097263}"/>
              </a:ext>
            </a:extLst>
          </p:cNvPr>
          <p:cNvSpPr/>
          <p:nvPr/>
        </p:nvSpPr>
        <p:spPr>
          <a:xfrm flipV="1">
            <a:off x="457200" y="2035871"/>
            <a:ext cx="8113202" cy="10081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5108B1D-97FD-41FA-AB76-7DD3A3CF77A9}"/>
              </a:ext>
            </a:extLst>
          </p:cNvPr>
          <p:cNvPicPr>
            <a:picLocks noChangeAspect="1"/>
          </p:cNvPicPr>
          <p:nvPr/>
        </p:nvPicPr>
        <p:blipFill>
          <a:blip r:embed="rId3"/>
          <a:stretch>
            <a:fillRect/>
          </a:stretch>
        </p:blipFill>
        <p:spPr>
          <a:xfrm>
            <a:off x="737497" y="4869218"/>
            <a:ext cx="2438400" cy="504825"/>
          </a:xfrm>
          <a:prstGeom prst="rect">
            <a:avLst/>
          </a:prstGeom>
          <a:ln>
            <a:solidFill>
              <a:srgbClr val="C00000"/>
            </a:solidFill>
          </a:ln>
        </p:spPr>
      </p:pic>
    </p:spTree>
    <p:extLst>
      <p:ext uri="{BB962C8B-B14F-4D97-AF65-F5344CB8AC3E}">
        <p14:creationId xmlns:p14="http://schemas.microsoft.com/office/powerpoint/2010/main" val="2454876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457200" y="1333298"/>
            <a:ext cx="8291264" cy="11634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apple-system"/>
              </a:rPr>
              <a:t>Pass a Batch of Size One (Pass a Single Image)</a:t>
            </a:r>
          </a:p>
          <a:p>
            <a:pPr marL="342900" indent="-342900" algn="l">
              <a:buClr>
                <a:srgbClr val="0070C0"/>
              </a:buClr>
              <a:buSzPct val="80000"/>
              <a:buFont typeface="Wingdings" pitchFamily="2" charset="2"/>
              <a:buChar char="u"/>
            </a:pPr>
            <a:r>
              <a:rPr lang="en-US" altLang="en-US" sz="1800" b="1" dirty="0">
                <a:solidFill>
                  <a:schemeClr val="tx1"/>
                </a:solidFill>
                <a:latin typeface="montserrat"/>
              </a:rPr>
              <a:t>Convolution Operations Use Filters</a:t>
            </a:r>
          </a:p>
          <a:p>
            <a:pPr marL="342900" indent="-342900" algn="l">
              <a:buClr>
                <a:srgbClr val="0070C0"/>
              </a:buClr>
              <a:buSzPct val="80000"/>
              <a:buFont typeface="Wingdings" pitchFamily="2" charset="2"/>
              <a:buChar char="u"/>
            </a:pPr>
            <a:r>
              <a:rPr lang="en-US" sz="1800" dirty="0">
                <a:solidFill>
                  <a:schemeClr val="tx1"/>
                </a:solidFill>
              </a:rPr>
              <a:t>This tensor’s shape is given by:</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
        <p:nvSpPr>
          <p:cNvPr id="8" name="副標題 2">
            <a:extLst>
              <a:ext uri="{FF2B5EF4-FFF2-40B4-BE49-F238E27FC236}">
                <a16:creationId xmlns:a16="http://schemas.microsoft.com/office/drawing/2014/main" id="{964E81FD-2550-4623-9E30-E7E8BE82C92D}"/>
              </a:ext>
            </a:extLst>
          </p:cNvPr>
          <p:cNvSpPr txBox="1">
            <a:spLocks/>
          </p:cNvSpPr>
          <p:nvPr/>
        </p:nvSpPr>
        <p:spPr>
          <a:xfrm>
            <a:off x="1610469" y="3627399"/>
            <a:ext cx="4953744" cy="18973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A626A4"/>
                </a:solidFill>
                <a:latin typeface="+mj-lt"/>
              </a:rPr>
              <a:t>class</a:t>
            </a:r>
            <a:r>
              <a:rPr lang="en-US" altLang="en-US" sz="1200" dirty="0">
                <a:solidFill>
                  <a:srgbClr val="383A42"/>
                </a:solidFill>
                <a:latin typeface="+mj-lt"/>
              </a:rPr>
              <a:t> </a:t>
            </a:r>
            <a:r>
              <a:rPr lang="en-US" altLang="en-US" sz="1200" dirty="0">
                <a:solidFill>
                  <a:srgbClr val="C18401"/>
                </a:solidFill>
                <a:latin typeface="+mj-lt"/>
              </a:rPr>
              <a:t>Network</a:t>
            </a:r>
            <a:r>
              <a:rPr lang="en-US" altLang="en-US" sz="1200" dirty="0">
                <a:solidFill>
                  <a:srgbClr val="666600"/>
                </a:solidFill>
                <a:latin typeface="+mj-lt"/>
              </a:rPr>
              <a:t>(</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Module</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super</a:t>
            </a:r>
            <a:r>
              <a:rPr lang="en-US" altLang="en-US" sz="1200" dirty="0">
                <a:solidFill>
                  <a:srgbClr val="666600"/>
                </a:solidFill>
                <a:latin typeface="+mj-lt"/>
              </a:rPr>
              <a:t>().</a:t>
            </a:r>
            <a:r>
              <a:rPr lang="en-US" altLang="en-US" sz="1200" dirty="0">
                <a:solidFill>
                  <a:srgbClr val="383A42"/>
                </a:solidFill>
                <a:latin typeface="+mj-lt"/>
              </a:rPr>
              <a:t>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p:txBody>
      </p:sp>
      <p:sp>
        <p:nvSpPr>
          <p:cNvPr id="9" name="Rectangle 8">
            <a:extLst>
              <a:ext uri="{FF2B5EF4-FFF2-40B4-BE49-F238E27FC236}">
                <a16:creationId xmlns:a16="http://schemas.microsoft.com/office/drawing/2014/main" id="{7D2E74A5-FDAE-4CDE-82CC-0983BCA1F080}"/>
              </a:ext>
            </a:extLst>
          </p:cNvPr>
          <p:cNvSpPr/>
          <p:nvPr/>
        </p:nvSpPr>
        <p:spPr>
          <a:xfrm flipV="1">
            <a:off x="3196723" y="4382122"/>
            <a:ext cx="3168352" cy="2913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30B9559-8F58-4306-8FDF-00BE5059FE53}"/>
              </a:ext>
            </a:extLst>
          </p:cNvPr>
          <p:cNvPicPr>
            <a:picLocks noChangeAspect="1"/>
          </p:cNvPicPr>
          <p:nvPr/>
        </p:nvPicPr>
        <p:blipFill>
          <a:blip r:embed="rId3"/>
          <a:stretch>
            <a:fillRect/>
          </a:stretch>
        </p:blipFill>
        <p:spPr>
          <a:xfrm>
            <a:off x="1610469" y="2751560"/>
            <a:ext cx="5276850" cy="381000"/>
          </a:xfrm>
          <a:prstGeom prst="rect">
            <a:avLst/>
          </a:prstGeom>
          <a:ln>
            <a:solidFill>
              <a:srgbClr val="C00000"/>
            </a:solidFill>
          </a:ln>
        </p:spPr>
      </p:pic>
    </p:spTree>
    <p:extLst>
      <p:ext uri="{BB962C8B-B14F-4D97-AF65-F5344CB8AC3E}">
        <p14:creationId xmlns:p14="http://schemas.microsoft.com/office/powerpoint/2010/main" val="2420728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457200" y="1333298"/>
            <a:ext cx="4737720" cy="18858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The </a:t>
            </a:r>
            <a:r>
              <a:rPr lang="en-US" altLang="en-US" sz="1800" b="1" dirty="0" err="1">
                <a:solidFill>
                  <a:srgbClr val="E83E8C"/>
                </a:solidFill>
                <a:latin typeface="SFMono-Regular"/>
              </a:rPr>
              <a:t>relu</a:t>
            </a:r>
            <a:r>
              <a:rPr lang="en-US" altLang="en-US" sz="1800" b="1" dirty="0">
                <a:solidFill>
                  <a:srgbClr val="E83E8C"/>
                </a:solidFill>
                <a:latin typeface="SFMono-Regular"/>
              </a:rPr>
              <a:t>()</a:t>
            </a:r>
            <a:r>
              <a:rPr lang="en-US" altLang="en-US" sz="1800" b="1" dirty="0">
                <a:solidFill>
                  <a:srgbClr val="333333"/>
                </a:solidFill>
                <a:latin typeface="montserrat"/>
              </a:rPr>
              <a:t> Activation Function</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call to the </a:t>
            </a:r>
            <a:r>
              <a:rPr lang="en-US" altLang="en-US" sz="1800" dirty="0" err="1">
                <a:solidFill>
                  <a:srgbClr val="E83E8C"/>
                </a:solidFill>
                <a:latin typeface="SFMono-Regular"/>
              </a:rPr>
              <a:t>relu</a:t>
            </a:r>
            <a:r>
              <a:rPr lang="en-US" altLang="en-US" sz="1800" dirty="0">
                <a:solidFill>
                  <a:srgbClr val="E83E8C"/>
                </a:solidFill>
                <a:latin typeface="SFMono-Regular"/>
              </a:rPr>
              <a:t>()</a:t>
            </a:r>
            <a:r>
              <a:rPr lang="en-US" altLang="en-US" sz="1800" dirty="0">
                <a:solidFill>
                  <a:srgbClr val="333333"/>
                </a:solidFill>
                <a:latin typeface="-apple-system"/>
              </a:rPr>
              <a:t> function removes any negative values and replaces them with zeros.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can verify this by checking the </a:t>
            </a:r>
            <a:r>
              <a:rPr lang="en-US" altLang="en-US" sz="1800" dirty="0">
                <a:solidFill>
                  <a:srgbClr val="E83E8C"/>
                </a:solidFill>
                <a:latin typeface="SFMono-Regular"/>
              </a:rPr>
              <a:t>min()</a:t>
            </a:r>
            <a:r>
              <a:rPr lang="en-US" altLang="en-US" sz="1800" dirty="0">
                <a:solidFill>
                  <a:srgbClr val="333333"/>
                </a:solidFill>
                <a:latin typeface="-apple-system"/>
              </a:rPr>
              <a:t> of the tensor before and after the call.</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
        <p:nvSpPr>
          <p:cNvPr id="9" name="Rectangle 8">
            <a:extLst>
              <a:ext uri="{FF2B5EF4-FFF2-40B4-BE49-F238E27FC236}">
                <a16:creationId xmlns:a16="http://schemas.microsoft.com/office/drawing/2014/main" id="{7D2E74A5-FDAE-4CDE-82CC-0983BCA1F080}"/>
              </a:ext>
            </a:extLst>
          </p:cNvPr>
          <p:cNvSpPr/>
          <p:nvPr/>
        </p:nvSpPr>
        <p:spPr>
          <a:xfrm flipV="1">
            <a:off x="5652120" y="2479108"/>
            <a:ext cx="901080" cy="2298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副標題 2">
            <a:extLst>
              <a:ext uri="{FF2B5EF4-FFF2-40B4-BE49-F238E27FC236}">
                <a16:creationId xmlns:a16="http://schemas.microsoft.com/office/drawing/2014/main" id="{09F55888-EB72-4D9E-8D14-B3C9D5467AA5}"/>
              </a:ext>
            </a:extLst>
          </p:cNvPr>
          <p:cNvSpPr txBox="1">
            <a:spLocks/>
          </p:cNvSpPr>
          <p:nvPr/>
        </p:nvSpPr>
        <p:spPr>
          <a:xfrm>
            <a:off x="5436096" y="1325447"/>
            <a:ext cx="3359224" cy="484463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forward</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(1) input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(2) hidden conv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F</a:t>
            </a:r>
            <a:r>
              <a:rPr lang="en-US" altLang="en-US" sz="1200" dirty="0">
                <a:solidFill>
                  <a:srgbClr val="666600"/>
                </a:solidFill>
                <a:latin typeface="+mj-lt"/>
              </a:rPr>
              <a:t>.</a:t>
            </a:r>
            <a:r>
              <a:rPr lang="en-US" altLang="en-US" sz="1200" dirty="0">
                <a:solidFill>
                  <a:srgbClr val="383A42"/>
                </a:solidFill>
                <a:latin typeface="+mj-lt"/>
              </a:rPr>
              <a:t>max_pool2d</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stride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(3) hidden conv layer</a:t>
            </a:r>
          </a:p>
          <a:p>
            <a:pPr lvl="0" algn="l" eaLnBrk="0" fontAlgn="base" hangingPunct="0">
              <a:spcBef>
                <a:spcPct val="0"/>
              </a:spcBef>
              <a:spcAft>
                <a:spcPct val="0"/>
              </a:spcAft>
            </a:pPr>
            <a:r>
              <a:rPr lang="en-US" altLang="en-US" sz="1200" dirty="0">
                <a:solidFill>
                  <a:srgbClr val="880000"/>
                </a:solidFill>
                <a:latin typeface="+mj-lt"/>
              </a:rPr>
              <a:t>     </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F</a:t>
            </a:r>
            <a:r>
              <a:rPr lang="en-US" altLang="en-US" sz="1200" dirty="0">
                <a:solidFill>
                  <a:srgbClr val="666600"/>
                </a:solidFill>
                <a:latin typeface="+mj-lt"/>
              </a:rPr>
              <a:t>.</a:t>
            </a:r>
            <a:r>
              <a:rPr lang="en-US" altLang="en-US" sz="1200" dirty="0">
                <a:solidFill>
                  <a:srgbClr val="383A42"/>
                </a:solidFill>
                <a:latin typeface="+mj-lt"/>
              </a:rPr>
              <a:t>max_pool2d</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stride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(4) hidden linear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t</a:t>
            </a:r>
            <a:r>
              <a:rPr lang="en-US" altLang="en-US" sz="1200" dirty="0" err="1">
                <a:solidFill>
                  <a:srgbClr val="666600"/>
                </a:solidFill>
                <a:latin typeface="+mj-lt"/>
              </a:rPr>
              <a:t>.</a:t>
            </a:r>
            <a:r>
              <a:rPr lang="en-US" altLang="en-US" sz="1200" dirty="0" err="1">
                <a:solidFill>
                  <a:srgbClr val="383A42"/>
                </a:solidFill>
                <a:latin typeface="+mj-lt"/>
              </a:rPr>
              <a:t>reshape</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12</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4</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(5) hidden linear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(6) output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#t = </a:t>
            </a:r>
            <a:r>
              <a:rPr lang="en-US" altLang="en-US" sz="1200" dirty="0" err="1">
                <a:solidFill>
                  <a:srgbClr val="880000"/>
                </a:solidFill>
                <a:latin typeface="+mj-lt"/>
              </a:rPr>
              <a:t>F.softmax</a:t>
            </a:r>
            <a:r>
              <a:rPr lang="en-US" altLang="en-US" sz="1200" dirty="0">
                <a:solidFill>
                  <a:srgbClr val="880000"/>
                </a:solidFill>
                <a:latin typeface="+mj-lt"/>
              </a:rPr>
              <a:t>(t, dim=1)</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return</a:t>
            </a:r>
            <a:r>
              <a:rPr lang="en-US" altLang="en-US" sz="1200" dirty="0">
                <a:solidFill>
                  <a:srgbClr val="383A42"/>
                </a:solidFill>
                <a:latin typeface="+mj-lt"/>
              </a:rPr>
              <a:t> t</a:t>
            </a:r>
            <a:r>
              <a:rPr lang="en-US" altLang="en-US" sz="1200" dirty="0">
                <a:solidFill>
                  <a:schemeClr val="tx1"/>
                </a:solidFill>
                <a:latin typeface="+mj-lt"/>
              </a:rPr>
              <a:t> </a:t>
            </a:r>
          </a:p>
        </p:txBody>
      </p:sp>
      <p:pic>
        <p:nvPicPr>
          <p:cNvPr id="12" name="Picture 11">
            <a:extLst>
              <a:ext uri="{FF2B5EF4-FFF2-40B4-BE49-F238E27FC236}">
                <a16:creationId xmlns:a16="http://schemas.microsoft.com/office/drawing/2014/main" id="{BFFB3D90-81B1-42D8-8120-2BF852E39A97}"/>
              </a:ext>
            </a:extLst>
          </p:cNvPr>
          <p:cNvPicPr>
            <a:picLocks noChangeAspect="1"/>
          </p:cNvPicPr>
          <p:nvPr/>
        </p:nvPicPr>
        <p:blipFill>
          <a:blip r:embed="rId3"/>
          <a:stretch>
            <a:fillRect/>
          </a:stretch>
        </p:blipFill>
        <p:spPr>
          <a:xfrm>
            <a:off x="827584" y="3354628"/>
            <a:ext cx="1924050" cy="1466850"/>
          </a:xfrm>
          <a:prstGeom prst="rect">
            <a:avLst/>
          </a:prstGeom>
          <a:ln>
            <a:solidFill>
              <a:srgbClr val="C00000"/>
            </a:solidFill>
          </a:ln>
        </p:spPr>
      </p:pic>
      <p:sp>
        <p:nvSpPr>
          <p:cNvPr id="13" name="副標題 2">
            <a:extLst>
              <a:ext uri="{FF2B5EF4-FFF2-40B4-BE49-F238E27FC236}">
                <a16:creationId xmlns:a16="http://schemas.microsoft.com/office/drawing/2014/main" id="{A2C1A9A2-C43E-49F4-A93F-14AB58E8C1E6}"/>
              </a:ext>
            </a:extLst>
          </p:cNvPr>
          <p:cNvSpPr txBox="1">
            <a:spLocks/>
          </p:cNvSpPr>
          <p:nvPr/>
        </p:nvSpPr>
        <p:spPr>
          <a:xfrm>
            <a:off x="536007" y="4924965"/>
            <a:ext cx="4737720" cy="59973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The </a:t>
            </a:r>
            <a:r>
              <a:rPr lang="en-US" altLang="en-US" sz="1800" dirty="0" err="1">
                <a:solidFill>
                  <a:srgbClr val="E83E8C"/>
                </a:solidFill>
                <a:latin typeface="SFMono-Regular"/>
              </a:rPr>
              <a:t>relu</a:t>
            </a:r>
            <a:r>
              <a:rPr lang="en-US" altLang="en-US" sz="1800" dirty="0">
                <a:solidFill>
                  <a:srgbClr val="E83E8C"/>
                </a:solidFill>
                <a:latin typeface="SFMono-Regular"/>
              </a:rPr>
              <a:t>()</a:t>
            </a:r>
            <a:r>
              <a:rPr lang="en-US" altLang="en-US" sz="1800" dirty="0">
                <a:solidFill>
                  <a:srgbClr val="333333"/>
                </a:solidFill>
                <a:latin typeface="-apple-system"/>
              </a:rPr>
              <a:t> function can be expressed mathematically as</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pic>
        <p:nvPicPr>
          <p:cNvPr id="15" name="Picture 14">
            <a:extLst>
              <a:ext uri="{FF2B5EF4-FFF2-40B4-BE49-F238E27FC236}">
                <a16:creationId xmlns:a16="http://schemas.microsoft.com/office/drawing/2014/main" id="{D5545627-40C3-4DA9-B0C8-87C5CC7A6991}"/>
              </a:ext>
            </a:extLst>
          </p:cNvPr>
          <p:cNvPicPr>
            <a:picLocks noChangeAspect="1"/>
          </p:cNvPicPr>
          <p:nvPr/>
        </p:nvPicPr>
        <p:blipFill>
          <a:blip r:embed="rId4"/>
          <a:stretch>
            <a:fillRect/>
          </a:stretch>
        </p:blipFill>
        <p:spPr>
          <a:xfrm>
            <a:off x="827584" y="5628189"/>
            <a:ext cx="2114550" cy="647700"/>
          </a:xfrm>
          <a:prstGeom prst="rect">
            <a:avLst/>
          </a:prstGeom>
          <a:ln>
            <a:solidFill>
              <a:srgbClr val="C00000"/>
            </a:solidFill>
          </a:ln>
        </p:spPr>
      </p:pic>
    </p:spTree>
    <p:extLst>
      <p:ext uri="{BB962C8B-B14F-4D97-AF65-F5344CB8AC3E}">
        <p14:creationId xmlns:p14="http://schemas.microsoft.com/office/powerpoint/2010/main" val="1266042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457200" y="1333298"/>
            <a:ext cx="4737720" cy="15196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The Max Pooling Operation</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pooling operation reduces the shape of our tensor further by extracting the maximum value from each </a:t>
            </a:r>
            <a:r>
              <a:rPr lang="en-US" altLang="en-US" sz="1800" dirty="0">
                <a:solidFill>
                  <a:srgbClr val="E83E8C"/>
                </a:solidFill>
                <a:latin typeface="SFMono-Regular"/>
              </a:rPr>
              <a:t>2x2</a:t>
            </a:r>
            <a:r>
              <a:rPr lang="en-US" altLang="en-US" sz="1800" dirty="0">
                <a:solidFill>
                  <a:srgbClr val="333333"/>
                </a:solidFill>
                <a:latin typeface="-apple-system"/>
              </a:rPr>
              <a:t> location within our tensor.</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
        <p:nvSpPr>
          <p:cNvPr id="9" name="Rectangle 8">
            <a:extLst>
              <a:ext uri="{FF2B5EF4-FFF2-40B4-BE49-F238E27FC236}">
                <a16:creationId xmlns:a16="http://schemas.microsoft.com/office/drawing/2014/main" id="{7D2E74A5-FDAE-4CDE-82CC-0983BCA1F080}"/>
              </a:ext>
            </a:extLst>
          </p:cNvPr>
          <p:cNvSpPr/>
          <p:nvPr/>
        </p:nvSpPr>
        <p:spPr>
          <a:xfrm flipV="1">
            <a:off x="5684238" y="2623124"/>
            <a:ext cx="2848201" cy="2298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副標題 2">
            <a:extLst>
              <a:ext uri="{FF2B5EF4-FFF2-40B4-BE49-F238E27FC236}">
                <a16:creationId xmlns:a16="http://schemas.microsoft.com/office/drawing/2014/main" id="{09F55888-EB72-4D9E-8D14-B3C9D5467AA5}"/>
              </a:ext>
            </a:extLst>
          </p:cNvPr>
          <p:cNvSpPr txBox="1">
            <a:spLocks/>
          </p:cNvSpPr>
          <p:nvPr/>
        </p:nvSpPr>
        <p:spPr>
          <a:xfrm>
            <a:off x="5436096" y="1325447"/>
            <a:ext cx="3359224" cy="484463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forward</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(1) input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(2) hidden conv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F</a:t>
            </a:r>
            <a:r>
              <a:rPr lang="en-US" altLang="en-US" sz="1200" dirty="0">
                <a:solidFill>
                  <a:srgbClr val="666600"/>
                </a:solidFill>
                <a:latin typeface="+mj-lt"/>
              </a:rPr>
              <a:t>.</a:t>
            </a:r>
            <a:r>
              <a:rPr lang="en-US" altLang="en-US" sz="1200" dirty="0">
                <a:solidFill>
                  <a:srgbClr val="383A42"/>
                </a:solidFill>
                <a:latin typeface="+mj-lt"/>
              </a:rPr>
              <a:t>max_pool2d</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stride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(3) hidden conv layer</a:t>
            </a:r>
          </a:p>
          <a:p>
            <a:pPr lvl="0" algn="l" eaLnBrk="0" fontAlgn="base" hangingPunct="0">
              <a:spcBef>
                <a:spcPct val="0"/>
              </a:spcBef>
              <a:spcAft>
                <a:spcPct val="0"/>
              </a:spcAft>
            </a:pPr>
            <a:r>
              <a:rPr lang="en-US" altLang="en-US" sz="1200" dirty="0">
                <a:solidFill>
                  <a:srgbClr val="880000"/>
                </a:solidFill>
                <a:latin typeface="+mj-lt"/>
              </a:rPr>
              <a:t>     </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F</a:t>
            </a:r>
            <a:r>
              <a:rPr lang="en-US" altLang="en-US" sz="1200" dirty="0">
                <a:solidFill>
                  <a:srgbClr val="666600"/>
                </a:solidFill>
                <a:latin typeface="+mj-lt"/>
              </a:rPr>
              <a:t>.</a:t>
            </a:r>
            <a:r>
              <a:rPr lang="en-US" altLang="en-US" sz="1200" dirty="0">
                <a:solidFill>
                  <a:srgbClr val="383A42"/>
                </a:solidFill>
                <a:latin typeface="+mj-lt"/>
              </a:rPr>
              <a:t>max_pool2d</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stride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(4) hidden linear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t</a:t>
            </a:r>
            <a:r>
              <a:rPr lang="en-US" altLang="en-US" sz="1200" dirty="0" err="1">
                <a:solidFill>
                  <a:srgbClr val="666600"/>
                </a:solidFill>
                <a:latin typeface="+mj-lt"/>
              </a:rPr>
              <a:t>.</a:t>
            </a:r>
            <a:r>
              <a:rPr lang="en-US" altLang="en-US" sz="1200" dirty="0" err="1">
                <a:solidFill>
                  <a:srgbClr val="383A42"/>
                </a:solidFill>
                <a:latin typeface="+mj-lt"/>
              </a:rPr>
              <a:t>reshape</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12</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4</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(5) hidden linear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(6) output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#t = </a:t>
            </a:r>
            <a:r>
              <a:rPr lang="en-US" altLang="en-US" sz="1200" dirty="0" err="1">
                <a:solidFill>
                  <a:srgbClr val="880000"/>
                </a:solidFill>
                <a:latin typeface="+mj-lt"/>
              </a:rPr>
              <a:t>F.softmax</a:t>
            </a:r>
            <a:r>
              <a:rPr lang="en-US" altLang="en-US" sz="1200" dirty="0">
                <a:solidFill>
                  <a:srgbClr val="880000"/>
                </a:solidFill>
                <a:latin typeface="+mj-lt"/>
              </a:rPr>
              <a:t>(t, dim=1)</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return</a:t>
            </a:r>
            <a:r>
              <a:rPr lang="en-US" altLang="en-US" sz="1200" dirty="0">
                <a:solidFill>
                  <a:srgbClr val="383A42"/>
                </a:solidFill>
                <a:latin typeface="+mj-lt"/>
              </a:rPr>
              <a:t> t</a:t>
            </a:r>
            <a:r>
              <a:rPr lang="en-US" altLang="en-US" sz="1200" dirty="0">
                <a:solidFill>
                  <a:schemeClr val="tx1"/>
                </a:solidFill>
                <a:latin typeface="+mj-lt"/>
              </a:rPr>
              <a:t> </a:t>
            </a:r>
          </a:p>
        </p:txBody>
      </p:sp>
      <p:pic>
        <p:nvPicPr>
          <p:cNvPr id="8" name="Picture 7">
            <a:extLst>
              <a:ext uri="{FF2B5EF4-FFF2-40B4-BE49-F238E27FC236}">
                <a16:creationId xmlns:a16="http://schemas.microsoft.com/office/drawing/2014/main" id="{AD722DBF-6458-4155-887E-907E9A6B9134}"/>
              </a:ext>
            </a:extLst>
          </p:cNvPr>
          <p:cNvPicPr>
            <a:picLocks noChangeAspect="1"/>
          </p:cNvPicPr>
          <p:nvPr/>
        </p:nvPicPr>
        <p:blipFill>
          <a:blip r:embed="rId3"/>
          <a:stretch>
            <a:fillRect/>
          </a:stretch>
        </p:blipFill>
        <p:spPr>
          <a:xfrm>
            <a:off x="654360" y="3061490"/>
            <a:ext cx="4343400" cy="1323975"/>
          </a:xfrm>
          <a:prstGeom prst="rect">
            <a:avLst/>
          </a:prstGeom>
          <a:ln>
            <a:solidFill>
              <a:srgbClr val="C00000"/>
            </a:solidFill>
          </a:ln>
        </p:spPr>
      </p:pic>
    </p:spTree>
    <p:extLst>
      <p:ext uri="{BB962C8B-B14F-4D97-AF65-F5344CB8AC3E}">
        <p14:creationId xmlns:p14="http://schemas.microsoft.com/office/powerpoint/2010/main" val="669402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457200" y="1333298"/>
            <a:ext cx="8229600" cy="16636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Convolution Layer Summary</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shapes of the tensor input to and output from the convolutional layer is given by:</a:t>
            </a:r>
            <a:endParaRPr lang="en-US" altLang="en-US" sz="1800" dirty="0">
              <a:solidFill>
                <a:schemeClr val="tx1"/>
              </a:solidFill>
            </a:endParaRPr>
          </a:p>
          <a:p>
            <a:pPr marL="800100" lvl="1" indent="-342900" algn="l">
              <a:buClr>
                <a:srgbClr val="0070C0"/>
              </a:buClr>
              <a:buSzPct val="80000"/>
              <a:buFont typeface="Wingdings" pitchFamily="2" charset="2"/>
              <a:buChar char="u"/>
            </a:pPr>
            <a:r>
              <a:rPr lang="en-US" altLang="en-US" sz="1800" dirty="0">
                <a:solidFill>
                  <a:srgbClr val="333333"/>
                </a:solidFill>
                <a:latin typeface="-apple-system"/>
              </a:rPr>
              <a:t>Input shape: </a:t>
            </a:r>
            <a:r>
              <a:rPr lang="en-US" altLang="en-US" sz="1800" dirty="0">
                <a:solidFill>
                  <a:srgbClr val="E83E8C"/>
                </a:solidFill>
                <a:latin typeface="SFMono-Regular"/>
              </a:rPr>
              <a:t>[1, 1, 28, 28]</a:t>
            </a:r>
            <a:endParaRPr lang="en-US" altLang="en-US" sz="1800" dirty="0">
              <a:solidFill>
                <a:srgbClr val="333333"/>
              </a:solidFill>
              <a:latin typeface="-apple-system"/>
            </a:endParaRPr>
          </a:p>
          <a:p>
            <a:pPr marL="800100" lvl="1" indent="-342900" algn="l">
              <a:buClr>
                <a:srgbClr val="0070C0"/>
              </a:buClr>
              <a:buSzPct val="80000"/>
              <a:buFont typeface="Wingdings" pitchFamily="2" charset="2"/>
              <a:buChar char="u"/>
            </a:pPr>
            <a:r>
              <a:rPr lang="en-US" altLang="en-US" sz="1800" dirty="0">
                <a:solidFill>
                  <a:srgbClr val="333333"/>
                </a:solidFill>
                <a:latin typeface="-apple-system"/>
              </a:rPr>
              <a:t>Output shape: </a:t>
            </a:r>
            <a:r>
              <a:rPr lang="en-US" altLang="en-US" sz="1800" dirty="0">
                <a:solidFill>
                  <a:srgbClr val="E83E8C"/>
                </a:solidFill>
                <a:latin typeface="SFMono-Regular"/>
              </a:rPr>
              <a:t>[1, 6, 12, 12]</a:t>
            </a:r>
            <a:endParaRPr lang="en-US" altLang="en-US" sz="1800" dirty="0">
              <a:solidFill>
                <a:srgbClr val="333333"/>
              </a:solidFill>
              <a:latin typeface="-apple-system"/>
            </a:endParaRPr>
          </a:p>
          <a:p>
            <a:pPr lvl="0" algn="l" eaLnBrk="0" fontAlgn="base" hangingPunct="0">
              <a:spcBef>
                <a:spcPct val="0"/>
              </a:spcBef>
              <a:spcAft>
                <a:spcPct val="0"/>
              </a:spcAft>
            </a:pP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
        <p:nvSpPr>
          <p:cNvPr id="11" name="副標題 2">
            <a:extLst>
              <a:ext uri="{FF2B5EF4-FFF2-40B4-BE49-F238E27FC236}">
                <a16:creationId xmlns:a16="http://schemas.microsoft.com/office/drawing/2014/main" id="{19839914-81E3-4AAE-824C-AD79B88875B9}"/>
              </a:ext>
            </a:extLst>
          </p:cNvPr>
          <p:cNvSpPr txBox="1">
            <a:spLocks/>
          </p:cNvSpPr>
          <p:nvPr/>
        </p:nvSpPr>
        <p:spPr>
          <a:xfrm>
            <a:off x="2095128" y="3612206"/>
            <a:ext cx="4953744" cy="18973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A626A4"/>
                </a:solidFill>
                <a:latin typeface="+mj-lt"/>
              </a:rPr>
              <a:t>class</a:t>
            </a:r>
            <a:r>
              <a:rPr lang="en-US" altLang="en-US" sz="1200" dirty="0">
                <a:solidFill>
                  <a:srgbClr val="383A42"/>
                </a:solidFill>
                <a:latin typeface="+mj-lt"/>
              </a:rPr>
              <a:t> </a:t>
            </a:r>
            <a:r>
              <a:rPr lang="en-US" altLang="en-US" sz="1200" dirty="0">
                <a:solidFill>
                  <a:srgbClr val="C18401"/>
                </a:solidFill>
                <a:latin typeface="+mj-lt"/>
              </a:rPr>
              <a:t>Network</a:t>
            </a:r>
            <a:r>
              <a:rPr lang="en-US" altLang="en-US" sz="1200" dirty="0">
                <a:solidFill>
                  <a:srgbClr val="666600"/>
                </a:solidFill>
                <a:latin typeface="+mj-lt"/>
              </a:rPr>
              <a:t>(</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Module</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super</a:t>
            </a:r>
            <a:r>
              <a:rPr lang="en-US" altLang="en-US" sz="1200" dirty="0">
                <a:solidFill>
                  <a:srgbClr val="666600"/>
                </a:solidFill>
                <a:latin typeface="+mj-lt"/>
              </a:rPr>
              <a:t>().</a:t>
            </a:r>
            <a:r>
              <a:rPr lang="en-US" altLang="en-US" sz="1200" dirty="0">
                <a:solidFill>
                  <a:srgbClr val="383A42"/>
                </a:solidFill>
                <a:latin typeface="+mj-lt"/>
              </a:rPr>
              <a:t>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p:txBody>
      </p:sp>
      <p:sp>
        <p:nvSpPr>
          <p:cNvPr id="12" name="Rectangle 11">
            <a:extLst>
              <a:ext uri="{FF2B5EF4-FFF2-40B4-BE49-F238E27FC236}">
                <a16:creationId xmlns:a16="http://schemas.microsoft.com/office/drawing/2014/main" id="{B3794EF7-D89D-4967-82D3-F27B1BC10503}"/>
              </a:ext>
            </a:extLst>
          </p:cNvPr>
          <p:cNvSpPr/>
          <p:nvPr/>
        </p:nvSpPr>
        <p:spPr>
          <a:xfrm>
            <a:off x="2311152" y="4188808"/>
            <a:ext cx="460851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83E5E10-5CCC-4A05-8202-6C7577FED311}"/>
              </a:ext>
            </a:extLst>
          </p:cNvPr>
          <p:cNvSpPr txBox="1"/>
          <p:nvPr/>
        </p:nvSpPr>
        <p:spPr>
          <a:xfrm>
            <a:off x="513361" y="3371215"/>
            <a:ext cx="1224136" cy="369332"/>
          </a:xfrm>
          <a:prstGeom prst="rect">
            <a:avLst/>
          </a:prstGeom>
          <a:noFill/>
          <a:ln>
            <a:solidFill>
              <a:srgbClr val="C00000"/>
            </a:solidFill>
          </a:ln>
        </p:spPr>
        <p:txBody>
          <a:bodyPr wrap="square" rtlCol="0">
            <a:spAutoFit/>
          </a:bodyPr>
          <a:lstStyle/>
          <a:p>
            <a:r>
              <a:rPr lang="en-US" dirty="0"/>
              <a:t>[1,1,28,28]</a:t>
            </a:r>
          </a:p>
        </p:txBody>
      </p:sp>
      <p:cxnSp>
        <p:nvCxnSpPr>
          <p:cNvPr id="15" name="Straight Arrow Connector 14">
            <a:extLst>
              <a:ext uri="{FF2B5EF4-FFF2-40B4-BE49-F238E27FC236}">
                <a16:creationId xmlns:a16="http://schemas.microsoft.com/office/drawing/2014/main" id="{52E41DB4-0184-4EFC-A87A-695C31BD1562}"/>
              </a:ext>
            </a:extLst>
          </p:cNvPr>
          <p:cNvCxnSpPr>
            <a:stCxn id="13" idx="3"/>
            <a:endCxn id="12" idx="1"/>
          </p:cNvCxnSpPr>
          <p:nvPr/>
        </p:nvCxnSpPr>
        <p:spPr>
          <a:xfrm>
            <a:off x="1737497" y="3555881"/>
            <a:ext cx="573655" cy="74093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125C49A-C9B3-403E-9791-2D47964C0B74}"/>
              </a:ext>
            </a:extLst>
          </p:cNvPr>
          <p:cNvSpPr txBox="1"/>
          <p:nvPr/>
        </p:nvSpPr>
        <p:spPr>
          <a:xfrm>
            <a:off x="7462664" y="4296820"/>
            <a:ext cx="1224136" cy="369332"/>
          </a:xfrm>
          <a:prstGeom prst="rect">
            <a:avLst/>
          </a:prstGeom>
          <a:noFill/>
          <a:ln>
            <a:solidFill>
              <a:srgbClr val="C00000"/>
            </a:solidFill>
          </a:ln>
        </p:spPr>
        <p:txBody>
          <a:bodyPr wrap="square" rtlCol="0">
            <a:spAutoFit/>
          </a:bodyPr>
          <a:lstStyle/>
          <a:p>
            <a:r>
              <a:rPr lang="en-US" dirty="0"/>
              <a:t>[1,6,12,12]</a:t>
            </a:r>
          </a:p>
        </p:txBody>
      </p:sp>
      <p:cxnSp>
        <p:nvCxnSpPr>
          <p:cNvPr id="21" name="Straight Arrow Connector 20">
            <a:extLst>
              <a:ext uri="{FF2B5EF4-FFF2-40B4-BE49-F238E27FC236}">
                <a16:creationId xmlns:a16="http://schemas.microsoft.com/office/drawing/2014/main" id="{FC2527FF-7052-49B6-B75F-F1C0E7AC0101}"/>
              </a:ext>
            </a:extLst>
          </p:cNvPr>
          <p:cNvCxnSpPr>
            <a:cxnSpLocks/>
            <a:stCxn id="12" idx="3"/>
            <a:endCxn id="20" idx="1"/>
          </p:cNvCxnSpPr>
          <p:nvPr/>
        </p:nvCxnSpPr>
        <p:spPr>
          <a:xfrm>
            <a:off x="6919664" y="4296820"/>
            <a:ext cx="543000" cy="18466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630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200720" y="1176799"/>
            <a:ext cx="5523408" cy="51795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rgbClr val="333333"/>
                </a:solidFill>
                <a:latin typeface="montserrat"/>
              </a:rPr>
              <a:t>Convolution Layer Summary</a:t>
            </a:r>
          </a:p>
          <a:p>
            <a:pPr marL="342900" indent="-342900" algn="l">
              <a:buClr>
                <a:srgbClr val="0070C0"/>
              </a:buClr>
              <a:buSzPct val="80000"/>
              <a:buFont typeface="Wingdings" pitchFamily="2" charset="2"/>
              <a:buChar char="u"/>
            </a:pPr>
            <a:r>
              <a:rPr lang="en-US" altLang="en-US" sz="1600" dirty="0">
                <a:solidFill>
                  <a:srgbClr val="333333"/>
                </a:solidFill>
                <a:latin typeface="-apple-system"/>
              </a:rPr>
              <a:t>Summary of each operation that occurs:</a:t>
            </a:r>
            <a:endParaRPr lang="en-US" altLang="en-US" sz="1600" dirty="0">
              <a:solidFill>
                <a:schemeClr val="tx1"/>
              </a:solidFill>
            </a:endParaRPr>
          </a:p>
          <a:p>
            <a:pPr marL="342900" indent="-342900" algn="l">
              <a:buClr>
                <a:srgbClr val="0070C0"/>
              </a:buClr>
              <a:buSzPct val="80000"/>
              <a:buFont typeface="+mj-lt"/>
              <a:buAutoNum type="arabicPeriod"/>
            </a:pPr>
            <a:r>
              <a:rPr lang="en-US" altLang="en-US" sz="1600" dirty="0">
                <a:solidFill>
                  <a:srgbClr val="333333"/>
                </a:solidFill>
                <a:latin typeface="-apple-system"/>
              </a:rPr>
              <a:t>The convolution layer convolves the input tensor using six randomly initialized </a:t>
            </a:r>
            <a:r>
              <a:rPr lang="en-US" altLang="en-US" sz="1600" dirty="0">
                <a:solidFill>
                  <a:srgbClr val="E83E8C"/>
                </a:solidFill>
                <a:latin typeface="SFMono-Regular"/>
              </a:rPr>
              <a:t>5x5</a:t>
            </a:r>
            <a:r>
              <a:rPr lang="en-US" altLang="en-US" sz="1600" dirty="0">
                <a:solidFill>
                  <a:srgbClr val="333333"/>
                </a:solidFill>
                <a:latin typeface="-apple-system"/>
              </a:rPr>
              <a:t> filters.</a:t>
            </a:r>
          </a:p>
          <a:p>
            <a:pPr marL="800100" lvl="1" indent="-342900" algn="l">
              <a:buClr>
                <a:srgbClr val="0070C0"/>
              </a:buClr>
              <a:buSzPct val="80000"/>
              <a:buFont typeface="Wingdings" pitchFamily="2" charset="2"/>
              <a:buChar char="u"/>
            </a:pPr>
            <a:r>
              <a:rPr lang="en-US" altLang="en-US" sz="1600" dirty="0">
                <a:solidFill>
                  <a:srgbClr val="333333"/>
                </a:solidFill>
                <a:latin typeface="-apple-system"/>
              </a:rPr>
              <a:t>This reduces the height and width dimensions by four.</a:t>
            </a:r>
          </a:p>
          <a:p>
            <a:pPr marL="800100" lvl="1" indent="-342900" algn="l">
              <a:buClr>
                <a:srgbClr val="0070C0"/>
              </a:buClr>
              <a:buSzPct val="80000"/>
              <a:buFont typeface="Wingdings" pitchFamily="2" charset="2"/>
              <a:buChar char="u"/>
            </a:pPr>
            <a:r>
              <a:rPr lang="en-US" altLang="en-US" sz="1600" b="1" dirty="0">
                <a:solidFill>
                  <a:srgbClr val="C00000"/>
                </a:solidFill>
                <a:latin typeface="-apple-system"/>
              </a:rPr>
              <a:t>Note: we have 6 filters (produce 6 output channels). Each filter size is 5 x 5 (for weight). The filter size is reduced to 4 x 4.</a:t>
            </a:r>
            <a:r>
              <a:rPr lang="en-US" altLang="en-US" sz="1600" b="1" dirty="0">
                <a:solidFill>
                  <a:srgbClr val="C00000"/>
                </a:solidFill>
              </a:rPr>
              <a:t> </a:t>
            </a:r>
            <a:r>
              <a:rPr lang="en-US" altLang="en-US" sz="1600" dirty="0">
                <a:solidFill>
                  <a:schemeClr val="tx1"/>
                </a:solidFill>
              </a:rPr>
              <a:t> </a:t>
            </a:r>
            <a:endParaRPr lang="en-US" altLang="en-US" sz="1600" dirty="0">
              <a:solidFill>
                <a:srgbClr val="333333"/>
              </a:solidFill>
              <a:latin typeface="-apple-system"/>
            </a:endParaRPr>
          </a:p>
          <a:p>
            <a:pPr marL="342900" indent="-342900" algn="l">
              <a:buClr>
                <a:srgbClr val="0070C0"/>
              </a:buClr>
              <a:buSzPct val="80000"/>
              <a:buFont typeface="+mj-lt"/>
              <a:buAutoNum type="arabicPeriod"/>
            </a:pPr>
            <a:r>
              <a:rPr lang="en-US" altLang="en-US" sz="1600" dirty="0">
                <a:solidFill>
                  <a:srgbClr val="333333"/>
                </a:solidFill>
                <a:latin typeface="-apple-system"/>
              </a:rPr>
              <a:t>The </a:t>
            </a:r>
            <a:r>
              <a:rPr lang="en-US" altLang="en-US" sz="1600" dirty="0" err="1">
                <a:solidFill>
                  <a:srgbClr val="333333"/>
                </a:solidFill>
                <a:latin typeface="-apple-system"/>
              </a:rPr>
              <a:t>relu</a:t>
            </a:r>
            <a:r>
              <a:rPr lang="en-US" altLang="en-US" sz="1600" dirty="0">
                <a:solidFill>
                  <a:srgbClr val="333333"/>
                </a:solidFill>
                <a:latin typeface="-apple-system"/>
              </a:rPr>
              <a:t> activation function operation maps all negative values to </a:t>
            </a:r>
            <a:r>
              <a:rPr lang="en-US" altLang="en-US" sz="1600" dirty="0">
                <a:solidFill>
                  <a:srgbClr val="E83E8C"/>
                </a:solidFill>
                <a:latin typeface="SFMono-Regular"/>
              </a:rPr>
              <a:t>0</a:t>
            </a:r>
            <a:r>
              <a:rPr lang="en-US" altLang="en-US" sz="1600" dirty="0">
                <a:solidFill>
                  <a:srgbClr val="333333"/>
                </a:solidFill>
                <a:latin typeface="-apple-system"/>
              </a:rPr>
              <a:t>.</a:t>
            </a:r>
          </a:p>
          <a:p>
            <a:pPr marL="800100" lvl="1" indent="-342900" algn="l">
              <a:buClr>
                <a:srgbClr val="0070C0"/>
              </a:buClr>
              <a:buSzPct val="80000"/>
              <a:buFont typeface="Wingdings" pitchFamily="2" charset="2"/>
              <a:buChar char="u"/>
            </a:pPr>
            <a:r>
              <a:rPr lang="en-US" altLang="en-US" sz="1600" dirty="0">
                <a:solidFill>
                  <a:srgbClr val="333333"/>
                </a:solidFill>
                <a:latin typeface="-apple-system"/>
              </a:rPr>
              <a:t>This means that all the values in the tensor are now positive.</a:t>
            </a:r>
          </a:p>
          <a:p>
            <a:pPr marL="342900" indent="-342900" algn="l">
              <a:buClr>
                <a:srgbClr val="0070C0"/>
              </a:buClr>
              <a:buSzPct val="80000"/>
              <a:buFont typeface="+mj-lt"/>
              <a:buAutoNum type="arabicPeriod"/>
            </a:pPr>
            <a:r>
              <a:rPr lang="en-US" altLang="en-US" sz="1600" dirty="0">
                <a:solidFill>
                  <a:srgbClr val="333333"/>
                </a:solidFill>
                <a:latin typeface="-apple-system"/>
              </a:rPr>
              <a:t>The max pooling operation extracts the max value from each </a:t>
            </a:r>
            <a:r>
              <a:rPr lang="en-US" altLang="en-US" sz="1600" dirty="0">
                <a:solidFill>
                  <a:srgbClr val="E83E8C"/>
                </a:solidFill>
                <a:latin typeface="SFMono-Regular"/>
              </a:rPr>
              <a:t>2x2</a:t>
            </a:r>
            <a:r>
              <a:rPr lang="en-US" altLang="en-US" sz="1600" dirty="0">
                <a:solidFill>
                  <a:srgbClr val="333333"/>
                </a:solidFill>
                <a:latin typeface="-apple-system"/>
              </a:rPr>
              <a:t> section of the six feature maps that were created by the convolutions.</a:t>
            </a:r>
          </a:p>
          <a:p>
            <a:pPr marL="800100" lvl="1" indent="-342900" algn="l">
              <a:buClr>
                <a:srgbClr val="0070C0"/>
              </a:buClr>
              <a:buSzPct val="80000"/>
              <a:buFont typeface="Wingdings" pitchFamily="2" charset="2"/>
              <a:buChar char="u"/>
            </a:pPr>
            <a:r>
              <a:rPr lang="en-US" altLang="en-US" sz="1600" b="1" dirty="0">
                <a:solidFill>
                  <a:srgbClr val="C00000"/>
                </a:solidFill>
                <a:latin typeface="-apple-system"/>
              </a:rPr>
              <a:t>This reduced the height and width dimensions by twelve. </a:t>
            </a:r>
          </a:p>
          <a:p>
            <a:pPr marL="800100" lvl="1" indent="-342900" algn="l">
              <a:buClr>
                <a:srgbClr val="0070C0"/>
              </a:buClr>
              <a:buSzPct val="80000"/>
              <a:buFont typeface="Wingdings" pitchFamily="2" charset="2"/>
              <a:buChar char="u"/>
            </a:pPr>
            <a:r>
              <a:rPr lang="en-US" altLang="en-US" sz="1600" b="1" dirty="0">
                <a:solidFill>
                  <a:srgbClr val="C00000"/>
                </a:solidFill>
                <a:latin typeface="-apple-system"/>
              </a:rPr>
              <a:t>Note: formula in next page = (28-5+2x0)/2 +1 = int(11.5)+1=12)</a:t>
            </a:r>
          </a:p>
          <a:p>
            <a:pPr lvl="0" algn="l" eaLnBrk="0" fontAlgn="base" hangingPunct="0">
              <a:spcBef>
                <a:spcPct val="0"/>
              </a:spcBef>
              <a:spcAft>
                <a:spcPct val="0"/>
              </a:spcAft>
            </a:pPr>
            <a:endParaRPr lang="en-US" altLang="en-US" sz="16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
        <p:nvSpPr>
          <p:cNvPr id="8" name="副標題 2">
            <a:extLst>
              <a:ext uri="{FF2B5EF4-FFF2-40B4-BE49-F238E27FC236}">
                <a16:creationId xmlns:a16="http://schemas.microsoft.com/office/drawing/2014/main" id="{6A7794A8-4518-4091-8375-2EED8251F27A}"/>
              </a:ext>
            </a:extLst>
          </p:cNvPr>
          <p:cNvSpPr txBox="1">
            <a:spLocks/>
          </p:cNvSpPr>
          <p:nvPr/>
        </p:nvSpPr>
        <p:spPr>
          <a:xfrm>
            <a:off x="5899696" y="1333296"/>
            <a:ext cx="3208808" cy="484463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forward</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(1) input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(2) hidden conv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F</a:t>
            </a:r>
            <a:r>
              <a:rPr lang="en-US" altLang="en-US" sz="1200" dirty="0">
                <a:solidFill>
                  <a:srgbClr val="666600"/>
                </a:solidFill>
                <a:latin typeface="+mj-lt"/>
              </a:rPr>
              <a:t>.</a:t>
            </a:r>
            <a:r>
              <a:rPr lang="en-US" altLang="en-US" sz="1200" dirty="0">
                <a:solidFill>
                  <a:srgbClr val="383A42"/>
                </a:solidFill>
                <a:latin typeface="+mj-lt"/>
              </a:rPr>
              <a:t>max_pool2d</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stride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(3) hidden conv layer</a:t>
            </a:r>
          </a:p>
          <a:p>
            <a:pPr lvl="0" algn="l" eaLnBrk="0" fontAlgn="base" hangingPunct="0">
              <a:spcBef>
                <a:spcPct val="0"/>
              </a:spcBef>
              <a:spcAft>
                <a:spcPct val="0"/>
              </a:spcAft>
            </a:pPr>
            <a:r>
              <a:rPr lang="en-US" altLang="en-US" sz="1200" dirty="0">
                <a:solidFill>
                  <a:srgbClr val="880000"/>
                </a:solidFill>
                <a:latin typeface="+mj-lt"/>
              </a:rPr>
              <a:t>     </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F</a:t>
            </a:r>
            <a:r>
              <a:rPr lang="en-US" altLang="en-US" sz="1200" dirty="0">
                <a:solidFill>
                  <a:srgbClr val="666600"/>
                </a:solidFill>
                <a:latin typeface="+mj-lt"/>
              </a:rPr>
              <a:t>.</a:t>
            </a:r>
            <a:r>
              <a:rPr lang="en-US" altLang="en-US" sz="1200" dirty="0">
                <a:solidFill>
                  <a:srgbClr val="383A42"/>
                </a:solidFill>
                <a:latin typeface="+mj-lt"/>
              </a:rPr>
              <a:t>max_pool2d</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stride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(4) hidden linear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t</a:t>
            </a:r>
            <a:r>
              <a:rPr lang="en-US" altLang="en-US" sz="1200" dirty="0" err="1">
                <a:solidFill>
                  <a:srgbClr val="666600"/>
                </a:solidFill>
                <a:latin typeface="+mj-lt"/>
              </a:rPr>
              <a:t>.</a:t>
            </a:r>
            <a:r>
              <a:rPr lang="en-US" altLang="en-US" sz="1200" dirty="0" err="1">
                <a:solidFill>
                  <a:srgbClr val="383A42"/>
                </a:solidFill>
                <a:latin typeface="+mj-lt"/>
              </a:rPr>
              <a:t>reshape</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12</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4</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(5) hidden linear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(6) output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#t = </a:t>
            </a:r>
            <a:r>
              <a:rPr lang="en-US" altLang="en-US" sz="1200" dirty="0" err="1">
                <a:solidFill>
                  <a:srgbClr val="880000"/>
                </a:solidFill>
                <a:latin typeface="+mj-lt"/>
              </a:rPr>
              <a:t>F.softmax</a:t>
            </a:r>
            <a:r>
              <a:rPr lang="en-US" altLang="en-US" sz="1200" dirty="0">
                <a:solidFill>
                  <a:srgbClr val="880000"/>
                </a:solidFill>
                <a:latin typeface="+mj-lt"/>
              </a:rPr>
              <a:t>(t, dim=1)</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return</a:t>
            </a:r>
            <a:r>
              <a:rPr lang="en-US" altLang="en-US" sz="1200" dirty="0">
                <a:solidFill>
                  <a:srgbClr val="383A42"/>
                </a:solidFill>
                <a:latin typeface="+mj-lt"/>
              </a:rPr>
              <a:t> t</a:t>
            </a:r>
            <a:r>
              <a:rPr lang="en-US" altLang="en-US" sz="1200" dirty="0">
                <a:solidFill>
                  <a:schemeClr val="tx1"/>
                </a:solidFill>
                <a:latin typeface="+mj-lt"/>
              </a:rPr>
              <a:t> </a:t>
            </a:r>
          </a:p>
        </p:txBody>
      </p:sp>
    </p:spTree>
    <p:extLst>
      <p:ext uri="{BB962C8B-B14F-4D97-AF65-F5344CB8AC3E}">
        <p14:creationId xmlns:p14="http://schemas.microsoft.com/office/powerpoint/2010/main" val="3725289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24.3 CNN Output Size Formula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20165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24.3 CNN Output Size Formula</a:t>
            </a:r>
            <a:endParaRPr lang="zh-TW" altLang="en-US" b="1" dirty="0">
              <a:solidFill>
                <a:srgbClr val="FFFF00"/>
              </a:solidFill>
            </a:endParaRPr>
          </a:p>
        </p:txBody>
      </p:sp>
      <p:sp>
        <p:nvSpPr>
          <p:cNvPr id="3" name="副標題 2"/>
          <p:cNvSpPr>
            <a:spLocks noGrp="1"/>
          </p:cNvSpPr>
          <p:nvPr>
            <p:ph type="subTitle" idx="1"/>
          </p:nvPr>
        </p:nvSpPr>
        <p:spPr>
          <a:xfrm>
            <a:off x="457200" y="1333297"/>
            <a:ext cx="8363272" cy="26717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CNN Output Size Formulas</a:t>
            </a:r>
          </a:p>
          <a:p>
            <a:pPr marL="342900" indent="-342900" algn="l">
              <a:buClr>
                <a:srgbClr val="0070C0"/>
              </a:buClr>
              <a:buSzPct val="80000"/>
              <a:buFont typeface="Wingdings" pitchFamily="2" charset="2"/>
              <a:buChar char="u"/>
            </a:pPr>
            <a:r>
              <a:rPr lang="en-US" sz="1800" dirty="0">
                <a:solidFill>
                  <a:schemeClr val="tx1"/>
                </a:solidFill>
              </a:rPr>
              <a:t>Let's have a look at the formula for computing the output size of the tensor after performing convolutional and pooling operations.</a:t>
            </a:r>
          </a:p>
          <a:p>
            <a:pPr marL="342900" indent="-342900" algn="l">
              <a:buClr>
                <a:srgbClr val="0070C0"/>
              </a:buClr>
              <a:buSzPct val="80000"/>
              <a:buFont typeface="Wingdings" pitchFamily="2" charset="2"/>
              <a:buChar char="u"/>
            </a:pPr>
            <a:r>
              <a:rPr lang="en-US" sz="1800" b="1" dirty="0">
                <a:solidFill>
                  <a:schemeClr val="tx1"/>
                </a:solidFill>
              </a:rPr>
              <a:t>CNN Output Size Formula (Square)</a:t>
            </a:r>
          </a:p>
          <a:p>
            <a:pPr marL="800100" lvl="1" indent="-342900" algn="l">
              <a:buClr>
                <a:srgbClr val="0070C0"/>
              </a:buClr>
              <a:buSzPct val="80000"/>
              <a:buFont typeface="Wingdings" pitchFamily="2" charset="2"/>
              <a:buChar char="u"/>
            </a:pPr>
            <a:r>
              <a:rPr lang="en-US" sz="1800" dirty="0">
                <a:solidFill>
                  <a:schemeClr val="tx1"/>
                </a:solidFill>
              </a:rPr>
              <a:t>Suppose we have an </a:t>
            </a:r>
            <a:r>
              <a:rPr lang="en-US" sz="1800" dirty="0" err="1">
                <a:solidFill>
                  <a:schemeClr val="tx1"/>
                </a:solidFill>
              </a:rPr>
              <a:t>n×n</a:t>
            </a:r>
            <a:r>
              <a:rPr lang="en-US" sz="1800" dirty="0">
                <a:solidFill>
                  <a:schemeClr val="tx1"/>
                </a:solidFill>
              </a:rPr>
              <a:t> input.</a:t>
            </a:r>
          </a:p>
          <a:p>
            <a:pPr marL="800100" lvl="1" indent="-342900" algn="l">
              <a:buClr>
                <a:srgbClr val="0070C0"/>
              </a:buClr>
              <a:buSzPct val="80000"/>
              <a:buFont typeface="Wingdings" pitchFamily="2" charset="2"/>
              <a:buChar char="u"/>
            </a:pPr>
            <a:r>
              <a:rPr lang="en-US" sz="1800" dirty="0">
                <a:solidFill>
                  <a:schemeClr val="tx1"/>
                </a:solidFill>
              </a:rPr>
              <a:t>Suppose we have an </a:t>
            </a:r>
            <a:r>
              <a:rPr lang="en-US" sz="1800" dirty="0" err="1">
                <a:solidFill>
                  <a:schemeClr val="tx1"/>
                </a:solidFill>
              </a:rPr>
              <a:t>f×f</a:t>
            </a:r>
            <a:r>
              <a:rPr lang="en-US" sz="1800" dirty="0">
                <a:solidFill>
                  <a:schemeClr val="tx1"/>
                </a:solidFill>
              </a:rPr>
              <a:t> filter.</a:t>
            </a:r>
          </a:p>
          <a:p>
            <a:pPr marL="800100" lvl="1" indent="-342900" algn="l">
              <a:buClr>
                <a:srgbClr val="0070C0"/>
              </a:buClr>
              <a:buSzPct val="80000"/>
              <a:buFont typeface="Wingdings" pitchFamily="2" charset="2"/>
              <a:buChar char="u"/>
            </a:pPr>
            <a:r>
              <a:rPr lang="en-US" sz="1800" dirty="0">
                <a:solidFill>
                  <a:schemeClr val="tx1"/>
                </a:solidFill>
              </a:rPr>
              <a:t>Suppose we have a padding of p and a stride of s.</a:t>
            </a:r>
          </a:p>
          <a:p>
            <a:pPr marL="342900" indent="-342900" algn="l">
              <a:buClr>
                <a:srgbClr val="0070C0"/>
              </a:buClr>
              <a:buSzPct val="80000"/>
              <a:buFont typeface="Wingdings" pitchFamily="2" charset="2"/>
              <a:buChar char="u"/>
            </a:pPr>
            <a:r>
              <a:rPr lang="en-US" sz="1800" dirty="0">
                <a:solidFill>
                  <a:schemeClr val="tx1"/>
                </a:solidFill>
              </a:rPr>
              <a:t>The output size O is given by this formula: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pic>
        <p:nvPicPr>
          <p:cNvPr id="7" name="Picture 6">
            <a:extLst>
              <a:ext uri="{FF2B5EF4-FFF2-40B4-BE49-F238E27FC236}">
                <a16:creationId xmlns:a16="http://schemas.microsoft.com/office/drawing/2014/main" id="{527EDA6F-4130-49A5-8B89-8F11CCF08CF7}"/>
              </a:ext>
            </a:extLst>
          </p:cNvPr>
          <p:cNvPicPr>
            <a:picLocks noChangeAspect="1"/>
          </p:cNvPicPr>
          <p:nvPr/>
        </p:nvPicPr>
        <p:blipFill>
          <a:blip r:embed="rId3"/>
          <a:stretch>
            <a:fillRect/>
          </a:stretch>
        </p:blipFill>
        <p:spPr>
          <a:xfrm>
            <a:off x="2915816" y="4270686"/>
            <a:ext cx="1914525" cy="590550"/>
          </a:xfrm>
          <a:prstGeom prst="rect">
            <a:avLst/>
          </a:prstGeom>
          <a:ln>
            <a:solidFill>
              <a:srgbClr val="C00000"/>
            </a:solidFill>
          </a:ln>
        </p:spPr>
      </p:pic>
      <p:sp>
        <p:nvSpPr>
          <p:cNvPr id="9" name="副標題 2">
            <a:extLst>
              <a:ext uri="{FF2B5EF4-FFF2-40B4-BE49-F238E27FC236}">
                <a16:creationId xmlns:a16="http://schemas.microsoft.com/office/drawing/2014/main" id="{6CC661B8-0507-4065-905F-89FCC3EF02EB}"/>
              </a:ext>
            </a:extLst>
          </p:cNvPr>
          <p:cNvSpPr txBox="1">
            <a:spLocks/>
          </p:cNvSpPr>
          <p:nvPr/>
        </p:nvSpPr>
        <p:spPr>
          <a:xfrm>
            <a:off x="457200" y="5023035"/>
            <a:ext cx="8363272" cy="107026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This value will be the height and width of the output. </a:t>
            </a:r>
          </a:p>
          <a:p>
            <a:pPr marL="342900" indent="-342900" algn="l">
              <a:buClr>
                <a:srgbClr val="0070C0"/>
              </a:buClr>
              <a:buSzPct val="80000"/>
              <a:buFont typeface="Wingdings" pitchFamily="2" charset="2"/>
              <a:buChar char="u"/>
            </a:pPr>
            <a:r>
              <a:rPr lang="en-US" sz="1800" dirty="0">
                <a:solidFill>
                  <a:schemeClr val="tx1"/>
                </a:solidFill>
              </a:rPr>
              <a:t>However, if the input or the filter isn't a square, this formula needs to be applied twice, once for the width and once for the height.</a:t>
            </a:r>
          </a:p>
        </p:txBody>
      </p:sp>
    </p:spTree>
    <p:extLst>
      <p:ext uri="{BB962C8B-B14F-4D97-AF65-F5344CB8AC3E}">
        <p14:creationId xmlns:p14="http://schemas.microsoft.com/office/powerpoint/2010/main" val="3449402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 Output Size Formula (Part 2)</a:t>
            </a:r>
            <a:endParaRPr lang="zh-TW" altLang="en-US" b="1" dirty="0">
              <a:solidFill>
                <a:srgbClr val="FFFF00"/>
              </a:solidFill>
            </a:endParaRPr>
          </a:p>
        </p:txBody>
      </p:sp>
      <p:sp>
        <p:nvSpPr>
          <p:cNvPr id="3" name="副標題 2"/>
          <p:cNvSpPr>
            <a:spLocks noGrp="1"/>
          </p:cNvSpPr>
          <p:nvPr>
            <p:ph type="subTitle" idx="1"/>
          </p:nvPr>
        </p:nvSpPr>
        <p:spPr>
          <a:xfrm>
            <a:off x="457200" y="1516492"/>
            <a:ext cx="8352928" cy="13364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Output Size Formula</a:t>
            </a:r>
          </a:p>
          <a:p>
            <a:pPr marL="342900" indent="-342900" algn="l">
              <a:buClr>
                <a:srgbClr val="0070C0"/>
              </a:buClr>
              <a:buSzPct val="80000"/>
              <a:buFont typeface="Wingdings" pitchFamily="2" charset="2"/>
              <a:buChar char="u"/>
            </a:pPr>
            <a:r>
              <a:rPr lang="en-US" sz="1800" dirty="0">
                <a:solidFill>
                  <a:schemeClr val="tx1"/>
                </a:solidFill>
              </a:rPr>
              <a:t>We creates 6 layers example in CNN.</a:t>
            </a:r>
          </a:p>
          <a:p>
            <a:pPr marL="342900" indent="-342900" algn="l">
              <a:buClr>
                <a:srgbClr val="0070C0"/>
              </a:buClr>
              <a:buSzPct val="80000"/>
              <a:buFont typeface="Wingdings" pitchFamily="2" charset="2"/>
              <a:buChar char="u"/>
            </a:pPr>
            <a:r>
              <a:rPr lang="en-US" sz="1800" dirty="0">
                <a:solidFill>
                  <a:schemeClr val="tx1"/>
                </a:solidFill>
              </a:rPr>
              <a:t>It has an input layer, through the convolutional layers, and through the linear layers, and an output layer.</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F51F1A23-1BA2-4530-8EED-95AED863CA95}"/>
              </a:ext>
            </a:extLst>
          </p:cNvPr>
          <p:cNvPicPr>
            <a:picLocks noChangeAspect="1"/>
          </p:cNvPicPr>
          <p:nvPr/>
        </p:nvPicPr>
        <p:blipFill>
          <a:blip r:embed="rId3"/>
          <a:stretch>
            <a:fillRect/>
          </a:stretch>
        </p:blipFill>
        <p:spPr>
          <a:xfrm>
            <a:off x="1126044" y="2918653"/>
            <a:ext cx="6905625" cy="3609975"/>
          </a:xfrm>
          <a:prstGeom prst="rect">
            <a:avLst/>
          </a:prstGeom>
          <a:ln>
            <a:solidFill>
              <a:srgbClr val="C00000"/>
            </a:solidFill>
          </a:ln>
        </p:spPr>
      </p:pic>
    </p:spTree>
    <p:extLst>
      <p:ext uri="{BB962C8B-B14F-4D97-AF65-F5344CB8AC3E}">
        <p14:creationId xmlns:p14="http://schemas.microsoft.com/office/powerpoint/2010/main" val="1765587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24.3 CNN Output Size Formula</a:t>
            </a:r>
            <a:endParaRPr lang="zh-TW" altLang="en-US" b="1" dirty="0">
              <a:solidFill>
                <a:srgbClr val="FFFF00"/>
              </a:solidFill>
            </a:endParaRPr>
          </a:p>
        </p:txBody>
      </p:sp>
      <p:sp>
        <p:nvSpPr>
          <p:cNvPr id="3" name="副標題 2"/>
          <p:cNvSpPr>
            <a:spLocks noGrp="1"/>
          </p:cNvSpPr>
          <p:nvPr>
            <p:ph type="subTitle" idx="1"/>
          </p:nvPr>
        </p:nvSpPr>
        <p:spPr>
          <a:xfrm>
            <a:off x="457200" y="1333297"/>
            <a:ext cx="8363272" cy="16636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CNN Output Size Formula (Non-Square)</a:t>
            </a:r>
          </a:p>
          <a:p>
            <a:pPr marL="342900" indent="-342900" algn="l">
              <a:buClr>
                <a:srgbClr val="0070C0"/>
              </a:buClr>
              <a:buSzPct val="80000"/>
              <a:buFont typeface="Wingdings" pitchFamily="2" charset="2"/>
              <a:buChar char="u"/>
            </a:pPr>
            <a:r>
              <a:rPr lang="en-US" sz="1800" dirty="0">
                <a:solidFill>
                  <a:schemeClr val="tx1"/>
                </a:solidFill>
              </a:rPr>
              <a:t>Suppose we have an </a:t>
            </a:r>
            <a:r>
              <a:rPr lang="en-US" sz="1800" dirty="0" err="1">
                <a:solidFill>
                  <a:schemeClr val="tx1"/>
                </a:solidFill>
              </a:rPr>
              <a:t>n</a:t>
            </a:r>
            <a:r>
              <a:rPr lang="en-US" sz="1800" baseline="-25000" dirty="0" err="1">
                <a:solidFill>
                  <a:schemeClr val="tx1"/>
                </a:solidFill>
              </a:rPr>
              <a:t>h</a:t>
            </a:r>
            <a:r>
              <a:rPr lang="en-US" sz="1800" dirty="0" err="1">
                <a:solidFill>
                  <a:schemeClr val="tx1"/>
                </a:solidFill>
              </a:rPr>
              <a:t>×n</a:t>
            </a:r>
            <a:r>
              <a:rPr lang="en-US" sz="1800" baseline="-25000" dirty="0" err="1">
                <a:solidFill>
                  <a:schemeClr val="tx1"/>
                </a:solidFill>
              </a:rPr>
              <a:t>w</a:t>
            </a:r>
            <a:r>
              <a:rPr lang="en-US" sz="1800" dirty="0">
                <a:solidFill>
                  <a:schemeClr val="tx1"/>
                </a:solidFill>
              </a:rPr>
              <a:t> input.</a:t>
            </a:r>
          </a:p>
          <a:p>
            <a:pPr marL="342900" indent="-342900" algn="l">
              <a:buClr>
                <a:srgbClr val="0070C0"/>
              </a:buClr>
              <a:buSzPct val="80000"/>
              <a:buFont typeface="Wingdings" pitchFamily="2" charset="2"/>
              <a:buChar char="u"/>
            </a:pPr>
            <a:r>
              <a:rPr lang="en-US" sz="1800" dirty="0">
                <a:solidFill>
                  <a:schemeClr val="tx1"/>
                </a:solidFill>
              </a:rPr>
              <a:t>Suppose we have an </a:t>
            </a:r>
            <a:r>
              <a:rPr lang="en-US" sz="1800" dirty="0" err="1">
                <a:solidFill>
                  <a:schemeClr val="tx1"/>
                </a:solidFill>
              </a:rPr>
              <a:t>f</a:t>
            </a:r>
            <a:r>
              <a:rPr lang="en-US" sz="1800" baseline="-25000" dirty="0" err="1">
                <a:solidFill>
                  <a:schemeClr val="tx1"/>
                </a:solidFill>
              </a:rPr>
              <a:t>h</a:t>
            </a:r>
            <a:r>
              <a:rPr lang="en-US" sz="1800" dirty="0" err="1">
                <a:solidFill>
                  <a:schemeClr val="tx1"/>
                </a:solidFill>
              </a:rPr>
              <a:t>×f</a:t>
            </a:r>
            <a:r>
              <a:rPr lang="en-US" sz="1800" baseline="-25000" dirty="0" err="1">
                <a:solidFill>
                  <a:schemeClr val="tx1"/>
                </a:solidFill>
              </a:rPr>
              <a:t>w</a:t>
            </a:r>
            <a:r>
              <a:rPr lang="en-US" sz="1800" dirty="0">
                <a:solidFill>
                  <a:schemeClr val="tx1"/>
                </a:solidFill>
              </a:rPr>
              <a:t> filter.</a:t>
            </a:r>
          </a:p>
          <a:p>
            <a:pPr marL="342900" indent="-342900" algn="l">
              <a:buClr>
                <a:srgbClr val="0070C0"/>
              </a:buClr>
              <a:buSzPct val="80000"/>
              <a:buFont typeface="Wingdings" pitchFamily="2" charset="2"/>
              <a:buChar char="u"/>
            </a:pPr>
            <a:r>
              <a:rPr lang="en-US" sz="1800" dirty="0">
                <a:solidFill>
                  <a:schemeClr val="tx1"/>
                </a:solidFill>
              </a:rPr>
              <a:t>Suppose we have a padding of p and a stride of s.</a:t>
            </a:r>
          </a:p>
          <a:p>
            <a:pPr marL="342900" indent="-342900" algn="l">
              <a:buClr>
                <a:srgbClr val="0070C0"/>
              </a:buClr>
              <a:buSzPct val="80000"/>
              <a:buFont typeface="Wingdings" pitchFamily="2" charset="2"/>
              <a:buChar char="u"/>
            </a:pPr>
            <a:r>
              <a:rPr lang="en-US" sz="1800" dirty="0">
                <a:solidFill>
                  <a:schemeClr val="tx1"/>
                </a:solidFill>
              </a:rPr>
              <a:t>The height of the output size O</a:t>
            </a:r>
            <a:r>
              <a:rPr lang="en-US" sz="1800" baseline="-25000" dirty="0">
                <a:solidFill>
                  <a:schemeClr val="tx1"/>
                </a:solidFill>
              </a:rPr>
              <a:t>h</a:t>
            </a:r>
            <a:r>
              <a:rPr lang="en-US" sz="1800" dirty="0">
                <a:solidFill>
                  <a:schemeClr val="tx1"/>
                </a:solidFill>
              </a:rPr>
              <a:t> is given by this formula: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sp>
        <p:nvSpPr>
          <p:cNvPr id="9" name="副標題 2">
            <a:extLst>
              <a:ext uri="{FF2B5EF4-FFF2-40B4-BE49-F238E27FC236}">
                <a16:creationId xmlns:a16="http://schemas.microsoft.com/office/drawing/2014/main" id="{6CC661B8-0507-4065-905F-89FCC3EF02EB}"/>
              </a:ext>
            </a:extLst>
          </p:cNvPr>
          <p:cNvSpPr txBox="1">
            <a:spLocks/>
          </p:cNvSpPr>
          <p:nvPr/>
        </p:nvSpPr>
        <p:spPr>
          <a:xfrm>
            <a:off x="457200" y="3861047"/>
            <a:ext cx="8363272" cy="43204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The width of the output size O</a:t>
            </a:r>
            <a:r>
              <a:rPr lang="en-US" sz="1800" baseline="-25000" dirty="0">
                <a:solidFill>
                  <a:schemeClr val="tx1"/>
                </a:solidFill>
              </a:rPr>
              <a:t>w</a:t>
            </a:r>
            <a:r>
              <a:rPr lang="en-US" sz="1800" dirty="0">
                <a:solidFill>
                  <a:schemeClr val="tx1"/>
                </a:solidFill>
              </a:rPr>
              <a:t> is given by this formula:</a:t>
            </a:r>
          </a:p>
        </p:txBody>
      </p:sp>
      <p:pic>
        <p:nvPicPr>
          <p:cNvPr id="8" name="Picture 7">
            <a:extLst>
              <a:ext uri="{FF2B5EF4-FFF2-40B4-BE49-F238E27FC236}">
                <a16:creationId xmlns:a16="http://schemas.microsoft.com/office/drawing/2014/main" id="{5DB6E8E6-665C-4C38-A969-92D1BCFE5EFB}"/>
              </a:ext>
            </a:extLst>
          </p:cNvPr>
          <p:cNvPicPr>
            <a:picLocks noChangeAspect="1"/>
          </p:cNvPicPr>
          <p:nvPr/>
        </p:nvPicPr>
        <p:blipFill>
          <a:blip r:embed="rId3"/>
          <a:stretch>
            <a:fillRect/>
          </a:stretch>
        </p:blipFill>
        <p:spPr>
          <a:xfrm>
            <a:off x="3509962" y="3148012"/>
            <a:ext cx="2124075" cy="561975"/>
          </a:xfrm>
          <a:prstGeom prst="rect">
            <a:avLst/>
          </a:prstGeom>
          <a:ln>
            <a:solidFill>
              <a:srgbClr val="C00000"/>
            </a:solidFill>
          </a:ln>
        </p:spPr>
      </p:pic>
      <p:pic>
        <p:nvPicPr>
          <p:cNvPr id="10" name="Picture 9">
            <a:extLst>
              <a:ext uri="{FF2B5EF4-FFF2-40B4-BE49-F238E27FC236}">
                <a16:creationId xmlns:a16="http://schemas.microsoft.com/office/drawing/2014/main" id="{70D10C4A-7AB4-433D-B160-14F7950F7FC7}"/>
              </a:ext>
            </a:extLst>
          </p:cNvPr>
          <p:cNvPicPr>
            <a:picLocks noChangeAspect="1"/>
          </p:cNvPicPr>
          <p:nvPr/>
        </p:nvPicPr>
        <p:blipFill>
          <a:blip r:embed="rId4"/>
          <a:stretch>
            <a:fillRect/>
          </a:stretch>
        </p:blipFill>
        <p:spPr>
          <a:xfrm>
            <a:off x="3527061" y="4512276"/>
            <a:ext cx="2076450" cy="552450"/>
          </a:xfrm>
          <a:prstGeom prst="rect">
            <a:avLst/>
          </a:prstGeom>
          <a:ln>
            <a:solidFill>
              <a:srgbClr val="C00000"/>
            </a:solidFill>
          </a:ln>
        </p:spPr>
      </p:pic>
    </p:spTree>
    <p:extLst>
      <p:ext uri="{BB962C8B-B14F-4D97-AF65-F5344CB8AC3E}">
        <p14:creationId xmlns:p14="http://schemas.microsoft.com/office/powerpoint/2010/main" val="978919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24.3 CNN Output Size Formula</a:t>
            </a:r>
            <a:endParaRPr lang="zh-TW" altLang="en-US" b="1" dirty="0">
              <a:solidFill>
                <a:srgbClr val="FFFF00"/>
              </a:solidFill>
            </a:endParaRPr>
          </a:p>
        </p:txBody>
      </p:sp>
      <p:sp>
        <p:nvSpPr>
          <p:cNvPr id="3" name="副標題 2"/>
          <p:cNvSpPr>
            <a:spLocks noGrp="1"/>
          </p:cNvSpPr>
          <p:nvPr>
            <p:ph type="subTitle" idx="1"/>
          </p:nvPr>
        </p:nvSpPr>
        <p:spPr>
          <a:xfrm>
            <a:off x="457200" y="1333297"/>
            <a:ext cx="8363272" cy="16636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#3 Convolutional Layer (2)</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The second hidden convolutional layer </a:t>
            </a:r>
            <a:r>
              <a:rPr lang="en-US" altLang="en-US" sz="1800" dirty="0">
                <a:solidFill>
                  <a:schemeClr val="tx1"/>
                </a:solidFill>
                <a:latin typeface="SFMono-Regular"/>
              </a:rPr>
              <a:t>self.conv2</a:t>
            </a:r>
            <a:r>
              <a:rPr lang="en-US" altLang="en-US" sz="1800" dirty="0">
                <a:solidFill>
                  <a:schemeClr val="tx1"/>
                </a:solidFill>
                <a:latin typeface="-apple-system"/>
              </a:rPr>
              <a:t>, transforms the tensor in the same was as </a:t>
            </a:r>
            <a:r>
              <a:rPr lang="en-US" altLang="en-US" sz="1800" dirty="0">
                <a:solidFill>
                  <a:schemeClr val="tx1"/>
                </a:solidFill>
                <a:latin typeface="SFMono-Regular"/>
              </a:rPr>
              <a:t>self.conv1</a:t>
            </a:r>
            <a:r>
              <a:rPr lang="en-US" altLang="en-US" sz="1800" dirty="0">
                <a:solidFill>
                  <a:schemeClr val="tx1"/>
                </a:solidFill>
                <a:latin typeface="-apple-system"/>
              </a:rPr>
              <a:t> and reduces the height and width dimensions further. </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Before we run through these transformations, let’s check the shape of the weight tensor for </a:t>
            </a:r>
            <a:r>
              <a:rPr lang="en-US" altLang="en-US" sz="1800" dirty="0">
                <a:solidFill>
                  <a:schemeClr val="tx1"/>
                </a:solidFill>
                <a:latin typeface="SFMono-Regular"/>
              </a:rPr>
              <a:t>self.conv2</a:t>
            </a:r>
            <a:r>
              <a:rPr lang="en-US" altLang="en-US" sz="1800" dirty="0">
                <a:solidFill>
                  <a:schemeClr val="tx1"/>
                </a:solidFill>
                <a:latin typeface="-apple-system"/>
              </a:rPr>
              <a:t>:</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pic>
        <p:nvPicPr>
          <p:cNvPr id="11" name="Picture 10">
            <a:extLst>
              <a:ext uri="{FF2B5EF4-FFF2-40B4-BE49-F238E27FC236}">
                <a16:creationId xmlns:a16="http://schemas.microsoft.com/office/drawing/2014/main" id="{D0A53655-CAA8-4C96-9905-2688C871513D}"/>
              </a:ext>
            </a:extLst>
          </p:cNvPr>
          <p:cNvPicPr>
            <a:picLocks noChangeAspect="1"/>
          </p:cNvPicPr>
          <p:nvPr/>
        </p:nvPicPr>
        <p:blipFill>
          <a:blip r:embed="rId3"/>
          <a:stretch>
            <a:fillRect/>
          </a:stretch>
        </p:blipFill>
        <p:spPr>
          <a:xfrm>
            <a:off x="1381125" y="3205505"/>
            <a:ext cx="2419350" cy="476250"/>
          </a:xfrm>
          <a:prstGeom prst="rect">
            <a:avLst/>
          </a:prstGeom>
          <a:ln>
            <a:solidFill>
              <a:srgbClr val="C00000"/>
            </a:solidFill>
          </a:ln>
        </p:spPr>
      </p:pic>
    </p:spTree>
    <p:extLst>
      <p:ext uri="{BB962C8B-B14F-4D97-AF65-F5344CB8AC3E}">
        <p14:creationId xmlns:p14="http://schemas.microsoft.com/office/powerpoint/2010/main" val="2261022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24.3 CNN Output Size Formula</a:t>
            </a:r>
            <a:endParaRPr lang="zh-TW" altLang="en-US" b="1" dirty="0">
              <a:solidFill>
                <a:srgbClr val="FFFF00"/>
              </a:solidFill>
            </a:endParaRPr>
          </a:p>
        </p:txBody>
      </p:sp>
      <p:sp>
        <p:nvSpPr>
          <p:cNvPr id="3" name="副標題 2"/>
          <p:cNvSpPr>
            <a:spLocks noGrp="1"/>
          </p:cNvSpPr>
          <p:nvPr>
            <p:ph type="subTitle" idx="1"/>
          </p:nvPr>
        </p:nvSpPr>
        <p:spPr>
          <a:xfrm>
            <a:off x="457200" y="1333297"/>
            <a:ext cx="8363272" cy="12316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#3 Convolutional Layer (2)</a:t>
            </a:r>
          </a:p>
          <a:p>
            <a:pPr marL="342900" indent="-342900" algn="l">
              <a:buClr>
                <a:srgbClr val="0070C0"/>
              </a:buClr>
              <a:buSzPct val="80000"/>
              <a:buFont typeface="Wingdings" pitchFamily="2" charset="2"/>
              <a:buChar char="u"/>
            </a:pPr>
            <a:r>
              <a:rPr lang="en-US" sz="1800" dirty="0">
                <a:solidFill>
                  <a:schemeClr val="tx1"/>
                </a:solidFill>
              </a:rPr>
              <a:t>This time our weight tensor has twelve filters of height of five and width of five, but instead of having a single input channel, the number of channels is coming in at six, which gives the filters a depth.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pic>
        <p:nvPicPr>
          <p:cNvPr id="7" name="Picture 6">
            <a:extLst>
              <a:ext uri="{FF2B5EF4-FFF2-40B4-BE49-F238E27FC236}">
                <a16:creationId xmlns:a16="http://schemas.microsoft.com/office/drawing/2014/main" id="{3F110DDD-2D2F-4CF8-B9A4-230CC594CC00}"/>
              </a:ext>
            </a:extLst>
          </p:cNvPr>
          <p:cNvPicPr>
            <a:picLocks noChangeAspect="1"/>
          </p:cNvPicPr>
          <p:nvPr/>
        </p:nvPicPr>
        <p:blipFill>
          <a:blip r:embed="rId3"/>
          <a:stretch>
            <a:fillRect/>
          </a:stretch>
        </p:blipFill>
        <p:spPr>
          <a:xfrm>
            <a:off x="4477072" y="2736850"/>
            <a:ext cx="4343400" cy="3619500"/>
          </a:xfrm>
          <a:prstGeom prst="rect">
            <a:avLst/>
          </a:prstGeom>
          <a:ln>
            <a:solidFill>
              <a:srgbClr val="C00000"/>
            </a:solidFill>
          </a:ln>
        </p:spPr>
      </p:pic>
      <p:sp>
        <p:nvSpPr>
          <p:cNvPr id="10" name="副標題 2">
            <a:extLst>
              <a:ext uri="{FF2B5EF4-FFF2-40B4-BE49-F238E27FC236}">
                <a16:creationId xmlns:a16="http://schemas.microsoft.com/office/drawing/2014/main" id="{AF196ED7-F3EC-458B-A1CE-C185CF5EBE2F}"/>
              </a:ext>
            </a:extLst>
          </p:cNvPr>
          <p:cNvSpPr txBox="1">
            <a:spLocks/>
          </p:cNvSpPr>
          <p:nvPr/>
        </p:nvSpPr>
        <p:spPr>
          <a:xfrm>
            <a:off x="470898" y="2699374"/>
            <a:ext cx="3898776" cy="191340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This accounts for the six output channels from the first convolutional layer. </a:t>
            </a:r>
          </a:p>
          <a:p>
            <a:pPr marL="342900" indent="-342900" algn="l">
              <a:buClr>
                <a:srgbClr val="0070C0"/>
              </a:buClr>
              <a:buSzPct val="80000"/>
              <a:buFont typeface="Wingdings" pitchFamily="2" charset="2"/>
              <a:buChar char="u"/>
            </a:pPr>
            <a:r>
              <a:rPr lang="en-US" sz="1800" dirty="0">
                <a:solidFill>
                  <a:schemeClr val="tx1"/>
                </a:solidFill>
              </a:rPr>
              <a:t>The resulting output will have twelve channels.</a:t>
            </a:r>
          </a:p>
          <a:p>
            <a:pPr marL="342900" indent="-342900" algn="l">
              <a:buClr>
                <a:srgbClr val="0070C0"/>
              </a:buClr>
              <a:buSzPct val="80000"/>
              <a:buFont typeface="Wingdings" pitchFamily="2" charset="2"/>
              <a:buChar char="u"/>
            </a:pPr>
            <a:r>
              <a:rPr lang="en-US" sz="1800" dirty="0">
                <a:solidFill>
                  <a:schemeClr val="tx1"/>
                </a:solidFill>
              </a:rPr>
              <a:t>Let’s run these operations now.</a:t>
            </a:r>
          </a:p>
        </p:txBody>
      </p:sp>
    </p:spTree>
    <p:extLst>
      <p:ext uri="{BB962C8B-B14F-4D97-AF65-F5344CB8AC3E}">
        <p14:creationId xmlns:p14="http://schemas.microsoft.com/office/powerpoint/2010/main" val="1281334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24.3 CNN Output Size Formula</a:t>
            </a:r>
            <a:endParaRPr lang="zh-TW" altLang="en-US" b="1" dirty="0">
              <a:solidFill>
                <a:srgbClr val="FFFF00"/>
              </a:solidFill>
            </a:endParaRPr>
          </a:p>
        </p:txBody>
      </p:sp>
      <p:sp>
        <p:nvSpPr>
          <p:cNvPr id="3" name="副標題 2"/>
          <p:cNvSpPr>
            <a:spLocks noGrp="1"/>
          </p:cNvSpPr>
          <p:nvPr>
            <p:ph type="subTitle" idx="1"/>
          </p:nvPr>
        </p:nvSpPr>
        <p:spPr>
          <a:xfrm>
            <a:off x="457200" y="1333297"/>
            <a:ext cx="8363272" cy="19516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#3 Convolutional Layer (2)</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shape of the resulting output of </a:t>
            </a:r>
            <a:r>
              <a:rPr lang="en-US" altLang="en-US" sz="1800" dirty="0">
                <a:solidFill>
                  <a:srgbClr val="E83E8C"/>
                </a:solidFill>
                <a:latin typeface="SFMono-Regular"/>
              </a:rPr>
              <a:t>self.conv2</a:t>
            </a:r>
            <a:r>
              <a:rPr lang="en-US" altLang="en-US" sz="1800" dirty="0">
                <a:solidFill>
                  <a:srgbClr val="333333"/>
                </a:solidFill>
                <a:latin typeface="-apple-system"/>
              </a:rPr>
              <a:t> allows us to see why we reshape the tensor using </a:t>
            </a:r>
            <a:r>
              <a:rPr lang="en-US" altLang="en-US" sz="1800" dirty="0">
                <a:solidFill>
                  <a:srgbClr val="E83E8C"/>
                </a:solidFill>
                <a:latin typeface="SFMono-Regular"/>
              </a:rPr>
              <a:t>12*4*4</a:t>
            </a:r>
            <a:r>
              <a:rPr lang="en-US" altLang="en-US" sz="1800" dirty="0">
                <a:solidFill>
                  <a:srgbClr val="333333"/>
                </a:solidFill>
                <a:latin typeface="-apple-system"/>
              </a:rPr>
              <a:t> before passing the tensor to the first linear layer, </a:t>
            </a:r>
            <a:r>
              <a:rPr lang="en-US" altLang="en-US" sz="1800" dirty="0">
                <a:solidFill>
                  <a:srgbClr val="E83E8C"/>
                </a:solidFill>
                <a:latin typeface="SFMono-Regular"/>
              </a:rPr>
              <a:t>self.fc1</a:t>
            </a:r>
            <a:r>
              <a:rPr lang="en-US" altLang="en-US" sz="1800" dirty="0">
                <a:solidFill>
                  <a:srgbClr val="333333"/>
                </a:solidFill>
                <a:latin typeface="-apple-system"/>
              </a:rPr>
              <a: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As we have seen in the past, this particular reshaping is called </a:t>
            </a:r>
            <a:r>
              <a:rPr lang="en-US" altLang="en-US" sz="1800" i="1" dirty="0">
                <a:solidFill>
                  <a:srgbClr val="333333"/>
                </a:solidFill>
                <a:latin typeface="-apple-system"/>
              </a:rPr>
              <a:t>flattening</a:t>
            </a:r>
            <a:r>
              <a:rPr lang="en-US" altLang="en-US" sz="1800" dirty="0">
                <a:solidFill>
                  <a:srgbClr val="333333"/>
                </a:solidFill>
                <a:latin typeface="-apple-system"/>
              </a:rPr>
              <a:t> the tensor.</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a:t>
            </a:r>
            <a:r>
              <a:rPr lang="en-US" altLang="en-US" sz="1800" dirty="0">
                <a:solidFill>
                  <a:srgbClr val="E83E8C"/>
                </a:solidFill>
                <a:latin typeface="-apple-system"/>
                <a:hlinkClick r:id="rId2"/>
              </a:rPr>
              <a:t>flatten operation</a:t>
            </a:r>
            <a:r>
              <a:rPr lang="en-US" altLang="en-US" sz="1800" dirty="0">
                <a:solidFill>
                  <a:srgbClr val="333333"/>
                </a:solidFill>
                <a:latin typeface="-apple-system"/>
              </a:rPr>
              <a:t> puts all of the tensor’s elements into a single dimension </a:t>
            </a:r>
            <a:r>
              <a:rPr lang="en-US" altLang="en-US" sz="1800" dirty="0">
                <a:solidFill>
                  <a:srgbClr val="150B63"/>
                </a:solidFill>
                <a:latin typeface="SFMono-Regular"/>
              </a:rPr>
              <a:t>output</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pic>
        <p:nvPicPr>
          <p:cNvPr id="9" name="Picture 8">
            <a:extLst>
              <a:ext uri="{FF2B5EF4-FFF2-40B4-BE49-F238E27FC236}">
                <a16:creationId xmlns:a16="http://schemas.microsoft.com/office/drawing/2014/main" id="{B5884BAE-820F-474D-9CE6-2042AE8AE384}"/>
              </a:ext>
            </a:extLst>
          </p:cNvPr>
          <p:cNvPicPr>
            <a:picLocks noChangeAspect="1"/>
          </p:cNvPicPr>
          <p:nvPr/>
        </p:nvPicPr>
        <p:blipFill>
          <a:blip r:embed="rId4"/>
          <a:stretch>
            <a:fillRect/>
          </a:stretch>
        </p:blipFill>
        <p:spPr>
          <a:xfrm>
            <a:off x="1403648" y="3573017"/>
            <a:ext cx="2590800" cy="714375"/>
          </a:xfrm>
          <a:prstGeom prst="rect">
            <a:avLst/>
          </a:prstGeom>
          <a:ln>
            <a:solidFill>
              <a:srgbClr val="C00000"/>
            </a:solidFill>
          </a:ln>
        </p:spPr>
      </p:pic>
      <p:sp>
        <p:nvSpPr>
          <p:cNvPr id="11" name="副標題 2">
            <a:extLst>
              <a:ext uri="{FF2B5EF4-FFF2-40B4-BE49-F238E27FC236}">
                <a16:creationId xmlns:a16="http://schemas.microsoft.com/office/drawing/2014/main" id="{A1E86211-E3B9-4B98-BCCA-E856B2EE7910}"/>
              </a:ext>
            </a:extLst>
          </p:cNvPr>
          <p:cNvSpPr txBox="1">
            <a:spLocks/>
          </p:cNvSpPr>
          <p:nvPr/>
        </p:nvSpPr>
        <p:spPr>
          <a:xfrm>
            <a:off x="457200" y="4409933"/>
            <a:ext cx="8363272" cy="94400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The resulting shape is </a:t>
            </a:r>
            <a:r>
              <a:rPr lang="en-US" altLang="en-US" sz="1800" dirty="0">
                <a:solidFill>
                  <a:srgbClr val="E83E8C"/>
                </a:solidFill>
                <a:latin typeface="SFMono-Regular"/>
              </a:rPr>
              <a:t>1x192</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a:t>
            </a:r>
            <a:r>
              <a:rPr lang="en-US" altLang="en-US" sz="1800" dirty="0">
                <a:solidFill>
                  <a:srgbClr val="E83E8C"/>
                </a:solidFill>
                <a:latin typeface="SFMono-Regular"/>
              </a:rPr>
              <a:t>1</a:t>
            </a:r>
            <a:r>
              <a:rPr lang="en-US" altLang="en-US" sz="1800" dirty="0">
                <a:solidFill>
                  <a:srgbClr val="333333"/>
                </a:solidFill>
                <a:latin typeface="-apple-system"/>
              </a:rPr>
              <a:t> in this case represents the batch size, and the </a:t>
            </a:r>
            <a:r>
              <a:rPr lang="en-US" altLang="en-US" sz="1800" dirty="0">
                <a:solidFill>
                  <a:srgbClr val="E83E8C"/>
                </a:solidFill>
                <a:latin typeface="SFMono-Regular"/>
              </a:rPr>
              <a:t>192</a:t>
            </a:r>
            <a:r>
              <a:rPr lang="en-US" altLang="en-US" sz="1800" dirty="0">
                <a:solidFill>
                  <a:srgbClr val="333333"/>
                </a:solidFill>
                <a:latin typeface="-apple-system"/>
              </a:rPr>
              <a:t> is the number of elements in the tensor that are now in the same dimension.</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37979191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24.3 CNN Output Size Formula</a:t>
            </a:r>
            <a:endParaRPr lang="zh-TW" altLang="en-US" b="1" dirty="0">
              <a:solidFill>
                <a:srgbClr val="FFFF00"/>
              </a:solidFill>
            </a:endParaRPr>
          </a:p>
        </p:txBody>
      </p:sp>
      <p:sp>
        <p:nvSpPr>
          <p:cNvPr id="3" name="副標題 2"/>
          <p:cNvSpPr>
            <a:spLocks noGrp="1"/>
          </p:cNvSpPr>
          <p:nvPr>
            <p:ph type="subTitle" idx="1"/>
          </p:nvPr>
        </p:nvSpPr>
        <p:spPr>
          <a:xfrm>
            <a:off x="457200" y="1333297"/>
            <a:ext cx="8363272" cy="10155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#4 #5 #6 Linear Layers</a:t>
            </a:r>
          </a:p>
          <a:p>
            <a:pPr marL="342900" indent="-342900" algn="l">
              <a:buClr>
                <a:srgbClr val="0070C0"/>
              </a:buClr>
              <a:buSzPct val="80000"/>
              <a:buFont typeface="Wingdings" pitchFamily="2" charset="2"/>
              <a:buChar char="u"/>
            </a:pPr>
            <a:r>
              <a:rPr lang="en-US" sz="1800" dirty="0">
                <a:solidFill>
                  <a:schemeClr val="tx1"/>
                </a:solidFill>
              </a:rPr>
              <a:t>Now, we just have a series of linear layers followed by non-linear activation function until we reach the output layer.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sp>
        <p:nvSpPr>
          <p:cNvPr id="13" name="副標題 2">
            <a:extLst>
              <a:ext uri="{FF2B5EF4-FFF2-40B4-BE49-F238E27FC236}">
                <a16:creationId xmlns:a16="http://schemas.microsoft.com/office/drawing/2014/main" id="{6F61FCA0-B1ED-4DB6-9FBB-8CDA5367A0ED}"/>
              </a:ext>
            </a:extLst>
          </p:cNvPr>
          <p:cNvSpPr txBox="1">
            <a:spLocks/>
          </p:cNvSpPr>
          <p:nvPr/>
        </p:nvSpPr>
        <p:spPr>
          <a:xfrm>
            <a:off x="457200" y="2530002"/>
            <a:ext cx="8363272" cy="260221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600" dirty="0">
                <a:solidFill>
                  <a:srgbClr val="666600"/>
                </a:solidFill>
                <a:latin typeface="SFMono-Regular"/>
              </a:rPr>
              <a:t>&gt;</a:t>
            </a:r>
            <a:r>
              <a:rPr lang="en-US" altLang="en-US" sz="1600" dirty="0">
                <a:solidFill>
                  <a:srgbClr val="383A42"/>
                </a:solidFill>
                <a:latin typeface="SFMono-Regular"/>
              </a:rPr>
              <a:t> t </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A626A4"/>
                </a:solidFill>
                <a:latin typeface="SFMono-Regular"/>
              </a:rPr>
              <a:t>self</a:t>
            </a:r>
            <a:r>
              <a:rPr lang="en-US" altLang="en-US" sz="1600" dirty="0">
                <a:solidFill>
                  <a:srgbClr val="666600"/>
                </a:solidFill>
                <a:latin typeface="SFMono-Regular"/>
              </a:rPr>
              <a:t>.</a:t>
            </a:r>
            <a:r>
              <a:rPr lang="en-US" altLang="en-US" sz="1600" dirty="0">
                <a:solidFill>
                  <a:srgbClr val="383A42"/>
                </a:solidFill>
                <a:latin typeface="SFMono-Regular"/>
              </a:rPr>
              <a:t>fc1</a:t>
            </a:r>
            <a:r>
              <a:rPr lang="en-US" altLang="en-US" sz="1600" dirty="0">
                <a:solidFill>
                  <a:srgbClr val="666600"/>
                </a:solidFill>
                <a:latin typeface="SFMono-Regular"/>
              </a:rPr>
              <a:t>(</a:t>
            </a:r>
            <a:r>
              <a:rPr lang="en-US" altLang="en-US" sz="1600" dirty="0">
                <a:solidFill>
                  <a:srgbClr val="383A42"/>
                </a:solidFill>
                <a:latin typeface="SFMono-Regular"/>
              </a:rPr>
              <a:t>t</a:t>
            </a:r>
            <a:r>
              <a:rPr lang="en-US" altLang="en-US" sz="1600" dirty="0">
                <a:solidFill>
                  <a:srgbClr val="666600"/>
                </a:solidFill>
                <a:latin typeface="SFMono-Regular"/>
              </a:rPr>
              <a:t>)</a:t>
            </a:r>
            <a:r>
              <a:rPr lang="en-US" altLang="en-US" sz="1600" dirty="0">
                <a:solidFill>
                  <a:srgbClr val="383A42"/>
                </a:solidFill>
                <a:latin typeface="SFMono-Regular"/>
              </a:rPr>
              <a:t> </a:t>
            </a:r>
          </a:p>
          <a:p>
            <a:pPr lvl="0" algn="l" eaLnBrk="0" fontAlgn="base" hangingPunct="0">
              <a:spcBef>
                <a:spcPct val="0"/>
              </a:spcBef>
              <a:spcAft>
                <a:spcPct val="0"/>
              </a:spcAft>
            </a:pPr>
            <a:r>
              <a:rPr lang="en-US" altLang="en-US" sz="1600" dirty="0">
                <a:solidFill>
                  <a:srgbClr val="666600"/>
                </a:solidFill>
                <a:latin typeface="SFMono-Regular"/>
              </a:rPr>
              <a:t>&gt;</a:t>
            </a:r>
            <a:r>
              <a:rPr lang="en-US" altLang="en-US" sz="1600" dirty="0">
                <a:solidFill>
                  <a:srgbClr val="383A42"/>
                </a:solidFill>
                <a:latin typeface="SFMono-Regular"/>
              </a:rPr>
              <a:t> </a:t>
            </a:r>
            <a:r>
              <a:rPr lang="en-US" altLang="en-US" sz="1600" dirty="0" err="1">
                <a:solidFill>
                  <a:srgbClr val="383A42"/>
                </a:solidFill>
                <a:latin typeface="SFMono-Regular"/>
              </a:rPr>
              <a:t>t</a:t>
            </a:r>
            <a:r>
              <a:rPr lang="en-US" altLang="en-US" sz="1600" dirty="0" err="1">
                <a:solidFill>
                  <a:srgbClr val="666600"/>
                </a:solidFill>
                <a:latin typeface="SFMono-Regular"/>
              </a:rPr>
              <a:t>.</a:t>
            </a:r>
            <a:r>
              <a:rPr lang="en-US" altLang="en-US" sz="1600" dirty="0" err="1">
                <a:solidFill>
                  <a:srgbClr val="383A42"/>
                </a:solidFill>
                <a:latin typeface="SFMono-Regular"/>
              </a:rPr>
              <a:t>shape</a:t>
            </a:r>
            <a:r>
              <a:rPr lang="en-US" altLang="en-US" sz="1600" dirty="0">
                <a:solidFill>
                  <a:srgbClr val="383A42"/>
                </a:solidFill>
                <a:latin typeface="SFMono-Regular"/>
              </a:rPr>
              <a:t> </a:t>
            </a:r>
          </a:p>
          <a:p>
            <a:pPr lvl="0" algn="l" eaLnBrk="0" fontAlgn="base" hangingPunct="0">
              <a:spcBef>
                <a:spcPct val="0"/>
              </a:spcBef>
              <a:spcAft>
                <a:spcPct val="0"/>
              </a:spcAft>
            </a:pPr>
            <a:r>
              <a:rPr lang="en-US" altLang="en-US" sz="1600" dirty="0" err="1">
                <a:solidFill>
                  <a:srgbClr val="383A42"/>
                </a:solidFill>
                <a:latin typeface="SFMono-Regular"/>
              </a:rPr>
              <a:t>torch</a:t>
            </a:r>
            <a:r>
              <a:rPr lang="en-US" altLang="en-US" sz="1600" dirty="0" err="1">
                <a:solidFill>
                  <a:srgbClr val="666600"/>
                </a:solidFill>
                <a:latin typeface="SFMono-Regular"/>
              </a:rPr>
              <a:t>.</a:t>
            </a:r>
            <a:r>
              <a:rPr lang="en-US" altLang="en-US" sz="1600" dirty="0" err="1">
                <a:solidFill>
                  <a:srgbClr val="C18401"/>
                </a:solidFill>
                <a:latin typeface="SFMono-Regular"/>
              </a:rPr>
              <a:t>Size</a:t>
            </a:r>
            <a:r>
              <a:rPr lang="en-US" altLang="en-US" sz="1600" dirty="0">
                <a:solidFill>
                  <a:srgbClr val="666600"/>
                </a:solidFill>
                <a:latin typeface="SFMono-Regular"/>
              </a:rPr>
              <a:t>([</a:t>
            </a:r>
            <a:r>
              <a:rPr lang="en-US" altLang="en-US" sz="1600" dirty="0">
                <a:solidFill>
                  <a:srgbClr val="006666"/>
                </a:solidFill>
                <a:latin typeface="SFMono-Regular"/>
              </a:rPr>
              <a:t>1</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006666"/>
                </a:solidFill>
                <a:latin typeface="SFMono-Regular"/>
              </a:rPr>
              <a:t>120</a:t>
            </a:r>
            <a:r>
              <a:rPr lang="en-US" altLang="en-US" sz="1600" dirty="0">
                <a:solidFill>
                  <a:srgbClr val="666600"/>
                </a:solidFill>
                <a:latin typeface="SFMono-Regular"/>
              </a:rPr>
              <a:t>])</a:t>
            </a:r>
            <a:r>
              <a:rPr lang="en-US" altLang="en-US" sz="1600" dirty="0">
                <a:solidFill>
                  <a:srgbClr val="383A42"/>
                </a:solidFill>
                <a:latin typeface="SFMono-Regular"/>
              </a:rPr>
              <a:t> </a:t>
            </a:r>
          </a:p>
          <a:p>
            <a:pPr lvl="0" algn="l" eaLnBrk="0" fontAlgn="base" hangingPunct="0">
              <a:spcBef>
                <a:spcPct val="0"/>
              </a:spcBef>
              <a:spcAft>
                <a:spcPct val="0"/>
              </a:spcAft>
            </a:pPr>
            <a:r>
              <a:rPr lang="en-US" altLang="en-US" sz="1600" dirty="0">
                <a:solidFill>
                  <a:srgbClr val="666600"/>
                </a:solidFill>
                <a:latin typeface="SFMono-Regular"/>
              </a:rPr>
              <a:t>&gt;</a:t>
            </a:r>
            <a:r>
              <a:rPr lang="en-US" altLang="en-US" sz="1600" dirty="0">
                <a:solidFill>
                  <a:srgbClr val="383A42"/>
                </a:solidFill>
                <a:latin typeface="SFMono-Regular"/>
              </a:rPr>
              <a:t> t </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A626A4"/>
                </a:solidFill>
                <a:latin typeface="SFMono-Regular"/>
              </a:rPr>
              <a:t>self</a:t>
            </a:r>
            <a:r>
              <a:rPr lang="en-US" altLang="en-US" sz="1600" dirty="0">
                <a:solidFill>
                  <a:srgbClr val="666600"/>
                </a:solidFill>
                <a:latin typeface="SFMono-Regular"/>
              </a:rPr>
              <a:t>.</a:t>
            </a:r>
            <a:r>
              <a:rPr lang="en-US" altLang="en-US" sz="1600" dirty="0">
                <a:solidFill>
                  <a:srgbClr val="383A42"/>
                </a:solidFill>
                <a:latin typeface="SFMono-Regular"/>
              </a:rPr>
              <a:t>fc2</a:t>
            </a:r>
            <a:r>
              <a:rPr lang="en-US" altLang="en-US" sz="1600" dirty="0">
                <a:solidFill>
                  <a:srgbClr val="666600"/>
                </a:solidFill>
                <a:latin typeface="SFMono-Regular"/>
              </a:rPr>
              <a:t>(</a:t>
            </a:r>
            <a:r>
              <a:rPr lang="en-US" altLang="en-US" sz="1600" dirty="0">
                <a:solidFill>
                  <a:srgbClr val="383A42"/>
                </a:solidFill>
                <a:latin typeface="SFMono-Regular"/>
              </a:rPr>
              <a:t>t</a:t>
            </a:r>
            <a:r>
              <a:rPr lang="en-US" altLang="en-US" sz="1600" dirty="0">
                <a:solidFill>
                  <a:srgbClr val="666600"/>
                </a:solidFill>
                <a:latin typeface="SFMono-Regular"/>
              </a:rPr>
              <a:t>)</a:t>
            </a:r>
            <a:r>
              <a:rPr lang="en-US" altLang="en-US" sz="1600" dirty="0">
                <a:solidFill>
                  <a:srgbClr val="383A42"/>
                </a:solidFill>
                <a:latin typeface="SFMono-Regular"/>
              </a:rPr>
              <a:t> </a:t>
            </a:r>
          </a:p>
          <a:p>
            <a:pPr lvl="0" algn="l" eaLnBrk="0" fontAlgn="base" hangingPunct="0">
              <a:spcBef>
                <a:spcPct val="0"/>
              </a:spcBef>
              <a:spcAft>
                <a:spcPct val="0"/>
              </a:spcAft>
            </a:pPr>
            <a:r>
              <a:rPr lang="en-US" altLang="en-US" sz="1600" dirty="0">
                <a:solidFill>
                  <a:srgbClr val="666600"/>
                </a:solidFill>
                <a:latin typeface="SFMono-Regular"/>
              </a:rPr>
              <a:t>&gt;</a:t>
            </a:r>
            <a:r>
              <a:rPr lang="en-US" altLang="en-US" sz="1600" dirty="0">
                <a:solidFill>
                  <a:srgbClr val="383A42"/>
                </a:solidFill>
                <a:latin typeface="SFMono-Regular"/>
              </a:rPr>
              <a:t> </a:t>
            </a:r>
            <a:r>
              <a:rPr lang="en-US" altLang="en-US" sz="1600" dirty="0" err="1">
                <a:solidFill>
                  <a:srgbClr val="383A42"/>
                </a:solidFill>
                <a:latin typeface="SFMono-Regular"/>
              </a:rPr>
              <a:t>t</a:t>
            </a:r>
            <a:r>
              <a:rPr lang="en-US" altLang="en-US" sz="1600" dirty="0" err="1">
                <a:solidFill>
                  <a:srgbClr val="666600"/>
                </a:solidFill>
                <a:latin typeface="SFMono-Regular"/>
              </a:rPr>
              <a:t>.</a:t>
            </a:r>
            <a:r>
              <a:rPr lang="en-US" altLang="en-US" sz="1600" dirty="0" err="1">
                <a:solidFill>
                  <a:srgbClr val="383A42"/>
                </a:solidFill>
                <a:latin typeface="SFMono-Regular"/>
              </a:rPr>
              <a:t>shape</a:t>
            </a:r>
            <a:r>
              <a:rPr lang="en-US" altLang="en-US" sz="1600" dirty="0">
                <a:solidFill>
                  <a:srgbClr val="383A42"/>
                </a:solidFill>
                <a:latin typeface="SFMono-Regular"/>
              </a:rPr>
              <a:t> </a:t>
            </a:r>
          </a:p>
          <a:p>
            <a:pPr lvl="0" algn="l" eaLnBrk="0" fontAlgn="base" hangingPunct="0">
              <a:spcBef>
                <a:spcPct val="0"/>
              </a:spcBef>
              <a:spcAft>
                <a:spcPct val="0"/>
              </a:spcAft>
            </a:pPr>
            <a:r>
              <a:rPr lang="en-US" altLang="en-US" sz="1600" dirty="0" err="1">
                <a:solidFill>
                  <a:srgbClr val="383A42"/>
                </a:solidFill>
                <a:latin typeface="SFMono-Regular"/>
              </a:rPr>
              <a:t>torch</a:t>
            </a:r>
            <a:r>
              <a:rPr lang="en-US" altLang="en-US" sz="1600" dirty="0" err="1">
                <a:solidFill>
                  <a:srgbClr val="666600"/>
                </a:solidFill>
                <a:latin typeface="SFMono-Regular"/>
              </a:rPr>
              <a:t>.</a:t>
            </a:r>
            <a:r>
              <a:rPr lang="en-US" altLang="en-US" sz="1600" dirty="0" err="1">
                <a:solidFill>
                  <a:srgbClr val="C18401"/>
                </a:solidFill>
                <a:latin typeface="SFMono-Regular"/>
              </a:rPr>
              <a:t>Size</a:t>
            </a:r>
            <a:r>
              <a:rPr lang="en-US" altLang="en-US" sz="1600" dirty="0">
                <a:solidFill>
                  <a:srgbClr val="666600"/>
                </a:solidFill>
                <a:latin typeface="SFMono-Regular"/>
              </a:rPr>
              <a:t>([</a:t>
            </a:r>
            <a:r>
              <a:rPr lang="en-US" altLang="en-US" sz="1600" dirty="0">
                <a:solidFill>
                  <a:srgbClr val="006666"/>
                </a:solidFill>
                <a:latin typeface="SFMono-Regular"/>
              </a:rPr>
              <a:t>1</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006666"/>
                </a:solidFill>
                <a:latin typeface="SFMono-Regular"/>
              </a:rPr>
              <a:t>60</a:t>
            </a:r>
            <a:r>
              <a:rPr lang="en-US" altLang="en-US" sz="1600" dirty="0">
                <a:solidFill>
                  <a:srgbClr val="666600"/>
                </a:solidFill>
                <a:latin typeface="SFMono-Regular"/>
              </a:rPr>
              <a:t>])</a:t>
            </a:r>
            <a:r>
              <a:rPr lang="en-US" altLang="en-US" sz="1600" dirty="0">
                <a:solidFill>
                  <a:srgbClr val="383A42"/>
                </a:solidFill>
                <a:latin typeface="SFMono-Regular"/>
              </a:rPr>
              <a:t> </a:t>
            </a:r>
          </a:p>
          <a:p>
            <a:pPr lvl="0" algn="l" eaLnBrk="0" fontAlgn="base" hangingPunct="0">
              <a:spcBef>
                <a:spcPct val="0"/>
              </a:spcBef>
              <a:spcAft>
                <a:spcPct val="0"/>
              </a:spcAft>
            </a:pPr>
            <a:r>
              <a:rPr lang="en-US" altLang="en-US" sz="1600" dirty="0">
                <a:solidFill>
                  <a:srgbClr val="666600"/>
                </a:solidFill>
                <a:latin typeface="SFMono-Regular"/>
              </a:rPr>
              <a:t>&gt;</a:t>
            </a:r>
            <a:r>
              <a:rPr lang="en-US" altLang="en-US" sz="1600" dirty="0">
                <a:solidFill>
                  <a:srgbClr val="383A42"/>
                </a:solidFill>
                <a:latin typeface="SFMono-Regular"/>
              </a:rPr>
              <a:t> t </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err="1">
                <a:solidFill>
                  <a:srgbClr val="A626A4"/>
                </a:solidFill>
                <a:latin typeface="SFMono-Regular"/>
              </a:rPr>
              <a:t>self</a:t>
            </a:r>
            <a:r>
              <a:rPr lang="en-US" altLang="en-US" sz="1600" dirty="0" err="1">
                <a:solidFill>
                  <a:srgbClr val="666600"/>
                </a:solidFill>
                <a:latin typeface="SFMono-Regular"/>
              </a:rPr>
              <a:t>.</a:t>
            </a:r>
            <a:r>
              <a:rPr lang="en-US" altLang="en-US" sz="1600" dirty="0" err="1">
                <a:solidFill>
                  <a:srgbClr val="A626A4"/>
                </a:solidFill>
                <a:latin typeface="SFMono-Regular"/>
              </a:rPr>
              <a:t>out</a:t>
            </a:r>
            <a:r>
              <a:rPr lang="en-US" altLang="en-US" sz="1600" dirty="0">
                <a:solidFill>
                  <a:srgbClr val="666600"/>
                </a:solidFill>
                <a:latin typeface="SFMono-Regular"/>
              </a:rPr>
              <a:t>(</a:t>
            </a:r>
            <a:r>
              <a:rPr lang="en-US" altLang="en-US" sz="1600" dirty="0">
                <a:solidFill>
                  <a:srgbClr val="383A42"/>
                </a:solidFill>
                <a:latin typeface="SFMono-Regular"/>
              </a:rPr>
              <a:t>t</a:t>
            </a:r>
            <a:r>
              <a:rPr lang="en-US" altLang="en-US" sz="1600" dirty="0">
                <a:solidFill>
                  <a:srgbClr val="666600"/>
                </a:solidFill>
                <a:latin typeface="SFMono-Regular"/>
              </a:rPr>
              <a:t>)</a:t>
            </a:r>
            <a:r>
              <a:rPr lang="en-US" altLang="en-US" sz="1600" dirty="0">
                <a:solidFill>
                  <a:srgbClr val="383A42"/>
                </a:solidFill>
                <a:latin typeface="SFMono-Regular"/>
              </a:rPr>
              <a:t> </a:t>
            </a:r>
          </a:p>
          <a:p>
            <a:pPr lvl="0" algn="l" eaLnBrk="0" fontAlgn="base" hangingPunct="0">
              <a:spcBef>
                <a:spcPct val="0"/>
              </a:spcBef>
              <a:spcAft>
                <a:spcPct val="0"/>
              </a:spcAft>
            </a:pPr>
            <a:r>
              <a:rPr lang="en-US" altLang="en-US" sz="1600" dirty="0">
                <a:solidFill>
                  <a:srgbClr val="666600"/>
                </a:solidFill>
                <a:latin typeface="SFMono-Regular"/>
              </a:rPr>
              <a:t>&gt;</a:t>
            </a:r>
            <a:r>
              <a:rPr lang="en-US" altLang="en-US" sz="1600" dirty="0">
                <a:solidFill>
                  <a:srgbClr val="383A42"/>
                </a:solidFill>
                <a:latin typeface="SFMono-Regular"/>
              </a:rPr>
              <a:t> </a:t>
            </a:r>
            <a:r>
              <a:rPr lang="en-US" altLang="en-US" sz="1600" dirty="0" err="1">
                <a:solidFill>
                  <a:srgbClr val="383A42"/>
                </a:solidFill>
                <a:latin typeface="SFMono-Regular"/>
              </a:rPr>
              <a:t>t</a:t>
            </a:r>
            <a:r>
              <a:rPr lang="en-US" altLang="en-US" sz="1600" dirty="0" err="1">
                <a:solidFill>
                  <a:srgbClr val="666600"/>
                </a:solidFill>
                <a:latin typeface="SFMono-Regular"/>
              </a:rPr>
              <a:t>.</a:t>
            </a:r>
            <a:r>
              <a:rPr lang="en-US" altLang="en-US" sz="1600" dirty="0" err="1">
                <a:solidFill>
                  <a:srgbClr val="383A42"/>
                </a:solidFill>
                <a:latin typeface="SFMono-Regular"/>
              </a:rPr>
              <a:t>shape</a:t>
            </a:r>
            <a:r>
              <a:rPr lang="en-US" altLang="en-US" sz="1600" dirty="0">
                <a:solidFill>
                  <a:srgbClr val="383A42"/>
                </a:solidFill>
                <a:latin typeface="SFMono-Regular"/>
              </a:rPr>
              <a:t> </a:t>
            </a:r>
          </a:p>
          <a:p>
            <a:pPr lvl="0" algn="l" eaLnBrk="0" fontAlgn="base" hangingPunct="0">
              <a:spcBef>
                <a:spcPct val="0"/>
              </a:spcBef>
              <a:spcAft>
                <a:spcPct val="0"/>
              </a:spcAft>
            </a:pPr>
            <a:r>
              <a:rPr lang="en-US" altLang="en-US" sz="1600" dirty="0" err="1">
                <a:solidFill>
                  <a:srgbClr val="383A42"/>
                </a:solidFill>
                <a:latin typeface="SFMono-Regular"/>
              </a:rPr>
              <a:t>torch</a:t>
            </a:r>
            <a:r>
              <a:rPr lang="en-US" altLang="en-US" sz="1600" dirty="0" err="1">
                <a:solidFill>
                  <a:srgbClr val="666600"/>
                </a:solidFill>
                <a:latin typeface="SFMono-Regular"/>
              </a:rPr>
              <a:t>.</a:t>
            </a:r>
            <a:r>
              <a:rPr lang="en-US" altLang="en-US" sz="1600" dirty="0" err="1">
                <a:solidFill>
                  <a:srgbClr val="C18401"/>
                </a:solidFill>
                <a:latin typeface="SFMono-Regular"/>
              </a:rPr>
              <a:t>Size</a:t>
            </a:r>
            <a:r>
              <a:rPr lang="en-US" altLang="en-US" sz="1600" dirty="0">
                <a:solidFill>
                  <a:srgbClr val="666600"/>
                </a:solidFill>
                <a:latin typeface="SFMono-Regular"/>
              </a:rPr>
              <a:t>([</a:t>
            </a:r>
            <a:r>
              <a:rPr lang="en-US" altLang="en-US" sz="1600" dirty="0">
                <a:solidFill>
                  <a:srgbClr val="006666"/>
                </a:solidFill>
                <a:latin typeface="SFMono-Regular"/>
              </a:rPr>
              <a:t>1</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006666"/>
                </a:solidFill>
                <a:latin typeface="SFMono-Regular"/>
              </a:rPr>
              <a:t>10</a:t>
            </a:r>
            <a:r>
              <a:rPr lang="en-US" altLang="en-US" sz="1600" dirty="0">
                <a:solidFill>
                  <a:srgbClr val="666600"/>
                </a:solidFill>
                <a:latin typeface="SFMono-Regular"/>
              </a:rPr>
              <a:t>])</a:t>
            </a:r>
            <a:r>
              <a:rPr lang="en-US" altLang="en-US" sz="1600" dirty="0">
                <a:solidFill>
                  <a:srgbClr val="383A42"/>
                </a:solidFill>
                <a:latin typeface="SFMono-Regular"/>
              </a:rPr>
              <a:t> </a:t>
            </a:r>
          </a:p>
          <a:p>
            <a:pPr lvl="0" algn="l" eaLnBrk="0" fontAlgn="base" hangingPunct="0">
              <a:spcBef>
                <a:spcPct val="0"/>
              </a:spcBef>
              <a:spcAft>
                <a:spcPct val="0"/>
              </a:spcAft>
            </a:pPr>
            <a:r>
              <a:rPr lang="en-US" altLang="en-US" sz="1600" dirty="0">
                <a:solidFill>
                  <a:srgbClr val="666600"/>
                </a:solidFill>
                <a:latin typeface="SFMono-Regular"/>
              </a:rPr>
              <a:t>&gt;</a:t>
            </a:r>
            <a:r>
              <a:rPr lang="en-US" altLang="en-US" sz="1600" dirty="0">
                <a:solidFill>
                  <a:srgbClr val="383A42"/>
                </a:solidFill>
                <a:latin typeface="SFMono-Regular"/>
              </a:rPr>
              <a:t> t tensor</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006666"/>
                </a:solidFill>
                <a:latin typeface="SFMono-Regular"/>
              </a:rPr>
              <a:t>0.1009</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666600"/>
                </a:solidFill>
                <a:latin typeface="SFMono-Regular"/>
              </a:rPr>
              <a:t>-</a:t>
            </a:r>
            <a:r>
              <a:rPr lang="en-US" altLang="en-US" sz="1600" dirty="0">
                <a:solidFill>
                  <a:srgbClr val="006666"/>
                </a:solidFill>
                <a:latin typeface="SFMono-Regular"/>
              </a:rPr>
              <a:t>0.0842</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006666"/>
                </a:solidFill>
                <a:latin typeface="SFMono-Regular"/>
              </a:rPr>
              <a:t>0.0349</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666600"/>
                </a:solidFill>
                <a:latin typeface="SFMono-Regular"/>
              </a:rPr>
              <a:t>-</a:t>
            </a:r>
            <a:r>
              <a:rPr lang="en-US" altLang="en-US" sz="1600" dirty="0">
                <a:solidFill>
                  <a:srgbClr val="006666"/>
                </a:solidFill>
                <a:latin typeface="SFMono-Regular"/>
              </a:rPr>
              <a:t>0.0640</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006666"/>
                </a:solidFill>
                <a:latin typeface="SFMono-Regular"/>
              </a:rPr>
              <a:t>0.0754</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666600"/>
                </a:solidFill>
                <a:latin typeface="SFMono-Regular"/>
              </a:rPr>
              <a:t>-</a:t>
            </a:r>
            <a:r>
              <a:rPr lang="en-US" altLang="en-US" sz="1600" dirty="0">
                <a:solidFill>
                  <a:srgbClr val="006666"/>
                </a:solidFill>
                <a:latin typeface="SFMono-Regular"/>
              </a:rPr>
              <a:t>0.0057</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006666"/>
                </a:solidFill>
                <a:latin typeface="SFMono-Regular"/>
              </a:rPr>
              <a:t>0.0878</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006666"/>
                </a:solidFill>
                <a:latin typeface="SFMono-Regular"/>
              </a:rPr>
              <a:t>0.0296</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006666"/>
                </a:solidFill>
                <a:latin typeface="SFMono-Regular"/>
              </a:rPr>
              <a:t>0.0345</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006666"/>
                </a:solidFill>
                <a:latin typeface="SFMono-Regular"/>
              </a:rPr>
              <a:t>0.0236</a:t>
            </a:r>
            <a:r>
              <a:rPr lang="en-US" altLang="en-US" sz="1600" dirty="0">
                <a:solidFill>
                  <a:srgbClr val="666600"/>
                </a:solidFill>
                <a:latin typeface="SFMono-Regular"/>
              </a:rPr>
              <a:t>]])</a:t>
            </a:r>
            <a:r>
              <a:rPr lang="en-US" altLang="en-US" sz="1600" dirty="0">
                <a:solidFill>
                  <a:schemeClr val="tx1"/>
                </a:solidFill>
              </a:rPr>
              <a:t> </a:t>
            </a:r>
            <a:endParaRPr lang="en-US" altLang="en-US" sz="1600" dirty="0">
              <a:solidFill>
                <a:schemeClr val="tx1"/>
              </a:solidFill>
              <a:latin typeface="Arial" panose="020B0604020202020204" pitchFamily="34" charset="0"/>
            </a:endParaRPr>
          </a:p>
        </p:txBody>
      </p:sp>
    </p:spTree>
    <p:extLst>
      <p:ext uri="{BB962C8B-B14F-4D97-AF65-F5344CB8AC3E}">
        <p14:creationId xmlns:p14="http://schemas.microsoft.com/office/powerpoint/2010/main" val="2518771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24.3 CNN Output Size Formula</a:t>
            </a:r>
            <a:endParaRPr lang="zh-TW" altLang="en-US" b="1" dirty="0">
              <a:solidFill>
                <a:srgbClr val="FFFF00"/>
              </a:solidFill>
            </a:endParaRPr>
          </a:p>
        </p:txBody>
      </p:sp>
      <p:sp>
        <p:nvSpPr>
          <p:cNvPr id="3" name="副標題 2"/>
          <p:cNvSpPr>
            <a:spLocks noGrp="1"/>
          </p:cNvSpPr>
          <p:nvPr>
            <p:ph type="subTitle" idx="1"/>
          </p:nvPr>
        </p:nvSpPr>
        <p:spPr>
          <a:xfrm>
            <a:off x="457200" y="1268761"/>
            <a:ext cx="8363272"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This table summarizes the shape changing operations and the resulting shape of each: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pic>
        <p:nvPicPr>
          <p:cNvPr id="15" name="Picture 14">
            <a:extLst>
              <a:ext uri="{FF2B5EF4-FFF2-40B4-BE49-F238E27FC236}">
                <a16:creationId xmlns:a16="http://schemas.microsoft.com/office/drawing/2014/main" id="{23BF3B28-B2AE-4712-86D8-1A72F36D0CE5}"/>
              </a:ext>
            </a:extLst>
          </p:cNvPr>
          <p:cNvPicPr>
            <a:picLocks noChangeAspect="1"/>
          </p:cNvPicPr>
          <p:nvPr/>
        </p:nvPicPr>
        <p:blipFill>
          <a:blip r:embed="rId3"/>
          <a:stretch>
            <a:fillRect/>
          </a:stretch>
        </p:blipFill>
        <p:spPr>
          <a:xfrm>
            <a:off x="1205985" y="2020961"/>
            <a:ext cx="5381625" cy="3543300"/>
          </a:xfrm>
          <a:prstGeom prst="rect">
            <a:avLst/>
          </a:prstGeom>
          <a:ln>
            <a:solidFill>
              <a:srgbClr val="C00000"/>
            </a:solidFill>
          </a:ln>
        </p:spPr>
      </p:pic>
    </p:spTree>
    <p:extLst>
      <p:ext uri="{BB962C8B-B14F-4D97-AF65-F5344CB8AC3E}">
        <p14:creationId xmlns:p14="http://schemas.microsoft.com/office/powerpoint/2010/main" val="1596213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24.4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7540214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24.4 Summary</a:t>
            </a:r>
            <a:endParaRPr lang="zh-TW" altLang="en-US" b="1" dirty="0">
              <a:solidFill>
                <a:srgbClr val="FFFF00"/>
              </a:solidFill>
            </a:endParaRPr>
          </a:p>
        </p:txBody>
      </p:sp>
      <p:sp>
        <p:nvSpPr>
          <p:cNvPr id="3" name="副標題 2"/>
          <p:cNvSpPr>
            <a:spLocks noGrp="1"/>
          </p:cNvSpPr>
          <p:nvPr>
            <p:ph type="subTitle" idx="1"/>
          </p:nvPr>
        </p:nvSpPr>
        <p:spPr>
          <a:xfrm>
            <a:off x="457200" y="1268761"/>
            <a:ext cx="8363272"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Training The CNN Is Next</a:t>
            </a:r>
          </a:p>
          <a:p>
            <a:pPr marL="342900" indent="-342900" algn="l">
              <a:buClr>
                <a:srgbClr val="0070C0"/>
              </a:buClr>
              <a:buSzPct val="80000"/>
              <a:buFont typeface="Wingdings" pitchFamily="2" charset="2"/>
              <a:buChar char="u"/>
            </a:pPr>
            <a:r>
              <a:rPr lang="en-US" sz="1800" dirty="0">
                <a:solidFill>
                  <a:schemeClr val="tx1"/>
                </a:solidFill>
              </a:rPr>
              <a:t>We should now have a good understanding of how input tensors are transformed by convolutional neural networks, how to debug neural networks in </a:t>
            </a:r>
            <a:r>
              <a:rPr lang="en-US" sz="1800" dirty="0" err="1">
                <a:solidFill>
                  <a:schemeClr val="tx1"/>
                </a:solidFill>
              </a:rPr>
              <a:t>PyTorch</a:t>
            </a:r>
            <a:r>
              <a:rPr lang="en-US" sz="1800" dirty="0">
                <a:solidFill>
                  <a:schemeClr val="tx1"/>
                </a:solidFill>
              </a:rPr>
              <a:t>, and how to inspect the weight tensors of all of the layers.</a:t>
            </a:r>
          </a:p>
          <a:p>
            <a:pPr marL="342900" indent="-342900" algn="l">
              <a:buClr>
                <a:srgbClr val="0070C0"/>
              </a:buClr>
              <a:buSzPct val="80000"/>
              <a:buFont typeface="Wingdings" pitchFamily="2" charset="2"/>
              <a:buChar char="u"/>
            </a:pPr>
            <a:r>
              <a:rPr lang="en-US" sz="1800" dirty="0">
                <a:solidFill>
                  <a:schemeClr val="tx1"/>
                </a:solidFill>
              </a:rPr>
              <a:t>In the next discussion, we will begin training our network, which will lead to the values in our weight tensor to be updated to make the forward method of our network map the inputs to the correct output classes.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spTree>
    <p:extLst>
      <p:ext uri="{BB962C8B-B14F-4D97-AF65-F5344CB8AC3E}">
        <p14:creationId xmlns:p14="http://schemas.microsoft.com/office/powerpoint/2010/main" val="119814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24.5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3686511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24.5 Quiz</a:t>
            </a:r>
            <a:endParaRPr lang="zh-TW" altLang="en-US" b="1" dirty="0">
              <a:solidFill>
                <a:srgbClr val="FFFF00"/>
              </a:solidFill>
            </a:endParaRPr>
          </a:p>
        </p:txBody>
      </p:sp>
      <p:sp>
        <p:nvSpPr>
          <p:cNvPr id="3" name="副標題 2"/>
          <p:cNvSpPr>
            <a:spLocks noGrp="1"/>
          </p:cNvSpPr>
          <p:nvPr>
            <p:ph type="subTitle" idx="1"/>
          </p:nvPr>
        </p:nvSpPr>
        <p:spPr>
          <a:xfrm>
            <a:off x="457200" y="1268761"/>
            <a:ext cx="10184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39</a:t>
            </a:fld>
            <a:endParaRPr lang="zh-TW" altLang="en-US"/>
          </a:p>
        </p:txBody>
      </p:sp>
      <p:pic>
        <p:nvPicPr>
          <p:cNvPr id="7" name="Picture 6">
            <a:extLst>
              <a:ext uri="{FF2B5EF4-FFF2-40B4-BE49-F238E27FC236}">
                <a16:creationId xmlns:a16="http://schemas.microsoft.com/office/drawing/2014/main" id="{3337EA92-4AE4-4407-9754-FEC59B50494B}"/>
              </a:ext>
            </a:extLst>
          </p:cNvPr>
          <p:cNvPicPr>
            <a:picLocks noChangeAspect="1"/>
          </p:cNvPicPr>
          <p:nvPr/>
        </p:nvPicPr>
        <p:blipFill>
          <a:blip r:embed="rId3"/>
          <a:stretch>
            <a:fillRect/>
          </a:stretch>
        </p:blipFill>
        <p:spPr>
          <a:xfrm>
            <a:off x="1691680" y="1268761"/>
            <a:ext cx="6534150" cy="3105150"/>
          </a:xfrm>
          <a:prstGeom prst="rect">
            <a:avLst/>
          </a:prstGeom>
          <a:ln>
            <a:solidFill>
              <a:srgbClr val="C00000"/>
            </a:solidFill>
          </a:ln>
        </p:spPr>
      </p:pic>
    </p:spTree>
    <p:extLst>
      <p:ext uri="{BB962C8B-B14F-4D97-AF65-F5344CB8AC3E}">
        <p14:creationId xmlns:p14="http://schemas.microsoft.com/office/powerpoint/2010/main" val="2680209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 Output Size Formula (Part 2)</a:t>
            </a:r>
            <a:endParaRPr lang="zh-TW" altLang="en-US" b="1" dirty="0">
              <a:solidFill>
                <a:srgbClr val="FFFF00"/>
              </a:solidFill>
            </a:endParaRPr>
          </a:p>
        </p:txBody>
      </p:sp>
      <p:sp>
        <p:nvSpPr>
          <p:cNvPr id="3" name="副標題 2"/>
          <p:cNvSpPr>
            <a:spLocks noGrp="1"/>
          </p:cNvSpPr>
          <p:nvPr>
            <p:ph type="subTitle" idx="1"/>
          </p:nvPr>
        </p:nvSpPr>
        <p:spPr>
          <a:xfrm>
            <a:off x="457200" y="1388247"/>
            <a:ext cx="8352928" cy="20399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Output Size Formula</a:t>
            </a:r>
          </a:p>
          <a:p>
            <a:pPr marL="342900" indent="-342900" algn="l">
              <a:buClr>
                <a:srgbClr val="0070C0"/>
              </a:buClr>
              <a:buSzPct val="80000"/>
              <a:buFont typeface="Wingdings" pitchFamily="2" charset="2"/>
              <a:buChar char="u"/>
            </a:pPr>
            <a:r>
              <a:rPr lang="en-US" sz="1800" dirty="0">
                <a:solidFill>
                  <a:schemeClr val="tx1"/>
                </a:solidFill>
              </a:rPr>
              <a:t>We will see the tensors transform from end to end as it moves through the network.</a:t>
            </a:r>
          </a:p>
          <a:p>
            <a:pPr marL="342900" indent="-342900" algn="l">
              <a:buClr>
                <a:srgbClr val="0070C0"/>
              </a:buClr>
              <a:buSzPct val="80000"/>
              <a:buFont typeface="Wingdings" pitchFamily="2" charset="2"/>
              <a:buChar char="u"/>
            </a:pPr>
            <a:r>
              <a:rPr lang="en-US" sz="1800" dirty="0">
                <a:solidFill>
                  <a:schemeClr val="tx1"/>
                </a:solidFill>
              </a:rPr>
              <a:t>We will check the formulas for calculating the height and width output sizes that with the conv and pooling layers operations.</a:t>
            </a:r>
          </a:p>
          <a:p>
            <a:pPr marL="342900" indent="-342900" algn="l">
              <a:buClr>
                <a:srgbClr val="0070C0"/>
              </a:buClr>
              <a:buSzPct val="80000"/>
              <a:buFont typeface="Wingdings" pitchFamily="2" charset="2"/>
              <a:buChar char="u"/>
            </a:pPr>
            <a:r>
              <a:rPr lang="en-US" sz="1800" dirty="0">
                <a:solidFill>
                  <a:schemeClr val="tx1"/>
                </a:solidFill>
              </a:rPr>
              <a:t>We need to import the torch, </a:t>
            </a:r>
            <a:r>
              <a:rPr lang="en-US" sz="1800" dirty="0" err="1">
                <a:solidFill>
                  <a:schemeClr val="tx1"/>
                </a:solidFill>
              </a:rPr>
              <a:t>torch.nn</a:t>
            </a:r>
            <a:r>
              <a:rPr lang="en-US" sz="1800" dirty="0">
                <a:solidFill>
                  <a:schemeClr val="tx1"/>
                </a:solidFill>
              </a:rPr>
              <a:t>, </a:t>
            </a:r>
            <a:r>
              <a:rPr lang="en-US" sz="1800" dirty="0" err="1">
                <a:solidFill>
                  <a:schemeClr val="tx1"/>
                </a:solidFill>
              </a:rPr>
              <a:t>torch.nn.functional</a:t>
            </a:r>
            <a:r>
              <a:rPr lang="en-US" sz="1800" dirty="0">
                <a:solidFill>
                  <a:schemeClr val="tx1"/>
                </a:solidFill>
              </a:rPr>
              <a:t>, </a:t>
            </a:r>
            <a:r>
              <a:rPr lang="en-US" sz="1800" dirty="0" err="1">
                <a:solidFill>
                  <a:schemeClr val="tx1"/>
                </a:solidFill>
              </a:rPr>
              <a:t>torchvision</a:t>
            </a:r>
            <a:r>
              <a:rPr lang="en-US" sz="1800" dirty="0">
                <a:solidFill>
                  <a:schemeClr val="tx1"/>
                </a:solidFill>
              </a:rPr>
              <a:t>, and </a:t>
            </a:r>
            <a:r>
              <a:rPr lang="en-US" sz="1800" dirty="0" err="1">
                <a:solidFill>
                  <a:schemeClr val="tx1"/>
                </a:solidFill>
              </a:rPr>
              <a:t>torchvision.transform</a:t>
            </a:r>
            <a:r>
              <a:rPr lang="en-US" sz="1800" dirty="0">
                <a:solidFill>
                  <a:schemeClr val="tx1"/>
                </a:solidFill>
              </a:rPr>
              <a:t> libraries for this debugging process.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A9D055FB-4F45-4CD9-95EA-14026EB64AD6}"/>
              </a:ext>
            </a:extLst>
          </p:cNvPr>
          <p:cNvPicPr>
            <a:picLocks noChangeAspect="1"/>
          </p:cNvPicPr>
          <p:nvPr/>
        </p:nvPicPr>
        <p:blipFill>
          <a:blip r:embed="rId3"/>
          <a:stretch>
            <a:fillRect/>
          </a:stretch>
        </p:blipFill>
        <p:spPr>
          <a:xfrm>
            <a:off x="1979712" y="3788249"/>
            <a:ext cx="4238625" cy="1809750"/>
          </a:xfrm>
          <a:prstGeom prst="rect">
            <a:avLst/>
          </a:prstGeom>
          <a:ln>
            <a:solidFill>
              <a:srgbClr val="C00000"/>
            </a:solidFill>
          </a:ln>
        </p:spPr>
      </p:pic>
    </p:spTree>
    <p:extLst>
      <p:ext uri="{BB962C8B-B14F-4D97-AF65-F5344CB8AC3E}">
        <p14:creationId xmlns:p14="http://schemas.microsoft.com/office/powerpoint/2010/main" val="976284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24.5 Quiz</a:t>
            </a:r>
            <a:endParaRPr lang="zh-TW" altLang="en-US" b="1" dirty="0">
              <a:solidFill>
                <a:srgbClr val="FFFF00"/>
              </a:solidFill>
            </a:endParaRPr>
          </a:p>
        </p:txBody>
      </p:sp>
      <p:sp>
        <p:nvSpPr>
          <p:cNvPr id="3" name="副標題 2"/>
          <p:cNvSpPr>
            <a:spLocks noGrp="1"/>
          </p:cNvSpPr>
          <p:nvPr>
            <p:ph type="subTitle" idx="1"/>
          </p:nvPr>
        </p:nvSpPr>
        <p:spPr>
          <a:xfrm>
            <a:off x="457200" y="1268761"/>
            <a:ext cx="10184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40</a:t>
            </a:fld>
            <a:endParaRPr lang="zh-TW" altLang="en-US"/>
          </a:p>
        </p:txBody>
      </p:sp>
      <p:pic>
        <p:nvPicPr>
          <p:cNvPr id="8" name="Picture 7">
            <a:extLst>
              <a:ext uri="{FF2B5EF4-FFF2-40B4-BE49-F238E27FC236}">
                <a16:creationId xmlns:a16="http://schemas.microsoft.com/office/drawing/2014/main" id="{8430618D-DA72-47F2-8C5C-F70B59B0890A}"/>
              </a:ext>
            </a:extLst>
          </p:cNvPr>
          <p:cNvPicPr>
            <a:picLocks noChangeAspect="1"/>
          </p:cNvPicPr>
          <p:nvPr/>
        </p:nvPicPr>
        <p:blipFill>
          <a:blip r:embed="rId3"/>
          <a:stretch>
            <a:fillRect/>
          </a:stretch>
        </p:blipFill>
        <p:spPr>
          <a:xfrm>
            <a:off x="1619672" y="1268761"/>
            <a:ext cx="6772275" cy="3429000"/>
          </a:xfrm>
          <a:prstGeom prst="rect">
            <a:avLst/>
          </a:prstGeom>
          <a:ln>
            <a:solidFill>
              <a:srgbClr val="C00000"/>
            </a:solidFill>
          </a:ln>
        </p:spPr>
      </p:pic>
    </p:spTree>
    <p:extLst>
      <p:ext uri="{BB962C8B-B14F-4D97-AF65-F5344CB8AC3E}">
        <p14:creationId xmlns:p14="http://schemas.microsoft.com/office/powerpoint/2010/main" val="2362055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24.5 Quiz</a:t>
            </a:r>
            <a:endParaRPr lang="zh-TW" altLang="en-US" b="1" dirty="0">
              <a:solidFill>
                <a:srgbClr val="FFFF00"/>
              </a:solidFill>
            </a:endParaRPr>
          </a:p>
        </p:txBody>
      </p:sp>
      <p:sp>
        <p:nvSpPr>
          <p:cNvPr id="3" name="副標題 2"/>
          <p:cNvSpPr>
            <a:spLocks noGrp="1"/>
          </p:cNvSpPr>
          <p:nvPr>
            <p:ph type="subTitle" idx="1"/>
          </p:nvPr>
        </p:nvSpPr>
        <p:spPr>
          <a:xfrm>
            <a:off x="457200" y="1268761"/>
            <a:ext cx="10184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41</a:t>
            </a:fld>
            <a:endParaRPr lang="zh-TW" altLang="en-US"/>
          </a:p>
        </p:txBody>
      </p:sp>
      <p:pic>
        <p:nvPicPr>
          <p:cNvPr id="7" name="Picture 6">
            <a:extLst>
              <a:ext uri="{FF2B5EF4-FFF2-40B4-BE49-F238E27FC236}">
                <a16:creationId xmlns:a16="http://schemas.microsoft.com/office/drawing/2014/main" id="{687BCBD0-9F03-448D-8BAC-D2F60D44B31A}"/>
              </a:ext>
            </a:extLst>
          </p:cNvPr>
          <p:cNvPicPr>
            <a:picLocks noChangeAspect="1"/>
          </p:cNvPicPr>
          <p:nvPr/>
        </p:nvPicPr>
        <p:blipFill>
          <a:blip r:embed="rId3"/>
          <a:stretch>
            <a:fillRect/>
          </a:stretch>
        </p:blipFill>
        <p:spPr>
          <a:xfrm>
            <a:off x="1804814" y="1254650"/>
            <a:ext cx="6877050" cy="4381500"/>
          </a:xfrm>
          <a:prstGeom prst="rect">
            <a:avLst/>
          </a:prstGeom>
          <a:ln>
            <a:solidFill>
              <a:srgbClr val="C00000"/>
            </a:solidFill>
          </a:ln>
        </p:spPr>
      </p:pic>
    </p:spTree>
    <p:extLst>
      <p:ext uri="{BB962C8B-B14F-4D97-AF65-F5344CB8AC3E}">
        <p14:creationId xmlns:p14="http://schemas.microsoft.com/office/powerpoint/2010/main" val="13612730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24.5 Quiz</a:t>
            </a:r>
            <a:endParaRPr lang="zh-TW" altLang="en-US" b="1" dirty="0">
              <a:solidFill>
                <a:srgbClr val="FFFF00"/>
              </a:solidFill>
            </a:endParaRPr>
          </a:p>
        </p:txBody>
      </p:sp>
      <p:sp>
        <p:nvSpPr>
          <p:cNvPr id="3" name="副標題 2"/>
          <p:cNvSpPr>
            <a:spLocks noGrp="1"/>
          </p:cNvSpPr>
          <p:nvPr>
            <p:ph type="subTitle" idx="1"/>
          </p:nvPr>
        </p:nvSpPr>
        <p:spPr>
          <a:xfrm>
            <a:off x="457200" y="1268761"/>
            <a:ext cx="10184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42</a:t>
            </a:fld>
            <a:endParaRPr lang="zh-TW" altLang="en-US"/>
          </a:p>
        </p:txBody>
      </p:sp>
      <p:pic>
        <p:nvPicPr>
          <p:cNvPr id="8" name="Picture 7">
            <a:extLst>
              <a:ext uri="{FF2B5EF4-FFF2-40B4-BE49-F238E27FC236}">
                <a16:creationId xmlns:a16="http://schemas.microsoft.com/office/drawing/2014/main" id="{F821B4E2-7D9C-42E2-83DA-06A658F6B401}"/>
              </a:ext>
            </a:extLst>
          </p:cNvPr>
          <p:cNvPicPr>
            <a:picLocks noChangeAspect="1"/>
          </p:cNvPicPr>
          <p:nvPr/>
        </p:nvPicPr>
        <p:blipFill>
          <a:blip r:embed="rId3"/>
          <a:stretch>
            <a:fillRect/>
          </a:stretch>
        </p:blipFill>
        <p:spPr>
          <a:xfrm>
            <a:off x="1771405" y="1236016"/>
            <a:ext cx="6896100" cy="5353050"/>
          </a:xfrm>
          <a:prstGeom prst="rect">
            <a:avLst/>
          </a:prstGeom>
          <a:ln>
            <a:solidFill>
              <a:srgbClr val="C00000"/>
            </a:solidFill>
          </a:ln>
        </p:spPr>
      </p:pic>
    </p:spTree>
    <p:extLst>
      <p:ext uri="{BB962C8B-B14F-4D97-AF65-F5344CB8AC3E}">
        <p14:creationId xmlns:p14="http://schemas.microsoft.com/office/powerpoint/2010/main" val="8321251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24.5 Quiz</a:t>
            </a:r>
            <a:endParaRPr lang="zh-TW" altLang="en-US" b="1" dirty="0">
              <a:solidFill>
                <a:srgbClr val="FFFF00"/>
              </a:solidFill>
            </a:endParaRPr>
          </a:p>
        </p:txBody>
      </p:sp>
      <p:sp>
        <p:nvSpPr>
          <p:cNvPr id="3" name="副標題 2"/>
          <p:cNvSpPr>
            <a:spLocks noGrp="1"/>
          </p:cNvSpPr>
          <p:nvPr>
            <p:ph type="subTitle" idx="1"/>
          </p:nvPr>
        </p:nvSpPr>
        <p:spPr>
          <a:xfrm>
            <a:off x="457200" y="1268761"/>
            <a:ext cx="10184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43</a:t>
            </a:fld>
            <a:endParaRPr lang="zh-TW" altLang="en-US"/>
          </a:p>
        </p:txBody>
      </p:sp>
      <p:pic>
        <p:nvPicPr>
          <p:cNvPr id="7" name="Picture 6">
            <a:extLst>
              <a:ext uri="{FF2B5EF4-FFF2-40B4-BE49-F238E27FC236}">
                <a16:creationId xmlns:a16="http://schemas.microsoft.com/office/drawing/2014/main" id="{828ACA2E-9634-4E78-9A81-F9F4119AB2CC}"/>
              </a:ext>
            </a:extLst>
          </p:cNvPr>
          <p:cNvPicPr>
            <a:picLocks noChangeAspect="1"/>
          </p:cNvPicPr>
          <p:nvPr/>
        </p:nvPicPr>
        <p:blipFill>
          <a:blip r:embed="rId3"/>
          <a:stretch>
            <a:fillRect/>
          </a:stretch>
        </p:blipFill>
        <p:spPr>
          <a:xfrm>
            <a:off x="1619672" y="1268761"/>
            <a:ext cx="6686550" cy="4010025"/>
          </a:xfrm>
          <a:prstGeom prst="rect">
            <a:avLst/>
          </a:prstGeom>
          <a:ln>
            <a:solidFill>
              <a:srgbClr val="C00000"/>
            </a:solidFill>
          </a:ln>
        </p:spPr>
      </p:pic>
    </p:spTree>
    <p:extLst>
      <p:ext uri="{BB962C8B-B14F-4D97-AF65-F5344CB8AC3E}">
        <p14:creationId xmlns:p14="http://schemas.microsoft.com/office/powerpoint/2010/main" val="2667889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44</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 Output Size Formula (Part 2)</a:t>
            </a:r>
            <a:endParaRPr lang="zh-TW" altLang="en-US" b="1" dirty="0">
              <a:solidFill>
                <a:srgbClr val="FFFF00"/>
              </a:solidFill>
            </a:endParaRPr>
          </a:p>
        </p:txBody>
      </p:sp>
      <p:sp>
        <p:nvSpPr>
          <p:cNvPr id="3" name="副標題 2"/>
          <p:cNvSpPr>
            <a:spLocks noGrp="1"/>
          </p:cNvSpPr>
          <p:nvPr>
            <p:ph type="subTitle" idx="1"/>
          </p:nvPr>
        </p:nvSpPr>
        <p:spPr>
          <a:xfrm>
            <a:off x="457200" y="1388247"/>
            <a:ext cx="3826768" cy="31208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Output Size Formula</a:t>
            </a:r>
          </a:p>
          <a:p>
            <a:pPr marL="342900" indent="-342900" algn="l">
              <a:buClr>
                <a:srgbClr val="0070C0"/>
              </a:buClr>
              <a:buSzPct val="80000"/>
              <a:buFont typeface="Wingdings" pitchFamily="2" charset="2"/>
              <a:buChar char="u"/>
            </a:pPr>
            <a:r>
              <a:rPr lang="en-US" sz="1800" dirty="0">
                <a:solidFill>
                  <a:schemeClr val="tx1"/>
                </a:solidFill>
              </a:rPr>
              <a:t>Next, we define the Network class.</a:t>
            </a:r>
          </a:p>
          <a:p>
            <a:pPr marL="342900" indent="-342900" algn="l">
              <a:buClr>
                <a:srgbClr val="0070C0"/>
              </a:buClr>
              <a:buSzPct val="80000"/>
              <a:buFont typeface="Wingdings" pitchFamily="2" charset="2"/>
              <a:buChar char="u"/>
            </a:pPr>
            <a:r>
              <a:rPr lang="en-US" sz="1800" dirty="0">
                <a:solidFill>
                  <a:schemeClr val="tx1"/>
                </a:solidFill>
              </a:rPr>
              <a:t>We have the class attributes defined for class constructor.</a:t>
            </a:r>
          </a:p>
          <a:p>
            <a:pPr marL="342900" indent="-342900" algn="l">
              <a:buClr>
                <a:srgbClr val="0070C0"/>
              </a:buClr>
              <a:buSzPct val="80000"/>
              <a:buFont typeface="Wingdings" pitchFamily="2" charset="2"/>
              <a:buChar char="u"/>
            </a:pPr>
            <a:r>
              <a:rPr lang="en-US" sz="1800" dirty="0">
                <a:solidFill>
                  <a:schemeClr val="tx1"/>
                </a:solidFill>
              </a:rPr>
              <a:t>We must have the forward method implementation.</a:t>
            </a:r>
          </a:p>
          <a:p>
            <a:pPr marL="342900" indent="-342900" algn="l">
              <a:buClr>
                <a:srgbClr val="0070C0"/>
              </a:buClr>
              <a:buSzPct val="80000"/>
              <a:buFont typeface="Wingdings" pitchFamily="2" charset="2"/>
              <a:buChar char="u"/>
            </a:pPr>
            <a:r>
              <a:rPr lang="en-US" sz="1800" dirty="0">
                <a:solidFill>
                  <a:schemeClr val="tx1"/>
                </a:solidFill>
              </a:rPr>
              <a:t>When we pass the tensor to network, the forward method is what actually transform the tensor from an input to an output.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9" name="Picture 8">
            <a:extLst>
              <a:ext uri="{FF2B5EF4-FFF2-40B4-BE49-F238E27FC236}">
                <a16:creationId xmlns:a16="http://schemas.microsoft.com/office/drawing/2014/main" id="{2196F12A-B06F-46EC-A28B-7A9EDF965E2E}"/>
              </a:ext>
            </a:extLst>
          </p:cNvPr>
          <p:cNvPicPr>
            <a:picLocks noChangeAspect="1"/>
          </p:cNvPicPr>
          <p:nvPr/>
        </p:nvPicPr>
        <p:blipFill>
          <a:blip r:embed="rId3"/>
          <a:stretch>
            <a:fillRect/>
          </a:stretch>
        </p:blipFill>
        <p:spPr>
          <a:xfrm>
            <a:off x="4427984" y="1345679"/>
            <a:ext cx="4510490" cy="5164683"/>
          </a:xfrm>
          <a:prstGeom prst="rect">
            <a:avLst/>
          </a:prstGeom>
          <a:ln>
            <a:solidFill>
              <a:srgbClr val="C00000"/>
            </a:solidFill>
          </a:ln>
        </p:spPr>
      </p:pic>
    </p:spTree>
    <p:extLst>
      <p:ext uri="{BB962C8B-B14F-4D97-AF65-F5344CB8AC3E}">
        <p14:creationId xmlns:p14="http://schemas.microsoft.com/office/powerpoint/2010/main" val="3499298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 Output Size Formula (Part 2)</a:t>
            </a:r>
            <a:endParaRPr lang="zh-TW" altLang="en-US" b="1" dirty="0">
              <a:solidFill>
                <a:srgbClr val="FFFF00"/>
              </a:solidFill>
            </a:endParaRPr>
          </a:p>
        </p:txBody>
      </p:sp>
      <p:sp>
        <p:nvSpPr>
          <p:cNvPr id="3" name="副標題 2"/>
          <p:cNvSpPr>
            <a:spLocks noGrp="1"/>
          </p:cNvSpPr>
          <p:nvPr>
            <p:ph type="subTitle" idx="1"/>
          </p:nvPr>
        </p:nvSpPr>
        <p:spPr>
          <a:xfrm>
            <a:off x="457200" y="1388247"/>
            <a:ext cx="8229600" cy="192536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Output Size Formula</a:t>
            </a:r>
          </a:p>
          <a:p>
            <a:pPr marL="342900" indent="-342900" algn="l">
              <a:buClr>
                <a:srgbClr val="0070C0"/>
              </a:buClr>
              <a:buSzPct val="80000"/>
              <a:buFont typeface="Wingdings" pitchFamily="2" charset="2"/>
              <a:buChar char="u"/>
            </a:pPr>
            <a:r>
              <a:rPr lang="en-US" sz="1800" dirty="0">
                <a:solidFill>
                  <a:schemeClr val="tx1"/>
                </a:solidFill>
              </a:rPr>
              <a:t>Next, we have a class definition for the network.</a:t>
            </a:r>
          </a:p>
          <a:p>
            <a:pPr marL="342900" indent="-342900" algn="l">
              <a:buClr>
                <a:srgbClr val="0070C0"/>
              </a:buClr>
              <a:buSzPct val="80000"/>
              <a:buFont typeface="Wingdings" pitchFamily="2" charset="2"/>
              <a:buChar char="u"/>
            </a:pPr>
            <a:r>
              <a:rPr lang="en-US" sz="1800" dirty="0">
                <a:solidFill>
                  <a:schemeClr val="tx1"/>
                </a:solidFill>
              </a:rPr>
              <a:t>We get the instance of our network by calling the class constructor.</a:t>
            </a:r>
          </a:p>
          <a:p>
            <a:pPr marL="342900" indent="-342900" algn="l">
              <a:buClr>
                <a:srgbClr val="0070C0"/>
              </a:buClr>
              <a:buSzPct val="80000"/>
              <a:buFont typeface="Wingdings" pitchFamily="2" charset="2"/>
              <a:buChar char="u"/>
            </a:pPr>
            <a:r>
              <a:rPr lang="en-US" sz="1800" dirty="0">
                <a:solidFill>
                  <a:schemeClr val="tx1"/>
                </a:solidFill>
              </a:rPr>
              <a:t>Here we name the network name network.</a:t>
            </a:r>
          </a:p>
          <a:p>
            <a:pPr marL="342900" indent="-342900" algn="l">
              <a:buClr>
                <a:srgbClr val="0070C0"/>
              </a:buClr>
              <a:buSzPct val="80000"/>
              <a:buFont typeface="Wingdings" pitchFamily="2" charset="2"/>
              <a:buChar char="u"/>
            </a:pPr>
            <a:r>
              <a:rPr lang="en-US" sz="1800" dirty="0">
                <a:solidFill>
                  <a:schemeClr val="tx1"/>
                </a:solidFill>
              </a:rPr>
              <a:t>Then, we dataset </a:t>
            </a:r>
            <a:r>
              <a:rPr lang="en-US" sz="1800" dirty="0" err="1">
                <a:solidFill>
                  <a:schemeClr val="tx1"/>
                </a:solidFill>
              </a:rPr>
              <a:t>train_set</a:t>
            </a:r>
            <a:r>
              <a:rPr lang="en-US" sz="1800" dirty="0">
                <a:solidFill>
                  <a:schemeClr val="tx1"/>
                </a:solidFill>
              </a:rPr>
              <a:t> by accessing Fashion image class from dataset and torch vision and transform into the tensor.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6A3B1398-4EC9-48EA-A3A8-3598AC2D6052}"/>
              </a:ext>
            </a:extLst>
          </p:cNvPr>
          <p:cNvPicPr>
            <a:picLocks noChangeAspect="1"/>
          </p:cNvPicPr>
          <p:nvPr/>
        </p:nvPicPr>
        <p:blipFill>
          <a:blip r:embed="rId3"/>
          <a:stretch>
            <a:fillRect/>
          </a:stretch>
        </p:blipFill>
        <p:spPr>
          <a:xfrm>
            <a:off x="4572000" y="3327735"/>
            <a:ext cx="4076700" cy="3152775"/>
          </a:xfrm>
          <a:prstGeom prst="rect">
            <a:avLst/>
          </a:prstGeom>
          <a:ln>
            <a:solidFill>
              <a:srgbClr val="C00000"/>
            </a:solidFill>
          </a:ln>
        </p:spPr>
      </p:pic>
      <p:sp>
        <p:nvSpPr>
          <p:cNvPr id="10" name="副標題 2">
            <a:extLst>
              <a:ext uri="{FF2B5EF4-FFF2-40B4-BE49-F238E27FC236}">
                <a16:creationId xmlns:a16="http://schemas.microsoft.com/office/drawing/2014/main" id="{3F1B3D35-D6BF-4032-9890-852D4D7055A4}"/>
              </a:ext>
            </a:extLst>
          </p:cNvPr>
          <p:cNvSpPr txBox="1">
            <a:spLocks/>
          </p:cNvSpPr>
          <p:nvPr/>
        </p:nvSpPr>
        <p:spPr>
          <a:xfrm>
            <a:off x="457200" y="3544388"/>
            <a:ext cx="4076700" cy="268882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Then, we unpackage the sample into the image and a label.</a:t>
            </a:r>
          </a:p>
          <a:p>
            <a:pPr marL="342900" indent="-342900" algn="l">
              <a:buClr>
                <a:srgbClr val="0070C0"/>
              </a:buClr>
              <a:buSzPct val="80000"/>
              <a:buFont typeface="Wingdings" pitchFamily="2" charset="2"/>
              <a:buChar char="u"/>
            </a:pPr>
            <a:r>
              <a:rPr lang="en-US" sz="1800" dirty="0">
                <a:solidFill>
                  <a:schemeClr val="tx1"/>
                </a:solidFill>
              </a:rPr>
              <a:t>Finally, we are ready to pass our image into our network so we can debug it.</a:t>
            </a:r>
          </a:p>
          <a:p>
            <a:pPr marL="342900" indent="-342900" algn="l">
              <a:buClr>
                <a:srgbClr val="0070C0"/>
              </a:buClr>
              <a:buSzPct val="80000"/>
              <a:buFont typeface="Wingdings" pitchFamily="2" charset="2"/>
              <a:buChar char="u"/>
            </a:pPr>
            <a:r>
              <a:rPr lang="en-US" sz="1800" dirty="0">
                <a:solidFill>
                  <a:schemeClr val="tx1"/>
                </a:solidFill>
              </a:rPr>
              <a:t>We need to </a:t>
            </a:r>
            <a:r>
              <a:rPr lang="en-US" sz="1800" dirty="0" err="1">
                <a:solidFill>
                  <a:schemeClr val="tx1"/>
                </a:solidFill>
              </a:rPr>
              <a:t>unsqueeze</a:t>
            </a:r>
            <a:r>
              <a:rPr lang="en-US" sz="1800" dirty="0">
                <a:solidFill>
                  <a:schemeClr val="tx1"/>
                </a:solidFill>
              </a:rPr>
              <a:t> the image into a batch with a size of 1. The reason to do this is because we our network </a:t>
            </a:r>
            <a:r>
              <a:rPr lang="en-US" sz="1800">
                <a:solidFill>
                  <a:schemeClr val="tx1"/>
                </a:solidFill>
              </a:rPr>
              <a:t>for batch</a:t>
            </a:r>
            <a:r>
              <a:rPr lang="en-US" sz="1800" dirty="0">
                <a:solidFill>
                  <a:schemeClr val="tx1"/>
                </a:solidFill>
              </a:rPr>
              <a:t>.</a:t>
            </a:r>
          </a:p>
        </p:txBody>
      </p:sp>
    </p:spTree>
    <p:extLst>
      <p:ext uri="{BB962C8B-B14F-4D97-AF65-F5344CB8AC3E}">
        <p14:creationId xmlns:p14="http://schemas.microsoft.com/office/powerpoint/2010/main" val="3503955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24.1 Overview of Network</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3759450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24.1 Overview of Network</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26076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The CNN we will use is the one that we have been working with over the last few posts that has six layers.</a:t>
            </a:r>
            <a:endParaRPr lang="en-US" altLang="en-US" sz="1800" dirty="0">
              <a:solidFill>
                <a:schemeClr val="tx1"/>
              </a:solidFill>
            </a:endParaRPr>
          </a:p>
          <a:p>
            <a:pPr marL="342900" indent="-342900" algn="l">
              <a:buClr>
                <a:srgbClr val="0070C0"/>
              </a:buClr>
              <a:buSzPct val="80000"/>
              <a:buFont typeface="+mj-lt"/>
              <a:buAutoNum type="arabicPeriod"/>
            </a:pPr>
            <a:r>
              <a:rPr lang="en-US" altLang="en-US" sz="1800" dirty="0">
                <a:solidFill>
                  <a:srgbClr val="333333"/>
                </a:solidFill>
                <a:latin typeface="-apple-system"/>
              </a:rPr>
              <a:t>Input layer</a:t>
            </a:r>
          </a:p>
          <a:p>
            <a:pPr marL="342900" indent="-342900" algn="l">
              <a:buClr>
                <a:srgbClr val="0070C0"/>
              </a:buClr>
              <a:buSzPct val="80000"/>
              <a:buFont typeface="+mj-lt"/>
              <a:buAutoNum type="arabicPeriod"/>
            </a:pPr>
            <a:r>
              <a:rPr lang="en-US" altLang="en-US" sz="1800" dirty="0">
                <a:solidFill>
                  <a:srgbClr val="333333"/>
                </a:solidFill>
                <a:latin typeface="-apple-system"/>
              </a:rPr>
              <a:t>Hidden conv layer</a:t>
            </a:r>
          </a:p>
          <a:p>
            <a:pPr marL="342900" indent="-342900" algn="l">
              <a:buClr>
                <a:srgbClr val="0070C0"/>
              </a:buClr>
              <a:buSzPct val="80000"/>
              <a:buFont typeface="+mj-lt"/>
              <a:buAutoNum type="arabicPeriod"/>
            </a:pPr>
            <a:r>
              <a:rPr lang="en-US" altLang="en-US" sz="1800" dirty="0">
                <a:solidFill>
                  <a:srgbClr val="333333"/>
                </a:solidFill>
                <a:latin typeface="-apple-system"/>
              </a:rPr>
              <a:t>Hidden conv layer</a:t>
            </a:r>
          </a:p>
          <a:p>
            <a:pPr marL="342900" indent="-342900" algn="l">
              <a:buClr>
                <a:srgbClr val="0070C0"/>
              </a:buClr>
              <a:buSzPct val="80000"/>
              <a:buFont typeface="+mj-lt"/>
              <a:buAutoNum type="arabicPeriod"/>
            </a:pPr>
            <a:r>
              <a:rPr lang="en-US" altLang="en-US" sz="1800" dirty="0">
                <a:solidFill>
                  <a:srgbClr val="333333"/>
                </a:solidFill>
                <a:latin typeface="-apple-system"/>
              </a:rPr>
              <a:t>Hidden linear layer</a:t>
            </a:r>
          </a:p>
          <a:p>
            <a:pPr marL="342900" indent="-342900" algn="l">
              <a:buClr>
                <a:srgbClr val="0070C0"/>
              </a:buClr>
              <a:buSzPct val="80000"/>
              <a:buFont typeface="+mj-lt"/>
              <a:buAutoNum type="arabicPeriod"/>
            </a:pPr>
            <a:r>
              <a:rPr lang="en-US" altLang="en-US" sz="1800" dirty="0">
                <a:solidFill>
                  <a:srgbClr val="333333"/>
                </a:solidFill>
                <a:latin typeface="-apple-system"/>
              </a:rPr>
              <a:t>Hidden linear layer</a:t>
            </a:r>
          </a:p>
          <a:p>
            <a:pPr marL="342900" indent="-342900" algn="l">
              <a:buClr>
                <a:srgbClr val="0070C0"/>
              </a:buClr>
              <a:buSzPct val="80000"/>
              <a:buFont typeface="+mj-lt"/>
              <a:buAutoNum type="arabicPeriod"/>
            </a:pPr>
            <a:r>
              <a:rPr lang="en-US" altLang="en-US" sz="1800" dirty="0">
                <a:solidFill>
                  <a:srgbClr val="333333"/>
                </a:solidFill>
                <a:latin typeface="-apple-system"/>
              </a:rPr>
              <a:t>Output layer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703018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24.1 Overview of Network</a:t>
            </a:r>
            <a:endParaRPr lang="zh-TW" altLang="en-US" b="1" dirty="0">
              <a:solidFill>
                <a:srgbClr val="FFFF00"/>
              </a:solidFill>
            </a:endParaRPr>
          </a:p>
        </p:txBody>
      </p:sp>
      <p:sp>
        <p:nvSpPr>
          <p:cNvPr id="3" name="副標題 2"/>
          <p:cNvSpPr>
            <a:spLocks noGrp="1"/>
          </p:cNvSpPr>
          <p:nvPr>
            <p:ph type="subTitle" idx="1"/>
          </p:nvPr>
        </p:nvSpPr>
        <p:spPr>
          <a:xfrm>
            <a:off x="457200" y="1325447"/>
            <a:ext cx="4690864" cy="951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We built this network using PyTorch’s </a:t>
            </a:r>
            <a:r>
              <a:rPr lang="en-US" altLang="en-US" sz="1800" dirty="0" err="1">
                <a:solidFill>
                  <a:srgbClr val="E83E8C"/>
                </a:solidFill>
                <a:latin typeface="SFMono-Regular"/>
              </a:rPr>
              <a:t>nn.Module</a:t>
            </a:r>
            <a:r>
              <a:rPr lang="en-US" altLang="en-US" sz="1800" dirty="0">
                <a:solidFill>
                  <a:srgbClr val="333333"/>
                </a:solidFill>
                <a:latin typeface="-apple-system"/>
              </a:rPr>
              <a:t> class, and the </a:t>
            </a:r>
            <a:r>
              <a:rPr lang="en-US" altLang="en-US" sz="1800" dirty="0">
                <a:solidFill>
                  <a:srgbClr val="E83E8C"/>
                </a:solidFill>
                <a:latin typeface="SFMono-Regular"/>
              </a:rPr>
              <a:t>Network</a:t>
            </a:r>
            <a:r>
              <a:rPr lang="en-US" altLang="en-US" sz="1800" dirty="0">
                <a:solidFill>
                  <a:srgbClr val="333333"/>
                </a:solidFill>
                <a:latin typeface="-apple-system"/>
              </a:rPr>
              <a:t> class definition is as follows: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7" name="副標題 2">
            <a:extLst>
              <a:ext uri="{FF2B5EF4-FFF2-40B4-BE49-F238E27FC236}">
                <a16:creationId xmlns:a16="http://schemas.microsoft.com/office/drawing/2014/main" id="{6AF9CDAA-EE41-4460-B23E-5B4528E069E4}"/>
              </a:ext>
            </a:extLst>
          </p:cNvPr>
          <p:cNvSpPr txBox="1">
            <a:spLocks/>
          </p:cNvSpPr>
          <p:nvPr/>
        </p:nvSpPr>
        <p:spPr>
          <a:xfrm>
            <a:off x="482352" y="2539809"/>
            <a:ext cx="4953744" cy="18973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A626A4"/>
                </a:solidFill>
                <a:latin typeface="+mj-lt"/>
              </a:rPr>
              <a:t>class</a:t>
            </a:r>
            <a:r>
              <a:rPr lang="en-US" altLang="en-US" sz="1200" dirty="0">
                <a:solidFill>
                  <a:srgbClr val="383A42"/>
                </a:solidFill>
                <a:latin typeface="+mj-lt"/>
              </a:rPr>
              <a:t> </a:t>
            </a:r>
            <a:r>
              <a:rPr lang="en-US" altLang="en-US" sz="1200" dirty="0">
                <a:solidFill>
                  <a:srgbClr val="C18401"/>
                </a:solidFill>
                <a:latin typeface="+mj-lt"/>
              </a:rPr>
              <a:t>Network</a:t>
            </a:r>
            <a:r>
              <a:rPr lang="en-US" altLang="en-US" sz="1200" dirty="0">
                <a:solidFill>
                  <a:srgbClr val="666600"/>
                </a:solidFill>
                <a:latin typeface="+mj-lt"/>
              </a:rPr>
              <a:t>(</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Module</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super</a:t>
            </a:r>
            <a:r>
              <a:rPr lang="en-US" altLang="en-US" sz="1200" dirty="0">
                <a:solidFill>
                  <a:srgbClr val="666600"/>
                </a:solidFill>
                <a:latin typeface="+mj-lt"/>
              </a:rPr>
              <a:t>().</a:t>
            </a:r>
            <a:r>
              <a:rPr lang="en-US" altLang="en-US" sz="1200" dirty="0">
                <a:solidFill>
                  <a:srgbClr val="383A42"/>
                </a:solidFill>
                <a:latin typeface="+mj-lt"/>
              </a:rPr>
              <a:t>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p:txBody>
      </p:sp>
      <p:sp>
        <p:nvSpPr>
          <p:cNvPr id="10" name="副標題 2">
            <a:extLst>
              <a:ext uri="{FF2B5EF4-FFF2-40B4-BE49-F238E27FC236}">
                <a16:creationId xmlns:a16="http://schemas.microsoft.com/office/drawing/2014/main" id="{6793BB99-6666-4700-A730-28C631EFED3A}"/>
              </a:ext>
            </a:extLst>
          </p:cNvPr>
          <p:cNvSpPr txBox="1">
            <a:spLocks/>
          </p:cNvSpPr>
          <p:nvPr/>
        </p:nvSpPr>
        <p:spPr>
          <a:xfrm>
            <a:off x="5436096" y="1325447"/>
            <a:ext cx="3359224" cy="484463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forward</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(1) input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(2) hidden conv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F</a:t>
            </a:r>
            <a:r>
              <a:rPr lang="en-US" altLang="en-US" sz="1200" dirty="0">
                <a:solidFill>
                  <a:srgbClr val="666600"/>
                </a:solidFill>
                <a:latin typeface="+mj-lt"/>
              </a:rPr>
              <a:t>.</a:t>
            </a:r>
            <a:r>
              <a:rPr lang="en-US" altLang="en-US" sz="1200" dirty="0">
                <a:solidFill>
                  <a:srgbClr val="383A42"/>
                </a:solidFill>
                <a:latin typeface="+mj-lt"/>
              </a:rPr>
              <a:t>max_pool2d</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stride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(3) hidden conv layer</a:t>
            </a:r>
          </a:p>
          <a:p>
            <a:pPr lvl="0" algn="l" eaLnBrk="0" fontAlgn="base" hangingPunct="0">
              <a:spcBef>
                <a:spcPct val="0"/>
              </a:spcBef>
              <a:spcAft>
                <a:spcPct val="0"/>
              </a:spcAft>
            </a:pPr>
            <a:r>
              <a:rPr lang="en-US" altLang="en-US" sz="1200" dirty="0">
                <a:solidFill>
                  <a:srgbClr val="880000"/>
                </a:solidFill>
                <a:latin typeface="+mj-lt"/>
              </a:rPr>
              <a:t>     </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F</a:t>
            </a:r>
            <a:r>
              <a:rPr lang="en-US" altLang="en-US" sz="1200" dirty="0">
                <a:solidFill>
                  <a:srgbClr val="666600"/>
                </a:solidFill>
                <a:latin typeface="+mj-lt"/>
              </a:rPr>
              <a:t>.</a:t>
            </a:r>
            <a:r>
              <a:rPr lang="en-US" altLang="en-US" sz="1200" dirty="0">
                <a:solidFill>
                  <a:srgbClr val="383A42"/>
                </a:solidFill>
                <a:latin typeface="+mj-lt"/>
              </a:rPr>
              <a:t>max_pool2d</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stride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(4) hidden linear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t</a:t>
            </a:r>
            <a:r>
              <a:rPr lang="en-US" altLang="en-US" sz="1200" dirty="0" err="1">
                <a:solidFill>
                  <a:srgbClr val="666600"/>
                </a:solidFill>
                <a:latin typeface="+mj-lt"/>
              </a:rPr>
              <a:t>.</a:t>
            </a:r>
            <a:r>
              <a:rPr lang="en-US" altLang="en-US" sz="1200" dirty="0" err="1">
                <a:solidFill>
                  <a:srgbClr val="383A42"/>
                </a:solidFill>
                <a:latin typeface="+mj-lt"/>
              </a:rPr>
              <a:t>reshape</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12</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4</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(5) hidden linear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(6) output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#t = </a:t>
            </a:r>
            <a:r>
              <a:rPr lang="en-US" altLang="en-US" sz="1200" dirty="0" err="1">
                <a:solidFill>
                  <a:srgbClr val="880000"/>
                </a:solidFill>
                <a:latin typeface="+mj-lt"/>
              </a:rPr>
              <a:t>F.softmax</a:t>
            </a:r>
            <a:r>
              <a:rPr lang="en-US" altLang="en-US" sz="1200" dirty="0">
                <a:solidFill>
                  <a:srgbClr val="880000"/>
                </a:solidFill>
                <a:latin typeface="+mj-lt"/>
              </a:rPr>
              <a:t>(t, dim=1)</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return</a:t>
            </a:r>
            <a:r>
              <a:rPr lang="en-US" altLang="en-US" sz="1200" dirty="0">
                <a:solidFill>
                  <a:srgbClr val="383A42"/>
                </a:solidFill>
                <a:latin typeface="+mj-lt"/>
              </a:rPr>
              <a:t> t</a:t>
            </a:r>
            <a:r>
              <a:rPr lang="en-US" altLang="en-US" sz="1200" dirty="0">
                <a:solidFill>
                  <a:schemeClr val="tx1"/>
                </a:solidFill>
                <a:latin typeface="+mj-lt"/>
              </a:rPr>
              <a:t> </a:t>
            </a:r>
          </a:p>
        </p:txBody>
      </p:sp>
    </p:spTree>
    <p:extLst>
      <p:ext uri="{BB962C8B-B14F-4D97-AF65-F5344CB8AC3E}">
        <p14:creationId xmlns:p14="http://schemas.microsoft.com/office/powerpoint/2010/main" val="402589971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6779</TotalTime>
  <Words>5659</Words>
  <Application>Microsoft Office PowerPoint</Application>
  <PresentationFormat>On-screen Show (4:3)</PresentationFormat>
  <Paragraphs>561</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-apple-system</vt:lpstr>
      <vt:lpstr>Arial</vt:lpstr>
      <vt:lpstr>Calibri</vt:lpstr>
      <vt:lpstr>montserrat</vt:lpstr>
      <vt:lpstr>SFMono-Regular</vt:lpstr>
      <vt:lpstr>Wingdings</vt:lpstr>
      <vt:lpstr>Office 佈景主題</vt:lpstr>
      <vt:lpstr>24 Output Size Formula (Part 2)</vt:lpstr>
      <vt:lpstr>24 Output Size Formula (Part 2)</vt:lpstr>
      <vt:lpstr>24 Output Size Formula (Part 2)</vt:lpstr>
      <vt:lpstr>24 Output Size Formula (Part 2)</vt:lpstr>
      <vt:lpstr>24 Output Size Formula (Part 2)</vt:lpstr>
      <vt:lpstr>24 Output Size Formula (Part 2)</vt:lpstr>
      <vt:lpstr>24.1 Overview of Network</vt:lpstr>
      <vt:lpstr>24.1 Overview of Network</vt:lpstr>
      <vt:lpstr>24.1 Overview of Network</vt:lpstr>
      <vt:lpstr>24.1 Overview of Network</vt:lpstr>
      <vt:lpstr>24.1 Overview of Network</vt:lpstr>
      <vt:lpstr>24.1 Overview of Network</vt:lpstr>
      <vt:lpstr>24.2 Pass Single Image</vt:lpstr>
      <vt:lpstr>24.2 Pass Single Image</vt:lpstr>
      <vt:lpstr>24.2 Pass Single Image</vt:lpstr>
      <vt:lpstr>24.2 Pass Single Image</vt:lpstr>
      <vt:lpstr>24.2 Pass Single Image</vt:lpstr>
      <vt:lpstr>24.2 Pass Single Image</vt:lpstr>
      <vt:lpstr>24.2 Pass Single Image</vt:lpstr>
      <vt:lpstr>24.2 Pass Single Image</vt:lpstr>
      <vt:lpstr>24.2 Pass Single Image</vt:lpstr>
      <vt:lpstr>24.2 Pass Single Image</vt:lpstr>
      <vt:lpstr>24.2 Pass Single Image</vt:lpstr>
      <vt:lpstr>24.2 Pass Single Image</vt:lpstr>
      <vt:lpstr>24.2 Pass Single Image</vt:lpstr>
      <vt:lpstr>24.2 Pass Single Image</vt:lpstr>
      <vt:lpstr>24.2 Pass Single Image</vt:lpstr>
      <vt:lpstr>24.3 CNN Output Size Formula</vt:lpstr>
      <vt:lpstr>24.3 CNN Output Size Formula</vt:lpstr>
      <vt:lpstr>24.3 CNN Output Size Formula</vt:lpstr>
      <vt:lpstr>24.3 CNN Output Size Formula</vt:lpstr>
      <vt:lpstr>24.3 CNN Output Size Formula</vt:lpstr>
      <vt:lpstr>24.3 CNN Output Size Formula</vt:lpstr>
      <vt:lpstr>24.3 CNN Output Size Formula</vt:lpstr>
      <vt:lpstr>24.3 CNN Output Size Formula</vt:lpstr>
      <vt:lpstr>24.4 Summary</vt:lpstr>
      <vt:lpstr>24.4 Summary</vt:lpstr>
      <vt:lpstr>24.5 Quiz</vt:lpstr>
      <vt:lpstr>24.5 Quiz</vt:lpstr>
      <vt:lpstr>24.5 Quiz</vt:lpstr>
      <vt:lpstr>24.5 Quiz</vt:lpstr>
      <vt:lpstr>24.5 Quiz</vt:lpstr>
      <vt:lpstr>24.5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2933</cp:revision>
  <dcterms:created xsi:type="dcterms:W3CDTF">2018-09-28T16:40:41Z</dcterms:created>
  <dcterms:modified xsi:type="dcterms:W3CDTF">2020-06-02T18:15:26Z</dcterms:modified>
</cp:coreProperties>
</file>