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52" r:id="rId3"/>
    <p:sldId id="413" r:id="rId4"/>
    <p:sldId id="414" r:id="rId5"/>
    <p:sldId id="412" r:id="rId6"/>
    <p:sldId id="398" r:id="rId7"/>
    <p:sldId id="417" r:id="rId8"/>
    <p:sldId id="418" r:id="rId9"/>
    <p:sldId id="419" r:id="rId10"/>
    <p:sldId id="420" r:id="rId11"/>
    <p:sldId id="421" r:id="rId12"/>
    <p:sldId id="422" r:id="rId13"/>
    <p:sldId id="423" r:id="rId14"/>
    <p:sldId id="424" r:id="rId15"/>
    <p:sldId id="426" r:id="rId16"/>
    <p:sldId id="427" r:id="rId17"/>
    <p:sldId id="428" r:id="rId18"/>
    <p:sldId id="429" r:id="rId19"/>
    <p:sldId id="431" r:id="rId20"/>
    <p:sldId id="430" r:id="rId21"/>
    <p:sldId id="432" r:id="rId22"/>
    <p:sldId id="433" r:id="rId23"/>
    <p:sldId id="434" r:id="rId24"/>
    <p:sldId id="435" r:id="rId25"/>
    <p:sldId id="436" r:id="rId26"/>
    <p:sldId id="437"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2" d="100"/>
          <a:sy n="82" d="100"/>
        </p:scale>
        <p:origin x="129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MasG7tZj-hw&amp;list=PLZbbT5o_s2xrfNyHZsM6ufI0iZENK9xgG&amp;index=21"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MasG7tZj-hw&amp;list=PLZbbT5o_s2xrfNyHZsM6ufI0iZENK9xgG&amp;index=21" TargetMode="External"/><Relationship Id="rId2" Type="http://schemas.openxmlformats.org/officeDocument/2006/relationships/hyperlink" Target="https://en.wikipedia.org/wiki/Channel_(digital_imag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MasG7tZj-hw&amp;list=PLZbbT5o_s2xrfNyHZsM6ufI0iZENK9xgG&amp;index=2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asG7tZj-hw&amp;list=PLZbbT5o_s2xrfNyHZsM6ufI0iZENK9xgG&amp;index=21"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Forward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5"/>
            <a:ext cx="8229600" cy="16503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p>
          <a:p>
            <a:pPr marL="342900" indent="-342900" algn="l">
              <a:buClr>
                <a:srgbClr val="0070C0"/>
              </a:buClr>
              <a:buSzPct val="80000"/>
              <a:buFont typeface="Wingdings" pitchFamily="2" charset="2"/>
              <a:buChar char="u"/>
            </a:pPr>
            <a:r>
              <a:rPr lang="en-US" sz="1800" dirty="0">
                <a:solidFill>
                  <a:schemeClr val="tx1"/>
                </a:solidFill>
              </a:rPr>
              <a:t>As in the last discussion, instead of doing self.conv1.foward (tensor), we do self.conv1(tensor).</a:t>
            </a:r>
          </a:p>
          <a:p>
            <a:pPr marL="342900" indent="-342900" algn="l">
              <a:buClr>
                <a:srgbClr val="0070C0"/>
              </a:buClr>
              <a:buSzPct val="80000"/>
              <a:buFont typeface="Wingdings" pitchFamily="2" charset="2"/>
              <a:buChar char="u"/>
            </a:pPr>
            <a:r>
              <a:rPr lang="en-US" sz="1800" dirty="0">
                <a:solidFill>
                  <a:schemeClr val="tx1"/>
                </a:solidFill>
              </a:rPr>
              <a:t>We add the implement for both convolutional layers. </a:t>
            </a:r>
          </a:p>
          <a:p>
            <a:pPr marL="342900" indent="-342900" algn="l">
              <a:buClr>
                <a:srgbClr val="0070C0"/>
              </a:buClr>
              <a:buSzPct val="80000"/>
              <a:buFont typeface="Wingdings" pitchFamily="2" charset="2"/>
              <a:buChar char="u"/>
            </a:pPr>
            <a:r>
              <a:rPr lang="en-US" sz="1800" dirty="0">
                <a:solidFill>
                  <a:schemeClr val="tx1"/>
                </a:solidFill>
              </a:rPr>
              <a:t>As we see here, our input tensor is transformed in two convolutional layers.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副標題 2">
            <a:extLst>
              <a:ext uri="{FF2B5EF4-FFF2-40B4-BE49-F238E27FC236}">
                <a16:creationId xmlns:a16="http://schemas.microsoft.com/office/drawing/2014/main" id="{810A42CC-5F85-48B0-85FA-AE040D640A28}"/>
              </a:ext>
            </a:extLst>
          </p:cNvPr>
          <p:cNvSpPr txBox="1">
            <a:spLocks/>
          </p:cNvSpPr>
          <p:nvPr/>
        </p:nvSpPr>
        <p:spPr>
          <a:xfrm>
            <a:off x="471854" y="3176465"/>
            <a:ext cx="2707504" cy="219244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input tensor move through the conv1 and then relu activation, and then max_pool2d (</a:t>
            </a:r>
            <a:r>
              <a:rPr lang="en-US" sz="1800" dirty="0" err="1">
                <a:solidFill>
                  <a:schemeClr val="tx1"/>
                </a:solidFill>
              </a:rPr>
              <a:t>kernel_size</a:t>
            </a:r>
            <a:r>
              <a:rPr lang="en-US" sz="1800" dirty="0">
                <a:solidFill>
                  <a:schemeClr val="tx1"/>
                </a:solidFill>
              </a:rPr>
              <a:t> =2, stride=2).</a:t>
            </a:r>
          </a:p>
        </p:txBody>
      </p:sp>
      <p:pic>
        <p:nvPicPr>
          <p:cNvPr id="11" name="Picture 10">
            <a:extLst>
              <a:ext uri="{FF2B5EF4-FFF2-40B4-BE49-F238E27FC236}">
                <a16:creationId xmlns:a16="http://schemas.microsoft.com/office/drawing/2014/main" id="{C3201381-848E-4B62-985F-D82A9D90C931}"/>
              </a:ext>
            </a:extLst>
          </p:cNvPr>
          <p:cNvPicPr>
            <a:picLocks noChangeAspect="1"/>
          </p:cNvPicPr>
          <p:nvPr/>
        </p:nvPicPr>
        <p:blipFill>
          <a:blip r:embed="rId3"/>
          <a:stretch>
            <a:fillRect/>
          </a:stretch>
        </p:blipFill>
        <p:spPr>
          <a:xfrm>
            <a:off x="3347864" y="3089900"/>
            <a:ext cx="5338936" cy="3323918"/>
          </a:xfrm>
          <a:prstGeom prst="rect">
            <a:avLst/>
          </a:prstGeom>
          <a:ln>
            <a:solidFill>
              <a:srgbClr val="C00000"/>
            </a:solidFill>
          </a:ln>
        </p:spPr>
      </p:pic>
      <p:pic>
        <p:nvPicPr>
          <p:cNvPr id="12" name="Picture 11">
            <a:extLst>
              <a:ext uri="{FF2B5EF4-FFF2-40B4-BE49-F238E27FC236}">
                <a16:creationId xmlns:a16="http://schemas.microsoft.com/office/drawing/2014/main" id="{13573026-5EC2-45DA-9627-4A34D3618A07}"/>
              </a:ext>
            </a:extLst>
          </p:cNvPr>
          <p:cNvPicPr>
            <a:picLocks noChangeAspect="1"/>
          </p:cNvPicPr>
          <p:nvPr/>
        </p:nvPicPr>
        <p:blipFill>
          <a:blip r:embed="rId4"/>
          <a:stretch>
            <a:fillRect/>
          </a:stretch>
        </p:blipFill>
        <p:spPr>
          <a:xfrm>
            <a:off x="7218183" y="4437112"/>
            <a:ext cx="1637123" cy="1919238"/>
          </a:xfrm>
          <a:prstGeom prst="rect">
            <a:avLst/>
          </a:prstGeom>
          <a:ln>
            <a:solidFill>
              <a:srgbClr val="C00000"/>
            </a:solidFill>
          </a:ln>
        </p:spPr>
      </p:pic>
    </p:spTree>
    <p:extLst>
      <p:ext uri="{BB962C8B-B14F-4D97-AF65-F5344CB8AC3E}">
        <p14:creationId xmlns:p14="http://schemas.microsoft.com/office/powerpoint/2010/main" val="60936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292233-00C4-4DBF-96D2-C2BD02E2721F}"/>
              </a:ext>
            </a:extLst>
          </p:cNvPr>
          <p:cNvPicPr>
            <a:picLocks noChangeAspect="1"/>
          </p:cNvPicPr>
          <p:nvPr/>
        </p:nvPicPr>
        <p:blipFill>
          <a:blip r:embed="rId2"/>
          <a:stretch>
            <a:fillRect/>
          </a:stretch>
        </p:blipFill>
        <p:spPr>
          <a:xfrm>
            <a:off x="1907704" y="3392244"/>
            <a:ext cx="5891518" cy="33292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19595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 output tensor t of the conv1 layer is then passed to self.conv2 as do the same thing as conv1 except we call conv2 instead of conv1.</a:t>
            </a:r>
          </a:p>
          <a:p>
            <a:pPr marL="342900" indent="-342900" algn="l">
              <a:buClr>
                <a:srgbClr val="0070C0"/>
              </a:buClr>
              <a:buSzPct val="80000"/>
              <a:buFont typeface="Wingdings" pitchFamily="2" charset="2"/>
              <a:buChar char="u"/>
            </a:pPr>
            <a:r>
              <a:rPr lang="en-US" sz="1800" dirty="0">
                <a:solidFill>
                  <a:schemeClr val="tx1"/>
                </a:solidFill>
              </a:rPr>
              <a:t>Each layers is comprised of a collection of weight and a collection of operations.</a:t>
            </a:r>
          </a:p>
          <a:p>
            <a:pPr marL="342900" indent="-342900" algn="l">
              <a:buClr>
                <a:srgbClr val="0070C0"/>
              </a:buClr>
              <a:buSzPct val="80000"/>
              <a:buFont typeface="Wingdings" pitchFamily="2" charset="2"/>
              <a:buChar char="u"/>
            </a:pPr>
            <a:r>
              <a:rPr lang="en-US" sz="1800" dirty="0">
                <a:solidFill>
                  <a:schemeClr val="tx1"/>
                </a:solidFill>
              </a:rPr>
              <a:t>The weights are encapsulated inside the neural networks module and layer class instances. </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82101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21035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Both the relu operations and max_pooling operations are just pure operations.</a:t>
            </a:r>
          </a:p>
          <a:p>
            <a:pPr marL="342900" indent="-342900" algn="l">
              <a:buClr>
                <a:srgbClr val="0070C0"/>
              </a:buClr>
              <a:buSzPct val="80000"/>
              <a:buFont typeface="Wingdings" pitchFamily="2" charset="2"/>
              <a:buChar char="u"/>
            </a:pPr>
            <a:r>
              <a:rPr lang="en-US" sz="1800" dirty="0">
                <a:solidFill>
                  <a:schemeClr val="tx1"/>
                </a:solidFill>
              </a:rPr>
              <a:t>Neither of relu and max_pooling have the weights.</a:t>
            </a:r>
          </a:p>
          <a:p>
            <a:pPr marL="342900" indent="-342900" algn="l">
              <a:buClr>
                <a:srgbClr val="0070C0"/>
              </a:buClr>
              <a:buSzPct val="80000"/>
              <a:buFont typeface="Wingdings" pitchFamily="2" charset="2"/>
              <a:buChar char="u"/>
            </a:pPr>
            <a:r>
              <a:rPr lang="en-US" sz="1800" dirty="0">
                <a:solidFill>
                  <a:schemeClr val="tx1"/>
                </a:solidFill>
              </a:rPr>
              <a:t>This is why we calling them directly from </a:t>
            </a:r>
            <a:r>
              <a:rPr lang="en-US" sz="1800" dirty="0" err="1">
                <a:solidFill>
                  <a:schemeClr val="tx1"/>
                </a:solidFill>
              </a:rPr>
              <a:t>nn.functional</a:t>
            </a:r>
            <a:r>
              <a:rPr lang="en-US" sz="1800" dirty="0">
                <a:solidFill>
                  <a:schemeClr val="tx1"/>
                </a:solidFill>
              </a:rPr>
              <a:t> API.</a:t>
            </a:r>
          </a:p>
          <a:p>
            <a:pPr marL="342900" indent="-342900" algn="l">
              <a:buClr>
                <a:srgbClr val="0070C0"/>
              </a:buClr>
              <a:buSzPct val="80000"/>
              <a:buFont typeface="Wingdings" pitchFamily="2" charset="2"/>
              <a:buChar char="u"/>
            </a:pPr>
            <a:r>
              <a:rPr lang="en-US" sz="1800" dirty="0">
                <a:solidFill>
                  <a:schemeClr val="tx1"/>
                </a:solidFill>
              </a:rPr>
              <a:t>Sometimes, we may see polling operations referred to as polling layers.</a:t>
            </a:r>
          </a:p>
          <a:p>
            <a:pPr marL="342900" indent="-342900" algn="l">
              <a:buClr>
                <a:srgbClr val="0070C0"/>
              </a:buClr>
              <a:buSzPct val="80000"/>
              <a:buFont typeface="Wingdings" pitchFamily="2" charset="2"/>
              <a:buChar char="u"/>
            </a:pPr>
            <a:r>
              <a:rPr lang="en-US" sz="1800" dirty="0">
                <a:solidFill>
                  <a:schemeClr val="tx1"/>
                </a:solidFill>
              </a:rPr>
              <a:t>Sometimes, we may even hear activation operations called activation layers.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1" name="Picture 10">
            <a:extLst>
              <a:ext uri="{FF2B5EF4-FFF2-40B4-BE49-F238E27FC236}">
                <a16:creationId xmlns:a16="http://schemas.microsoft.com/office/drawing/2014/main" id="{2C8B678F-34A7-4840-B096-ED07AAE13056}"/>
              </a:ext>
            </a:extLst>
          </p:cNvPr>
          <p:cNvPicPr>
            <a:picLocks noChangeAspect="1"/>
          </p:cNvPicPr>
          <p:nvPr/>
        </p:nvPicPr>
        <p:blipFill>
          <a:blip r:embed="rId3"/>
          <a:stretch>
            <a:fillRect/>
          </a:stretch>
        </p:blipFill>
        <p:spPr>
          <a:xfrm>
            <a:off x="1951856" y="3371322"/>
            <a:ext cx="5668144" cy="3350153"/>
          </a:xfrm>
          <a:prstGeom prst="rect">
            <a:avLst/>
          </a:prstGeom>
          <a:ln>
            <a:solidFill>
              <a:srgbClr val="C00000"/>
            </a:solidFill>
          </a:ln>
        </p:spPr>
      </p:pic>
    </p:spTree>
    <p:extLst>
      <p:ext uri="{BB962C8B-B14F-4D97-AF65-F5344CB8AC3E}">
        <p14:creationId xmlns:p14="http://schemas.microsoft.com/office/powerpoint/2010/main" val="343188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47678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However, what makes a layer distinct from an operations is that </a:t>
            </a:r>
            <a:r>
              <a:rPr lang="en-US" sz="1800" b="1" dirty="0">
                <a:solidFill>
                  <a:srgbClr val="C00000"/>
                </a:solidFill>
              </a:rPr>
              <a:t>layers have weights and operation does not have weight.</a:t>
            </a:r>
          </a:p>
          <a:p>
            <a:pPr marL="342900" indent="-342900" algn="l">
              <a:buClr>
                <a:srgbClr val="0070C0"/>
              </a:buClr>
              <a:buSzPct val="80000"/>
              <a:buFont typeface="Wingdings" pitchFamily="2" charset="2"/>
              <a:buChar char="u"/>
            </a:pPr>
            <a:r>
              <a:rPr lang="en-US" sz="1800" dirty="0">
                <a:solidFill>
                  <a:schemeClr val="tx1"/>
                </a:solidFill>
              </a:rPr>
              <a:t>Since </a:t>
            </a:r>
            <a:r>
              <a:rPr lang="en-US" sz="1800" b="1" dirty="0">
                <a:solidFill>
                  <a:schemeClr val="tx1"/>
                </a:solidFill>
              </a:rPr>
              <a:t>pooling operations and activation functions do not have weights</a:t>
            </a:r>
            <a:r>
              <a:rPr lang="en-US" sz="1800" dirty="0">
                <a:solidFill>
                  <a:schemeClr val="tx1"/>
                </a:solidFill>
              </a:rPr>
              <a:t>, we will refer them as simply </a:t>
            </a:r>
            <a:r>
              <a:rPr lang="en-US" sz="1800" b="1" dirty="0">
                <a:solidFill>
                  <a:srgbClr val="C00000"/>
                </a:solidFill>
              </a:rPr>
              <a:t>operations</a:t>
            </a:r>
            <a:r>
              <a:rPr lang="en-US" sz="1800" dirty="0">
                <a:solidFill>
                  <a:schemeClr val="tx1"/>
                </a:solidFill>
              </a:rPr>
              <a:t> and view them as being added to the collection of layer operations.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example, we'll say that the </a:t>
            </a:r>
            <a:r>
              <a:rPr lang="en-US" altLang="en-US" sz="1800" b="1" dirty="0">
                <a:solidFill>
                  <a:srgbClr val="333333"/>
                </a:solidFill>
                <a:latin typeface="-apple-system"/>
              </a:rPr>
              <a:t>second layer </a:t>
            </a:r>
            <a:r>
              <a:rPr lang="en-US" altLang="en-US" sz="1800" dirty="0">
                <a:solidFill>
                  <a:srgbClr val="333333"/>
                </a:solidFill>
                <a:latin typeface="-apple-system"/>
              </a:rPr>
              <a:t>in our network is a convolutional layer that </a:t>
            </a:r>
            <a:r>
              <a:rPr lang="en-US" altLang="en-US" sz="1800" b="1" dirty="0">
                <a:solidFill>
                  <a:srgbClr val="333333"/>
                </a:solidFill>
                <a:latin typeface="-apple-system"/>
              </a:rPr>
              <a:t>contains a collection of weights</a:t>
            </a:r>
            <a:r>
              <a:rPr lang="en-US" altLang="en-US" sz="1800" dirty="0">
                <a:solidFill>
                  <a:srgbClr val="333333"/>
                </a:solidFill>
                <a:latin typeface="-apple-system"/>
              </a:rPr>
              <a:t>, and preforms </a:t>
            </a:r>
            <a:r>
              <a:rPr lang="en-US" altLang="en-US" sz="1800" b="1" dirty="0">
                <a:solidFill>
                  <a:srgbClr val="333333"/>
                </a:solidFill>
                <a:latin typeface="-apple-system"/>
              </a:rPr>
              <a:t>three operations</a:t>
            </a:r>
            <a:r>
              <a:rPr lang="en-US" altLang="en-US" sz="1800" dirty="0">
                <a:solidFill>
                  <a:srgbClr val="333333"/>
                </a:solidFill>
                <a:latin typeface="-apple-system"/>
              </a:rPr>
              <a:t>, a convolution operation, the relu activation operation, and the max pooling operation.</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 main thing that we need to aware of is which operations are defined using weights and which ones not use weights.</a:t>
            </a:r>
          </a:p>
          <a:p>
            <a:pPr marL="342900" indent="-342900" algn="l">
              <a:buClr>
                <a:srgbClr val="0070C0"/>
              </a:buClr>
              <a:buSzPct val="80000"/>
              <a:buFont typeface="Wingdings" pitchFamily="2" charset="2"/>
              <a:buChar char="u"/>
            </a:pPr>
            <a:r>
              <a:rPr lang="en-US" sz="1800" dirty="0">
                <a:solidFill>
                  <a:schemeClr val="tx1"/>
                </a:solidFill>
              </a:rPr>
              <a:t>Historically, the operations defined using weights are called layers.</a:t>
            </a:r>
          </a:p>
          <a:p>
            <a:pPr marL="342900" indent="-342900" algn="l">
              <a:buClr>
                <a:srgbClr val="0070C0"/>
              </a:buClr>
              <a:buSzPct val="80000"/>
              <a:buFont typeface="Wingdings" pitchFamily="2" charset="2"/>
              <a:buChar char="u"/>
            </a:pPr>
            <a:r>
              <a:rPr lang="en-US" sz="1800" dirty="0">
                <a:solidFill>
                  <a:schemeClr val="tx1"/>
                </a:solidFill>
              </a:rPr>
              <a:t>And later, other operations were added to the mix like activation functions and polling operations.</a:t>
            </a:r>
          </a:p>
          <a:p>
            <a:pPr marL="342900" indent="-342900" algn="l">
              <a:buClr>
                <a:srgbClr val="0070C0"/>
              </a:buClr>
              <a:buSzPct val="80000"/>
              <a:buFont typeface="Wingdings" pitchFamily="2" charset="2"/>
              <a:buChar char="u"/>
            </a:pPr>
            <a:r>
              <a:rPr lang="en-US" sz="1800" dirty="0">
                <a:solidFill>
                  <a:schemeClr val="tx1"/>
                </a:solidFill>
              </a:rPr>
              <a:t>This addition cause some confusion in terminology.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420835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25356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Mathematically, the entire network is just a composition of functions, and a composition of functions is a function itself.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the terms like layers, activation functions, and weights, are just used to help describe the different parts.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Don't let these terms confuse the fact that the whole network is simply a composition of functions, and what we are doing now is defining this composition inside our </a:t>
            </a:r>
            <a:r>
              <a:rPr lang="en-US" altLang="en-US" sz="1800" dirty="0">
                <a:solidFill>
                  <a:srgbClr val="C00000"/>
                </a:solidFill>
                <a:latin typeface="SFMono-Regular"/>
              </a:rPr>
              <a:t>forward()</a:t>
            </a:r>
            <a:r>
              <a:rPr lang="en-US" altLang="en-US" sz="1800" dirty="0">
                <a:solidFill>
                  <a:srgbClr val="C00000"/>
                </a:solidFill>
                <a:latin typeface="-apple-system"/>
              </a:rPr>
              <a:t> </a:t>
            </a:r>
            <a:r>
              <a:rPr lang="en-US" altLang="en-US" sz="1800" dirty="0">
                <a:solidFill>
                  <a:srgbClr val="333333"/>
                </a:solidFill>
                <a:latin typeface="-apple-system"/>
              </a:rPr>
              <a:t>method.</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5271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8794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Hidden Linear Layers: Layer #4 and #5</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Before we pass our input to the first hidden linear layer, we must </a:t>
            </a:r>
            <a:r>
              <a:rPr lang="en-US" altLang="en-US" sz="1800" dirty="0">
                <a:solidFill>
                  <a:srgbClr val="C00000"/>
                </a:solidFill>
                <a:latin typeface="SFMono-Regular"/>
              </a:rPr>
              <a:t>reshape()</a:t>
            </a:r>
            <a:r>
              <a:rPr lang="en-US" altLang="en-US" sz="1800" dirty="0">
                <a:solidFill>
                  <a:srgbClr val="C00000"/>
                </a:solidFill>
                <a:latin typeface="-apple-system"/>
              </a:rPr>
              <a:t> </a:t>
            </a:r>
            <a:r>
              <a:rPr lang="en-US" altLang="en-US" sz="1800" dirty="0">
                <a:solidFill>
                  <a:srgbClr val="333333"/>
                </a:solidFill>
                <a:latin typeface="-apple-system"/>
              </a:rPr>
              <a:t>or flatten our tensor.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03A7EC5B-151B-4301-B672-2FAA27C6C00F}"/>
              </a:ext>
            </a:extLst>
          </p:cNvPr>
          <p:cNvPicPr>
            <a:picLocks noChangeAspect="1"/>
          </p:cNvPicPr>
          <p:nvPr/>
        </p:nvPicPr>
        <p:blipFill>
          <a:blip r:embed="rId3"/>
          <a:stretch>
            <a:fillRect/>
          </a:stretch>
        </p:blipFill>
        <p:spPr>
          <a:xfrm>
            <a:off x="4572000" y="2204864"/>
            <a:ext cx="4333875" cy="4219575"/>
          </a:xfrm>
          <a:prstGeom prst="rect">
            <a:avLst/>
          </a:prstGeom>
          <a:ln>
            <a:solidFill>
              <a:srgbClr val="C00000"/>
            </a:solidFill>
          </a:ln>
        </p:spPr>
      </p:pic>
      <p:sp>
        <p:nvSpPr>
          <p:cNvPr id="9" name="副標題 2">
            <a:extLst>
              <a:ext uri="{FF2B5EF4-FFF2-40B4-BE49-F238E27FC236}">
                <a16:creationId xmlns:a16="http://schemas.microsoft.com/office/drawing/2014/main" id="{DBBD5377-99EB-4C43-9D32-5CFF532CC5C0}"/>
              </a:ext>
            </a:extLst>
          </p:cNvPr>
          <p:cNvSpPr txBox="1">
            <a:spLocks/>
          </p:cNvSpPr>
          <p:nvPr/>
        </p:nvSpPr>
        <p:spPr>
          <a:xfrm>
            <a:off x="395536" y="2405565"/>
            <a:ext cx="4032448" cy="22475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will be the case any time we are passing output from a convolutional layer as input to a linear layer.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the fourth layer is the first linear layer, we will include our reshaping operation as a part of the forth layer.</a:t>
            </a:r>
            <a:endParaRPr lang="en-US" sz="1800" dirty="0">
              <a:solidFill>
                <a:schemeClr val="tx1"/>
              </a:solidFill>
            </a:endParaRPr>
          </a:p>
        </p:txBody>
      </p:sp>
    </p:spTree>
    <p:extLst>
      <p:ext uri="{BB962C8B-B14F-4D97-AF65-F5344CB8AC3E}">
        <p14:creationId xmlns:p14="http://schemas.microsoft.com/office/powerpoint/2010/main" val="217735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9678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Hidden Linear Layers: Layer #4 and #5</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discussed that the number </a:t>
            </a:r>
            <a:r>
              <a:rPr lang="en-US" altLang="en-US" sz="1800" b="1" dirty="0">
                <a:solidFill>
                  <a:srgbClr val="C00000"/>
                </a:solidFill>
                <a:latin typeface="SFMono-Regular"/>
              </a:rPr>
              <a:t>12</a:t>
            </a:r>
            <a:r>
              <a:rPr lang="en-US" altLang="en-US" sz="1800" dirty="0">
                <a:solidFill>
                  <a:srgbClr val="333333"/>
                </a:solidFill>
                <a:latin typeface="-apple-system"/>
              </a:rPr>
              <a:t> in the reshaping operation is determined by the number of output channels coming from the previous convolutional layer.</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FC678D5F-5291-4AE8-B268-5C87407184A9}"/>
              </a:ext>
            </a:extLst>
          </p:cNvPr>
          <p:cNvPicPr>
            <a:picLocks noChangeAspect="1"/>
          </p:cNvPicPr>
          <p:nvPr/>
        </p:nvPicPr>
        <p:blipFill>
          <a:blip r:embed="rId3"/>
          <a:stretch>
            <a:fillRect/>
          </a:stretch>
        </p:blipFill>
        <p:spPr>
          <a:xfrm>
            <a:off x="3995936" y="2386456"/>
            <a:ext cx="4333875" cy="4219575"/>
          </a:xfrm>
          <a:prstGeom prst="rect">
            <a:avLst/>
          </a:prstGeom>
          <a:ln>
            <a:solidFill>
              <a:srgbClr val="C00000"/>
            </a:solidFill>
          </a:ln>
        </p:spPr>
      </p:pic>
      <p:sp>
        <p:nvSpPr>
          <p:cNvPr id="9" name="副標題 2">
            <a:extLst>
              <a:ext uri="{FF2B5EF4-FFF2-40B4-BE49-F238E27FC236}">
                <a16:creationId xmlns:a16="http://schemas.microsoft.com/office/drawing/2014/main" id="{CFA95CD3-240A-479C-992A-B6E6BC1131FC}"/>
              </a:ext>
            </a:extLst>
          </p:cNvPr>
          <p:cNvSpPr txBox="1">
            <a:spLocks/>
          </p:cNvSpPr>
          <p:nvPr/>
        </p:nvSpPr>
        <p:spPr>
          <a:xfrm>
            <a:off x="457200" y="2400738"/>
            <a:ext cx="3389548" cy="19595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the </a:t>
            </a:r>
            <a:r>
              <a:rPr lang="en-US" altLang="en-US" sz="1800" b="1" dirty="0">
                <a:solidFill>
                  <a:srgbClr val="C00000"/>
                </a:solidFill>
                <a:latin typeface="SFMono-Regular"/>
              </a:rPr>
              <a:t>4 * 4</a:t>
            </a:r>
            <a:r>
              <a:rPr lang="en-US" altLang="en-US" sz="1800" b="1" dirty="0">
                <a:solidFill>
                  <a:srgbClr val="C00000"/>
                </a:solidFill>
                <a:latin typeface="-apple-system"/>
              </a:rPr>
              <a:t> </a:t>
            </a:r>
            <a:r>
              <a:rPr lang="en-US" altLang="en-US" sz="1800" dirty="0">
                <a:solidFill>
                  <a:srgbClr val="333333"/>
                </a:solidFill>
                <a:latin typeface="-apple-system"/>
              </a:rPr>
              <a:t>was left as an open question.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reveal the answer now.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b="1" dirty="0">
                <a:solidFill>
                  <a:srgbClr val="C00000"/>
                </a:solidFill>
                <a:latin typeface="SFMono-Regular"/>
              </a:rPr>
              <a:t>4 * 4</a:t>
            </a:r>
            <a:r>
              <a:rPr lang="en-US" altLang="en-US" sz="1800" b="1" dirty="0">
                <a:solidFill>
                  <a:srgbClr val="C00000"/>
                </a:solidFill>
                <a:latin typeface="-apple-system"/>
              </a:rPr>
              <a:t> </a:t>
            </a:r>
            <a:r>
              <a:rPr lang="en-US" altLang="en-US" sz="1800" dirty="0">
                <a:solidFill>
                  <a:srgbClr val="333333"/>
                </a:solidFill>
                <a:latin typeface="-apple-system"/>
              </a:rPr>
              <a:t>is actually the height and width of each of the </a:t>
            </a:r>
            <a:r>
              <a:rPr lang="en-US" altLang="en-US" sz="1800" b="1" dirty="0">
                <a:solidFill>
                  <a:srgbClr val="C00000"/>
                </a:solidFill>
                <a:latin typeface="SFMono-Regular"/>
              </a:rPr>
              <a:t>12</a:t>
            </a:r>
            <a:r>
              <a:rPr lang="en-US" altLang="en-US" sz="1800" dirty="0">
                <a:solidFill>
                  <a:srgbClr val="333333"/>
                </a:solidFill>
                <a:latin typeface="-apple-system"/>
              </a:rPr>
              <a:t> output channels.</a:t>
            </a:r>
            <a:endParaRPr lang="en-US" altLang="en-US" sz="1800" dirty="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7E8C8323-2E17-4AC4-AB8C-E131A787A738}"/>
              </a:ext>
            </a:extLst>
          </p:cNvPr>
          <p:cNvSpPr/>
          <p:nvPr/>
        </p:nvSpPr>
        <p:spPr>
          <a:xfrm>
            <a:off x="4355976" y="5157192"/>
            <a:ext cx="1944216"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F608E3-BF29-479E-BC31-398CFAC1A92C}"/>
              </a:ext>
            </a:extLst>
          </p:cNvPr>
          <p:cNvSpPr/>
          <p:nvPr/>
        </p:nvSpPr>
        <p:spPr>
          <a:xfrm>
            <a:off x="5480484" y="2943353"/>
            <a:ext cx="146778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2B4DF07-5B14-47D1-8FFD-7B73719D6E1F}"/>
              </a:ext>
            </a:extLst>
          </p:cNvPr>
          <p:cNvCxnSpPr>
            <a:cxnSpLocks/>
            <a:stCxn id="10" idx="0"/>
          </p:cNvCxnSpPr>
          <p:nvPr/>
        </p:nvCxnSpPr>
        <p:spPr>
          <a:xfrm flipV="1">
            <a:off x="5328084" y="3308478"/>
            <a:ext cx="900100" cy="18487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9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075240" cy="40477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apple-system"/>
              </a:rPr>
              <a:t>Hidden Linear Layers: Layer #4 and #5</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started with a </a:t>
            </a:r>
            <a:r>
              <a:rPr lang="en-US" altLang="en-US" sz="1800" b="1" dirty="0">
                <a:solidFill>
                  <a:srgbClr val="C00000"/>
                </a:solidFill>
                <a:latin typeface="SFMono-Regular"/>
              </a:rPr>
              <a:t>1 x 28 x 28</a:t>
            </a:r>
            <a:r>
              <a:rPr lang="en-US" altLang="en-US" sz="1800" b="1" dirty="0">
                <a:solidFill>
                  <a:srgbClr val="C00000"/>
                </a:solidFill>
                <a:latin typeface="-apple-system"/>
              </a:rPr>
              <a:t> </a:t>
            </a:r>
            <a:r>
              <a:rPr lang="en-US" altLang="en-US" sz="1800" dirty="0">
                <a:solidFill>
                  <a:srgbClr val="333333"/>
                </a:solidFill>
                <a:latin typeface="-apple-system"/>
              </a:rPr>
              <a:t>input tensor. This gives a single </a:t>
            </a:r>
            <a:r>
              <a:rPr lang="en-US" altLang="en-US" sz="1800" dirty="0">
                <a:solidFill>
                  <a:srgbClr val="E83E8C"/>
                </a:solidFill>
                <a:latin typeface="-apple-system"/>
                <a:hlinkClick r:id="rId2"/>
              </a:rPr>
              <a:t>color channel</a:t>
            </a:r>
            <a:r>
              <a:rPr lang="en-US" altLang="en-US" sz="1800" dirty="0">
                <a:solidFill>
                  <a:srgbClr val="E83E8C"/>
                </a:solidFill>
                <a:latin typeface="-apple-system"/>
              </a:rPr>
              <a:t> </a:t>
            </a:r>
            <a:r>
              <a:rPr lang="en-US" altLang="en-US" sz="1800" b="1" dirty="0">
                <a:solidFill>
                  <a:srgbClr val="C00000"/>
                </a:solidFill>
                <a:latin typeface="-apple-system"/>
              </a:rPr>
              <a:t>(1)</a:t>
            </a:r>
            <a:r>
              <a:rPr lang="en-US" altLang="en-US" sz="1800" dirty="0">
                <a:solidFill>
                  <a:srgbClr val="333333"/>
                </a:solidFill>
                <a:latin typeface="-apple-system"/>
              </a:rPr>
              <a:t>, </a:t>
            </a:r>
            <a:r>
              <a:rPr lang="en-US" altLang="en-US" sz="1800" b="1" dirty="0">
                <a:solidFill>
                  <a:srgbClr val="C00000"/>
                </a:solidFill>
                <a:latin typeface="SFMono-Regular"/>
              </a:rPr>
              <a:t>28 x 28</a:t>
            </a:r>
            <a:r>
              <a:rPr lang="en-US" altLang="en-US" sz="1800" b="1" dirty="0">
                <a:solidFill>
                  <a:srgbClr val="C00000"/>
                </a:solidFill>
                <a:latin typeface="-apple-system"/>
              </a:rPr>
              <a:t> </a:t>
            </a:r>
            <a:r>
              <a:rPr lang="en-US" altLang="en-US" sz="1800" dirty="0">
                <a:solidFill>
                  <a:srgbClr val="333333"/>
                </a:solidFill>
                <a:latin typeface="-apple-system"/>
              </a:rPr>
              <a:t>image, and by the time our tensor arrives at the first linear layer, the dimensions have changed.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height and width dimensions have been reduced from </a:t>
            </a:r>
            <a:r>
              <a:rPr lang="en-US" altLang="en-US" sz="1800" b="1" dirty="0">
                <a:solidFill>
                  <a:srgbClr val="C00000"/>
                </a:solidFill>
                <a:latin typeface="SFMono-Regular"/>
              </a:rPr>
              <a:t>28 x 28</a:t>
            </a:r>
            <a:r>
              <a:rPr lang="en-US" altLang="en-US" sz="1800" b="1" dirty="0">
                <a:solidFill>
                  <a:srgbClr val="C00000"/>
                </a:solidFill>
                <a:latin typeface="-apple-system"/>
              </a:rPr>
              <a:t> </a:t>
            </a:r>
            <a:r>
              <a:rPr lang="en-US" altLang="en-US" sz="1800" dirty="0">
                <a:solidFill>
                  <a:srgbClr val="333333"/>
                </a:solidFill>
                <a:latin typeface="-apple-system"/>
              </a:rPr>
              <a:t>to </a:t>
            </a:r>
            <a:r>
              <a:rPr lang="en-US" altLang="en-US" sz="1800" b="1" dirty="0">
                <a:solidFill>
                  <a:srgbClr val="C00000"/>
                </a:solidFill>
                <a:latin typeface="SFMono-Regular"/>
              </a:rPr>
              <a:t>4 x 4</a:t>
            </a:r>
            <a:r>
              <a:rPr lang="en-US" altLang="en-US" sz="1800" b="1" dirty="0">
                <a:solidFill>
                  <a:srgbClr val="C00000"/>
                </a:solidFill>
                <a:latin typeface="-apple-system"/>
              </a:rPr>
              <a:t> </a:t>
            </a:r>
            <a:r>
              <a:rPr lang="en-US" altLang="en-US" sz="1800" dirty="0">
                <a:solidFill>
                  <a:srgbClr val="333333"/>
                </a:solidFill>
                <a:latin typeface="-apple-system"/>
              </a:rPr>
              <a:t>by the </a:t>
            </a:r>
            <a:r>
              <a:rPr lang="en-US" altLang="en-US" sz="1800" b="1" dirty="0">
                <a:solidFill>
                  <a:srgbClr val="333333"/>
                </a:solidFill>
                <a:latin typeface="-apple-system"/>
              </a:rPr>
              <a:t>convolution</a:t>
            </a:r>
            <a:r>
              <a:rPr lang="en-US" altLang="en-US" sz="1800" dirty="0">
                <a:solidFill>
                  <a:srgbClr val="333333"/>
                </a:solidFill>
                <a:latin typeface="-apple-system"/>
              </a:rPr>
              <a:t> and </a:t>
            </a:r>
            <a:r>
              <a:rPr lang="en-US" altLang="en-US" sz="1800" b="1" dirty="0">
                <a:solidFill>
                  <a:srgbClr val="333333"/>
                </a:solidFill>
                <a:latin typeface="-apple-system"/>
              </a:rPr>
              <a:t>pooling operations</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Convolution and pooling operations are </a:t>
            </a:r>
            <a:r>
              <a:rPr lang="en-US" altLang="en-US" sz="1800" b="1" dirty="0">
                <a:solidFill>
                  <a:srgbClr val="C00000"/>
                </a:solidFill>
                <a:latin typeface="-apple-system"/>
              </a:rPr>
              <a:t>reduction operations </a:t>
            </a:r>
            <a:r>
              <a:rPr lang="en-US" altLang="en-US" sz="1800" dirty="0">
                <a:solidFill>
                  <a:srgbClr val="333333"/>
                </a:solidFill>
                <a:latin typeface="-apple-system"/>
              </a:rPr>
              <a:t>on the height and width dimensions.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We will see how this works and see a formula for calculating these reductions in the next discussion.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now, let's finish implementing our this </a:t>
            </a:r>
            <a:r>
              <a:rPr lang="en-US" altLang="en-US" sz="1800" b="1" dirty="0">
                <a:solidFill>
                  <a:srgbClr val="C00000"/>
                </a:solidFill>
                <a:latin typeface="SFMono-Regular"/>
              </a:rPr>
              <a:t>forward()</a:t>
            </a:r>
            <a:r>
              <a:rPr lang="en-US" altLang="en-US" sz="1800" b="1" dirty="0">
                <a:solidFill>
                  <a:srgbClr val="C00000"/>
                </a:solidFill>
                <a:latin typeface="-apple-system"/>
              </a:rPr>
              <a:t> </a:t>
            </a:r>
            <a:r>
              <a:rPr lang="en-US" altLang="en-US" sz="1800" dirty="0">
                <a:solidFill>
                  <a:srgbClr val="333333"/>
                </a:solidFill>
                <a:latin typeface="-apple-system"/>
              </a:rPr>
              <a:t>method.</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After the tensor is reshaped, we pass the </a:t>
            </a:r>
            <a:r>
              <a:rPr lang="en-US" altLang="en-US" sz="1800" b="1" dirty="0">
                <a:solidFill>
                  <a:srgbClr val="C00000"/>
                </a:solidFill>
                <a:latin typeface="-apple-system"/>
              </a:rPr>
              <a:t>flattened </a:t>
            </a:r>
            <a:r>
              <a:rPr lang="en-US" altLang="en-US" sz="1800" dirty="0">
                <a:solidFill>
                  <a:srgbClr val="333333"/>
                </a:solidFill>
                <a:latin typeface="-apple-system"/>
              </a:rPr>
              <a:t>tensor to the linear layer and pass this result to the </a:t>
            </a:r>
            <a:r>
              <a:rPr lang="en-US" altLang="en-US" sz="1800" b="1" dirty="0">
                <a:solidFill>
                  <a:srgbClr val="C00000"/>
                </a:solidFill>
                <a:latin typeface="SFMono-Regular"/>
              </a:rPr>
              <a:t>relu()</a:t>
            </a:r>
            <a:r>
              <a:rPr lang="en-US" altLang="en-US" sz="1800" b="1" dirty="0">
                <a:solidFill>
                  <a:srgbClr val="C00000"/>
                </a:solidFill>
                <a:latin typeface="-apple-system"/>
              </a:rPr>
              <a:t> activation function</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78360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363272" cy="13733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Layer #6</a:t>
            </a:r>
          </a:p>
          <a:p>
            <a:pPr marL="342900" indent="-342900" algn="l">
              <a:buClr>
                <a:srgbClr val="0070C0"/>
              </a:buClr>
              <a:buSzPct val="80000"/>
              <a:buFont typeface="Wingdings" pitchFamily="2" charset="2"/>
              <a:buChar char="u"/>
            </a:pPr>
            <a:r>
              <a:rPr lang="en-US" sz="1800" dirty="0">
                <a:solidFill>
                  <a:schemeClr val="tx1"/>
                </a:solidFill>
              </a:rPr>
              <a:t>The sixth and last layer of our network is a linear layer we call the output layer.</a:t>
            </a:r>
          </a:p>
          <a:p>
            <a:pPr marL="342900" indent="-342900" algn="l">
              <a:buClr>
                <a:srgbClr val="0070C0"/>
              </a:buClr>
              <a:buSzPct val="80000"/>
              <a:buFont typeface="Wingdings" pitchFamily="2" charset="2"/>
              <a:buChar char="u"/>
            </a:pPr>
            <a:r>
              <a:rPr lang="en-US" sz="1800" dirty="0">
                <a:solidFill>
                  <a:schemeClr val="tx1"/>
                </a:solidFill>
              </a:rPr>
              <a:t>When we pass our tensor to the output layer, the result will be the prediction tensor. </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8AB0C754-1012-4938-93DA-8C8F16E58B0F}"/>
              </a:ext>
            </a:extLst>
          </p:cNvPr>
          <p:cNvPicPr>
            <a:picLocks noChangeAspect="1"/>
          </p:cNvPicPr>
          <p:nvPr/>
        </p:nvPicPr>
        <p:blipFill>
          <a:blip r:embed="rId3"/>
          <a:stretch>
            <a:fillRect/>
          </a:stretch>
        </p:blipFill>
        <p:spPr>
          <a:xfrm>
            <a:off x="5411953" y="2698750"/>
            <a:ext cx="3248025" cy="3657600"/>
          </a:xfrm>
          <a:prstGeom prst="rect">
            <a:avLst/>
          </a:prstGeom>
          <a:ln>
            <a:solidFill>
              <a:srgbClr val="C00000"/>
            </a:solidFill>
          </a:ln>
        </p:spPr>
      </p:pic>
      <p:sp>
        <p:nvSpPr>
          <p:cNvPr id="8" name="副標題 2">
            <a:extLst>
              <a:ext uri="{FF2B5EF4-FFF2-40B4-BE49-F238E27FC236}">
                <a16:creationId xmlns:a16="http://schemas.microsoft.com/office/drawing/2014/main" id="{F8C6BC9F-A518-410F-94A1-8BBD75E547AF}"/>
              </a:ext>
            </a:extLst>
          </p:cNvPr>
          <p:cNvSpPr txBox="1">
            <a:spLocks/>
          </p:cNvSpPr>
          <p:nvPr/>
        </p:nvSpPr>
        <p:spPr>
          <a:xfrm>
            <a:off x="457200" y="2839216"/>
            <a:ext cx="4690864" cy="94982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Since our data has ten prediction classes, we know our output tensor will have ten elements.</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Tree>
    <p:extLst>
      <p:ext uri="{BB962C8B-B14F-4D97-AF65-F5344CB8AC3E}">
        <p14:creationId xmlns:p14="http://schemas.microsoft.com/office/powerpoint/2010/main" val="189830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363272" cy="10081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Layer #6</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values inside each of the ten components will correspond to the prediction value for each of our prediction classes.</a:t>
            </a:r>
            <a:endParaRPr lang="en-US" altLang="en-US" sz="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0" name="副標題 2">
            <a:extLst>
              <a:ext uri="{FF2B5EF4-FFF2-40B4-BE49-F238E27FC236}">
                <a16:creationId xmlns:a16="http://schemas.microsoft.com/office/drawing/2014/main" id="{70885773-D6BA-42B1-A969-834587ACD72D}"/>
              </a:ext>
            </a:extLst>
          </p:cNvPr>
          <p:cNvSpPr txBox="1">
            <a:spLocks/>
          </p:cNvSpPr>
          <p:nvPr/>
        </p:nvSpPr>
        <p:spPr>
          <a:xfrm>
            <a:off x="453825" y="2460161"/>
            <a:ext cx="4860032" cy="232726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Inside the network we usually use </a:t>
            </a:r>
            <a:r>
              <a:rPr lang="en-US" altLang="en-US" sz="1800" b="1" dirty="0">
                <a:solidFill>
                  <a:srgbClr val="C00000"/>
                </a:solidFill>
                <a:latin typeface="SFMono-Regular"/>
              </a:rPr>
              <a:t>relu()</a:t>
            </a:r>
            <a:r>
              <a:rPr lang="en-US" altLang="en-US" sz="1800" b="1" dirty="0">
                <a:solidFill>
                  <a:srgbClr val="C00000"/>
                </a:solidFill>
                <a:latin typeface="-apple-system"/>
              </a:rPr>
              <a:t> </a:t>
            </a:r>
            <a:r>
              <a:rPr lang="en-US" altLang="en-US" sz="1800" dirty="0">
                <a:solidFill>
                  <a:srgbClr val="333333"/>
                </a:solidFill>
                <a:latin typeface="-apple-system"/>
              </a:rPr>
              <a:t>as our </a:t>
            </a:r>
            <a:r>
              <a:rPr lang="en-US" altLang="en-US" sz="1800" b="1" dirty="0">
                <a:solidFill>
                  <a:srgbClr val="C00000"/>
                </a:solidFill>
                <a:latin typeface="-apple-system"/>
              </a:rPr>
              <a:t>non-linear activation function</a:t>
            </a:r>
            <a:r>
              <a:rPr lang="en-US" altLang="en-US" sz="1800" dirty="0">
                <a:solidFill>
                  <a:srgbClr val="333333"/>
                </a:solidFill>
                <a:latin typeface="-apple-system"/>
              </a:rPr>
              <a:t>, but for the output layer, whenever we have a single category that we are trying to predict, we use </a:t>
            </a:r>
            <a:r>
              <a:rPr lang="en-US" altLang="en-US" sz="1800" b="1" dirty="0" err="1">
                <a:solidFill>
                  <a:srgbClr val="C00000"/>
                </a:solidFill>
                <a:latin typeface="SFMono-Regular"/>
              </a:rPr>
              <a:t>softmax</a:t>
            </a:r>
            <a:r>
              <a:rPr lang="en-US" altLang="en-US" sz="1800" b="1" dirty="0">
                <a:solidFill>
                  <a:srgbClr val="C00000"/>
                </a:solidFill>
                <a:latin typeface="SFMono-Regular"/>
              </a:rPr>
              <a:t>()</a:t>
            </a:r>
            <a:r>
              <a:rPr lang="en-US" altLang="en-US" sz="1800" b="1" dirty="0">
                <a:solidFill>
                  <a:srgbClr val="C00000"/>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b="1" dirty="0" err="1">
                <a:solidFill>
                  <a:srgbClr val="C00000"/>
                </a:solidFill>
                <a:latin typeface="-apple-system"/>
              </a:rPr>
              <a:t>softmax</a:t>
            </a:r>
            <a:r>
              <a:rPr lang="en-US" altLang="en-US" sz="1800" b="1" dirty="0">
                <a:solidFill>
                  <a:srgbClr val="C00000"/>
                </a:solidFill>
                <a:latin typeface="-apple-system"/>
              </a:rPr>
              <a:t> function </a:t>
            </a:r>
            <a:r>
              <a:rPr lang="en-US" altLang="en-US" sz="1800" dirty="0">
                <a:solidFill>
                  <a:srgbClr val="333333"/>
                </a:solidFill>
                <a:latin typeface="-apple-system"/>
              </a:rPr>
              <a:t>returns a positive probability for each of the prediction classes, and the probabilities sum to </a:t>
            </a:r>
            <a:r>
              <a:rPr lang="en-US" altLang="en-US" sz="1800" b="1" dirty="0">
                <a:solidFill>
                  <a:srgbClr val="C00000"/>
                </a:solidFill>
                <a:latin typeface="SFMono-Regular"/>
              </a:rPr>
              <a:t>1</a:t>
            </a:r>
            <a:r>
              <a:rPr lang="en-US" altLang="en-US" sz="1800" dirty="0">
                <a:solidFill>
                  <a:srgbClr val="333333"/>
                </a:solidFill>
                <a:latin typeface="-apple-system"/>
              </a:rPr>
              <a:t>.</a:t>
            </a:r>
            <a:endParaRPr lang="en-US" altLang="en-US" sz="1800" dirty="0">
              <a:solidFill>
                <a:schemeClr val="tx1"/>
              </a:solidFill>
            </a:endParaRPr>
          </a:p>
        </p:txBody>
      </p:sp>
      <p:pic>
        <p:nvPicPr>
          <p:cNvPr id="8" name="Picture 7">
            <a:extLst>
              <a:ext uri="{FF2B5EF4-FFF2-40B4-BE49-F238E27FC236}">
                <a16:creationId xmlns:a16="http://schemas.microsoft.com/office/drawing/2014/main" id="{58F66273-314B-4AAB-821C-9C04FA1A347D}"/>
              </a:ext>
            </a:extLst>
          </p:cNvPr>
          <p:cNvPicPr>
            <a:picLocks noChangeAspect="1"/>
          </p:cNvPicPr>
          <p:nvPr/>
        </p:nvPicPr>
        <p:blipFill>
          <a:blip r:embed="rId3"/>
          <a:stretch>
            <a:fillRect/>
          </a:stretch>
        </p:blipFill>
        <p:spPr>
          <a:xfrm>
            <a:off x="5457825" y="2424175"/>
            <a:ext cx="3228975" cy="3600450"/>
          </a:xfrm>
          <a:prstGeom prst="rect">
            <a:avLst/>
          </a:prstGeom>
          <a:ln>
            <a:solidFill>
              <a:srgbClr val="C00000"/>
            </a:solidFill>
          </a:ln>
        </p:spPr>
      </p:pic>
      <p:sp>
        <p:nvSpPr>
          <p:cNvPr id="9" name="Rectangle 8">
            <a:extLst>
              <a:ext uri="{FF2B5EF4-FFF2-40B4-BE49-F238E27FC236}">
                <a16:creationId xmlns:a16="http://schemas.microsoft.com/office/drawing/2014/main" id="{A882C279-CF06-476B-B51F-6F35663CA67D}"/>
              </a:ext>
            </a:extLst>
          </p:cNvPr>
          <p:cNvSpPr/>
          <p:nvPr/>
        </p:nvSpPr>
        <p:spPr>
          <a:xfrm>
            <a:off x="5457825" y="2665351"/>
            <a:ext cx="1418431" cy="2595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B0ACB3-F28E-4199-B642-6C382F40BA91}"/>
              </a:ext>
            </a:extLst>
          </p:cNvPr>
          <p:cNvSpPr/>
          <p:nvPr/>
        </p:nvSpPr>
        <p:spPr>
          <a:xfrm>
            <a:off x="5444190" y="3464138"/>
            <a:ext cx="1418431" cy="2595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7149C0-D6EB-4308-B967-8E6CCB18697F}"/>
              </a:ext>
            </a:extLst>
          </p:cNvPr>
          <p:cNvSpPr/>
          <p:nvPr/>
        </p:nvSpPr>
        <p:spPr>
          <a:xfrm>
            <a:off x="5444189" y="4344988"/>
            <a:ext cx="1418431" cy="2595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DAABB5-2FAB-4E60-87F5-9D9B4FCF3628}"/>
              </a:ext>
            </a:extLst>
          </p:cNvPr>
          <p:cNvSpPr/>
          <p:nvPr/>
        </p:nvSpPr>
        <p:spPr>
          <a:xfrm>
            <a:off x="5437573" y="4909428"/>
            <a:ext cx="1418431" cy="2595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BCD2D8-BC4C-4861-830C-D717F0E6EF6B}"/>
              </a:ext>
            </a:extLst>
          </p:cNvPr>
          <p:cNvSpPr/>
          <p:nvPr/>
        </p:nvSpPr>
        <p:spPr>
          <a:xfrm>
            <a:off x="5457825" y="5530685"/>
            <a:ext cx="1706463" cy="2595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EB00EC-2F39-4AA6-BD57-D6404CC00264}"/>
              </a:ext>
            </a:extLst>
          </p:cNvPr>
          <p:cNvSpPr/>
          <p:nvPr/>
        </p:nvSpPr>
        <p:spPr>
          <a:xfrm>
            <a:off x="835739" y="3068961"/>
            <a:ext cx="4312325" cy="17184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0199852-6D77-496F-972D-F57F85800110}"/>
              </a:ext>
            </a:extLst>
          </p:cNvPr>
          <p:cNvCxnSpPr>
            <a:stCxn id="15" idx="2"/>
            <a:endCxn id="14" idx="1"/>
          </p:cNvCxnSpPr>
          <p:nvPr/>
        </p:nvCxnSpPr>
        <p:spPr>
          <a:xfrm>
            <a:off x="2991902" y="4787431"/>
            <a:ext cx="2465923" cy="8730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61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Forward (Part 2)</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49118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Forward</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discuss forward() Method in PyTorch.</a:t>
            </a:r>
          </a:p>
          <a:p>
            <a:pPr marL="342900" indent="-342900" algn="l">
              <a:buClr>
                <a:srgbClr val="0070C0"/>
              </a:buClr>
              <a:buSzPct val="80000"/>
              <a:buFont typeface="Wingdings" pitchFamily="2" charset="2"/>
              <a:buChar char="u"/>
            </a:pPr>
            <a:r>
              <a:rPr lang="en-US" sz="1800" dirty="0">
                <a:solidFill>
                  <a:schemeClr val="tx1"/>
                </a:solidFill>
              </a:rPr>
              <a:t>We already prepared the data and build our model.</a:t>
            </a:r>
          </a:p>
          <a:p>
            <a:pPr marL="342900" indent="-342900" algn="l">
              <a:buClr>
                <a:srgbClr val="0070C0"/>
              </a:buClr>
              <a:buSzPct val="80000"/>
              <a:buFont typeface="Wingdings" pitchFamily="2" charset="2"/>
              <a:buChar char="u"/>
            </a:pPr>
            <a:r>
              <a:rPr lang="en-US" sz="1800" dirty="0">
                <a:solidFill>
                  <a:schemeClr val="tx1"/>
                </a:solidFill>
              </a:rPr>
              <a:t>We created our network by extending </a:t>
            </a:r>
            <a:r>
              <a:rPr lang="en-US" sz="1800" dirty="0" err="1">
                <a:solidFill>
                  <a:schemeClr val="tx1"/>
                </a:solidFill>
              </a:rPr>
              <a:t>nn.Modlue</a:t>
            </a:r>
            <a:r>
              <a:rPr lang="en-US" sz="1800" dirty="0">
                <a:solidFill>
                  <a:schemeClr val="tx1"/>
                </a:solidFill>
              </a:rPr>
              <a:t>. PyTorch base class.</a:t>
            </a:r>
          </a:p>
          <a:p>
            <a:pPr marL="342900" indent="-342900" algn="l">
              <a:buClr>
                <a:srgbClr val="0070C0"/>
              </a:buClr>
              <a:buSzPct val="80000"/>
              <a:buFont typeface="Wingdings" pitchFamily="2" charset="2"/>
              <a:buChar char="u"/>
            </a:pPr>
            <a:r>
              <a:rPr lang="en-US" sz="1800" dirty="0">
                <a:solidFill>
                  <a:schemeClr val="tx1"/>
                </a:solidFill>
              </a:rPr>
              <a:t>In the class constructor, we defined the network layers as class attributes.</a:t>
            </a:r>
          </a:p>
          <a:p>
            <a:pPr marL="342900" indent="-342900" algn="l">
              <a:buClr>
                <a:srgbClr val="0070C0"/>
              </a:buClr>
              <a:buSzPct val="80000"/>
              <a:buFont typeface="Wingdings" pitchFamily="2" charset="2"/>
              <a:buChar char="u"/>
            </a:pPr>
            <a:r>
              <a:rPr lang="en-US" sz="1800" dirty="0">
                <a:solidFill>
                  <a:schemeClr val="tx1"/>
                </a:solidFill>
              </a:rPr>
              <a:t>Now, we need to implement our network’s forward () method.</a:t>
            </a:r>
          </a:p>
          <a:p>
            <a:pPr marL="342900" indent="-342900" algn="l">
              <a:buClr>
                <a:srgbClr val="0070C0"/>
              </a:buClr>
              <a:buSzPct val="80000"/>
              <a:buFont typeface="Wingdings" pitchFamily="2" charset="2"/>
              <a:buChar char="u"/>
            </a:pPr>
            <a:r>
              <a:rPr lang="en-US" sz="1800" dirty="0">
                <a:solidFill>
                  <a:schemeClr val="tx1"/>
                </a:solidFill>
              </a:rPr>
              <a:t>Finally, we will be ready to train our model.</a:t>
            </a:r>
          </a:p>
          <a:p>
            <a:pPr marL="342900" indent="-342900" algn="l">
              <a:buClr>
                <a:srgbClr val="0070C0"/>
              </a:buClr>
              <a:buSzPct val="80000"/>
              <a:buFont typeface="+mj-lt"/>
              <a:buAutoNum type="arabicPeriod"/>
            </a:pPr>
            <a:r>
              <a:rPr lang="en-US" sz="1800" dirty="0">
                <a:solidFill>
                  <a:schemeClr val="tx1"/>
                </a:solidFill>
              </a:rPr>
              <a:t>Prepare The Data</a:t>
            </a:r>
          </a:p>
          <a:p>
            <a:pPr marL="342900" indent="-342900" algn="l">
              <a:buClr>
                <a:srgbClr val="0070C0"/>
              </a:buClr>
              <a:buSzPct val="80000"/>
              <a:buFont typeface="+mj-lt"/>
              <a:buAutoNum type="arabicPeriod"/>
            </a:pPr>
            <a:r>
              <a:rPr lang="en-US" sz="1800" dirty="0">
                <a:solidFill>
                  <a:schemeClr val="tx1"/>
                </a:solidFill>
              </a:rPr>
              <a:t>Build the Model</a:t>
            </a:r>
          </a:p>
          <a:p>
            <a:pPr marL="800100" lvl="1" indent="-342900" algn="l">
              <a:buClr>
                <a:srgbClr val="0070C0"/>
              </a:buClr>
              <a:buSzPct val="80000"/>
              <a:buFont typeface="+mj-lt"/>
              <a:buAutoNum type="alphaLcParenR"/>
            </a:pPr>
            <a:r>
              <a:rPr lang="en-US" sz="1800" dirty="0">
                <a:solidFill>
                  <a:schemeClr val="tx1"/>
                </a:solidFill>
              </a:rPr>
              <a:t>Create a neural network class that extends the </a:t>
            </a:r>
            <a:r>
              <a:rPr lang="en-US" sz="1800" dirty="0" err="1">
                <a:solidFill>
                  <a:schemeClr val="tx1"/>
                </a:solidFill>
              </a:rPr>
              <a:t>nn.Module</a:t>
            </a:r>
            <a:r>
              <a:rPr lang="en-US" sz="1800" dirty="0">
                <a:solidFill>
                  <a:schemeClr val="tx1"/>
                </a:solidFill>
              </a:rPr>
              <a:t> base class.</a:t>
            </a:r>
          </a:p>
          <a:p>
            <a:pPr marL="800100" lvl="1" indent="-342900" algn="l">
              <a:buClr>
                <a:srgbClr val="0070C0"/>
              </a:buClr>
              <a:buSzPct val="80000"/>
              <a:buFont typeface="+mj-lt"/>
              <a:buAutoNum type="alphaLcParenR"/>
            </a:pPr>
            <a:r>
              <a:rPr lang="en-US" sz="1800" dirty="0">
                <a:solidFill>
                  <a:schemeClr val="tx1"/>
                </a:solidFill>
              </a:rPr>
              <a:t>In the class constructor, define the network’s layers as class attributes.</a:t>
            </a:r>
          </a:p>
          <a:p>
            <a:pPr marL="800100" lvl="1" indent="-342900" algn="l">
              <a:buClr>
                <a:srgbClr val="0070C0"/>
              </a:buClr>
              <a:buSzPct val="80000"/>
              <a:buFont typeface="+mj-lt"/>
              <a:buAutoNum type="alphaLcParenR"/>
            </a:pPr>
            <a:r>
              <a:rPr lang="en-US" sz="1800" b="1" dirty="0">
                <a:solidFill>
                  <a:schemeClr val="tx1"/>
                </a:solidFill>
              </a:rPr>
              <a:t>Use the network’s layer attributes and </a:t>
            </a:r>
            <a:r>
              <a:rPr lang="en-US" sz="1800" b="1" dirty="0" err="1">
                <a:solidFill>
                  <a:schemeClr val="tx1"/>
                </a:solidFill>
              </a:rPr>
              <a:t>nn.functional</a:t>
            </a:r>
            <a:r>
              <a:rPr lang="en-US" sz="1800" b="1" dirty="0">
                <a:solidFill>
                  <a:schemeClr val="tx1"/>
                </a:solidFill>
              </a:rPr>
              <a:t> API operations define the network’s forward pass.</a:t>
            </a:r>
          </a:p>
          <a:p>
            <a:pPr marL="342900" indent="-342900" algn="l">
              <a:buClr>
                <a:srgbClr val="0070C0"/>
              </a:buClr>
              <a:buSzPct val="80000"/>
              <a:buFont typeface="+mj-lt"/>
              <a:buAutoNum type="arabicPeriod"/>
            </a:pPr>
            <a:r>
              <a:rPr lang="en-US" sz="1800" dirty="0">
                <a:solidFill>
                  <a:schemeClr val="tx1"/>
                </a:solidFill>
              </a:rPr>
              <a:t>Trian the Model</a:t>
            </a:r>
          </a:p>
          <a:p>
            <a:pPr marL="342900" indent="-342900" algn="l">
              <a:buClr>
                <a:srgbClr val="0070C0"/>
              </a:buClr>
              <a:buSzPct val="80000"/>
              <a:buFont typeface="+mj-lt"/>
              <a:buAutoNum type="arabicPeriod"/>
            </a:pPr>
            <a:r>
              <a:rPr lang="en-US" sz="1800" dirty="0">
                <a:solidFill>
                  <a:schemeClr val="tx1"/>
                </a:solidFill>
              </a:rPr>
              <a:t>Analyze the Model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4"/>
            <a:ext cx="8363272" cy="13114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Output Layer #6</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in our case, we will not use </a:t>
            </a:r>
            <a:r>
              <a:rPr lang="en-US" altLang="en-US" sz="1800" b="1" dirty="0" err="1">
                <a:solidFill>
                  <a:srgbClr val="C00000"/>
                </a:solidFill>
                <a:latin typeface="SFMono-Regular"/>
              </a:rPr>
              <a:t>softmax</a:t>
            </a:r>
            <a:r>
              <a:rPr lang="en-US" altLang="en-US" sz="1800" b="1" dirty="0">
                <a:solidFill>
                  <a:srgbClr val="C00000"/>
                </a:solidFill>
                <a:latin typeface="SFMono-Regular"/>
              </a:rPr>
              <a:t>()</a:t>
            </a:r>
            <a:r>
              <a:rPr lang="en-US" altLang="en-US" sz="1800" b="1" dirty="0">
                <a:solidFill>
                  <a:srgbClr val="C00000"/>
                </a:solidFill>
                <a:latin typeface="-apple-system"/>
              </a:rPr>
              <a:t> </a:t>
            </a:r>
            <a:r>
              <a:rPr lang="en-US" altLang="en-US" sz="1800" dirty="0">
                <a:solidFill>
                  <a:srgbClr val="333333"/>
                </a:solidFill>
                <a:latin typeface="-apple-system"/>
              </a:rPr>
              <a:t>because the loss function that we'll use, </a:t>
            </a:r>
            <a:r>
              <a:rPr lang="en-US" altLang="en-US" sz="1800" b="1" dirty="0" err="1">
                <a:solidFill>
                  <a:srgbClr val="C00000"/>
                </a:solidFill>
                <a:latin typeface="SFMono-Regular"/>
              </a:rPr>
              <a:t>F.cross_entropy</a:t>
            </a:r>
            <a:r>
              <a:rPr lang="en-US" altLang="en-US" sz="1800" b="1" dirty="0">
                <a:solidFill>
                  <a:srgbClr val="C00000"/>
                </a:solidFill>
                <a:latin typeface="SFMono-Regular"/>
              </a:rPr>
              <a:t>()</a:t>
            </a:r>
            <a:r>
              <a:rPr lang="en-US" altLang="en-US" sz="1800" b="1" dirty="0">
                <a:solidFill>
                  <a:srgbClr val="C00000"/>
                </a:solidFill>
                <a:latin typeface="-apple-system"/>
              </a:rPr>
              <a:t>, </a:t>
            </a:r>
            <a:r>
              <a:rPr lang="en-US" altLang="en-US" sz="1800" dirty="0">
                <a:solidFill>
                  <a:srgbClr val="333333"/>
                </a:solidFill>
                <a:latin typeface="-apple-system"/>
              </a:rPr>
              <a:t>implicitly performs the </a:t>
            </a:r>
            <a:r>
              <a:rPr lang="en-US" altLang="en-US" sz="1800" b="1" dirty="0" err="1">
                <a:solidFill>
                  <a:srgbClr val="C00000"/>
                </a:solidFill>
                <a:latin typeface="SFMono-Regular"/>
              </a:rPr>
              <a:t>softmax</a:t>
            </a:r>
            <a:r>
              <a:rPr lang="en-US" altLang="en-US" sz="1800" b="1" dirty="0">
                <a:solidFill>
                  <a:srgbClr val="C00000"/>
                </a:solidFill>
                <a:latin typeface="SFMono-Regular"/>
              </a:rPr>
              <a:t>()</a:t>
            </a:r>
            <a:r>
              <a:rPr lang="en-US" altLang="en-US" sz="1800" b="1" dirty="0">
                <a:solidFill>
                  <a:srgbClr val="C00000"/>
                </a:solidFill>
                <a:latin typeface="-apple-system"/>
              </a:rPr>
              <a:t> </a:t>
            </a:r>
            <a:r>
              <a:rPr lang="en-US" altLang="en-US" sz="1800" dirty="0">
                <a:solidFill>
                  <a:srgbClr val="333333"/>
                </a:solidFill>
                <a:latin typeface="-apple-system"/>
              </a:rPr>
              <a:t>operation on its input, so we will just return the result of the last linear transformation.</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0" name="副標題 2">
            <a:extLst>
              <a:ext uri="{FF2B5EF4-FFF2-40B4-BE49-F238E27FC236}">
                <a16:creationId xmlns:a16="http://schemas.microsoft.com/office/drawing/2014/main" id="{70885773-D6BA-42B1-A969-834587ACD72D}"/>
              </a:ext>
            </a:extLst>
          </p:cNvPr>
          <p:cNvSpPr txBox="1">
            <a:spLocks/>
          </p:cNvSpPr>
          <p:nvPr/>
        </p:nvSpPr>
        <p:spPr>
          <a:xfrm>
            <a:off x="731828" y="2936879"/>
            <a:ext cx="4416236" cy="207629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The implication of this is that our network will be trained using the </a:t>
            </a:r>
            <a:r>
              <a:rPr lang="en-US" altLang="en-US" sz="1800" dirty="0" err="1">
                <a:solidFill>
                  <a:srgbClr val="333333"/>
                </a:solidFill>
                <a:latin typeface="-apple-system"/>
              </a:rPr>
              <a:t>softmax</a:t>
            </a:r>
            <a:r>
              <a:rPr lang="en-US" altLang="en-US" sz="1800" dirty="0">
                <a:solidFill>
                  <a:srgbClr val="333333"/>
                </a:solidFill>
                <a:latin typeface="-apple-system"/>
              </a:rPr>
              <a:t> operation.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will not need to compute the additional operation when the network is used for inference after the training process is complete.</a:t>
            </a:r>
          </a:p>
        </p:txBody>
      </p:sp>
      <p:pic>
        <p:nvPicPr>
          <p:cNvPr id="11" name="Picture 10">
            <a:extLst>
              <a:ext uri="{FF2B5EF4-FFF2-40B4-BE49-F238E27FC236}">
                <a16:creationId xmlns:a16="http://schemas.microsoft.com/office/drawing/2014/main" id="{E21B7EFE-3DDF-4ABB-BFB4-56FCCF90779F}"/>
              </a:ext>
            </a:extLst>
          </p:cNvPr>
          <p:cNvPicPr>
            <a:picLocks noChangeAspect="1"/>
          </p:cNvPicPr>
          <p:nvPr/>
        </p:nvPicPr>
        <p:blipFill>
          <a:blip r:embed="rId3"/>
          <a:stretch>
            <a:fillRect/>
          </a:stretch>
        </p:blipFill>
        <p:spPr>
          <a:xfrm>
            <a:off x="5580112" y="2669559"/>
            <a:ext cx="3381375" cy="3752850"/>
          </a:xfrm>
          <a:prstGeom prst="rect">
            <a:avLst/>
          </a:prstGeom>
          <a:ln>
            <a:solidFill>
              <a:srgbClr val="C00000"/>
            </a:solidFill>
          </a:ln>
        </p:spPr>
      </p:pic>
      <p:sp>
        <p:nvSpPr>
          <p:cNvPr id="12" name="Rectangle 11">
            <a:extLst>
              <a:ext uri="{FF2B5EF4-FFF2-40B4-BE49-F238E27FC236}">
                <a16:creationId xmlns:a16="http://schemas.microsoft.com/office/drawing/2014/main" id="{5FE55ACC-6C6A-4285-856F-A7C4E79174EE}"/>
              </a:ext>
            </a:extLst>
          </p:cNvPr>
          <p:cNvSpPr/>
          <p:nvPr/>
        </p:nvSpPr>
        <p:spPr>
          <a:xfrm>
            <a:off x="5652120" y="5877272"/>
            <a:ext cx="194421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26BF14-A1DF-4F5B-8AF7-726528C7D261}"/>
              </a:ext>
            </a:extLst>
          </p:cNvPr>
          <p:cNvSpPr/>
          <p:nvPr/>
        </p:nvSpPr>
        <p:spPr>
          <a:xfrm>
            <a:off x="1763688" y="1688872"/>
            <a:ext cx="3600400" cy="2999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554AB4C-9C9C-44C1-BE74-15B5F320CC14}"/>
              </a:ext>
            </a:extLst>
          </p:cNvPr>
          <p:cNvCxnSpPr>
            <a:cxnSpLocks/>
            <a:stCxn id="13" idx="2"/>
            <a:endCxn id="12" idx="0"/>
          </p:cNvCxnSpPr>
          <p:nvPr/>
        </p:nvCxnSpPr>
        <p:spPr>
          <a:xfrm>
            <a:off x="3563888" y="1988840"/>
            <a:ext cx="3060340" cy="3888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FD2BD0E-42C3-492B-AAF3-4809BE1DC5E8}"/>
              </a:ext>
            </a:extLst>
          </p:cNvPr>
          <p:cNvSpPr/>
          <p:nvPr/>
        </p:nvSpPr>
        <p:spPr>
          <a:xfrm>
            <a:off x="971600" y="2234901"/>
            <a:ext cx="5652628" cy="2999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B95D16-021D-4821-BE20-FAB48BAE5940}"/>
              </a:ext>
            </a:extLst>
          </p:cNvPr>
          <p:cNvSpPr/>
          <p:nvPr/>
        </p:nvSpPr>
        <p:spPr>
          <a:xfrm>
            <a:off x="5652120" y="6153850"/>
            <a:ext cx="194421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B6880BA8-E668-4DFF-906C-089312917BDE}"/>
              </a:ext>
            </a:extLst>
          </p:cNvPr>
          <p:cNvCxnSpPr>
            <a:cxnSpLocks/>
            <a:stCxn id="17" idx="2"/>
            <a:endCxn id="18" idx="1"/>
          </p:cNvCxnSpPr>
          <p:nvPr/>
        </p:nvCxnSpPr>
        <p:spPr>
          <a:xfrm>
            <a:off x="3797914" y="2534869"/>
            <a:ext cx="1854206" cy="37269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55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21.2 Conclusion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5085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21.2 Conclusion</a:t>
            </a:r>
            <a:endParaRPr lang="zh-TW" altLang="en-US" b="1" dirty="0">
              <a:solidFill>
                <a:srgbClr val="FFFF00"/>
              </a:solidFill>
            </a:endParaRPr>
          </a:p>
        </p:txBody>
      </p:sp>
      <p:sp>
        <p:nvSpPr>
          <p:cNvPr id="3" name="副標題 2"/>
          <p:cNvSpPr>
            <a:spLocks noGrp="1"/>
          </p:cNvSpPr>
          <p:nvPr>
            <p:ph type="subTitle" idx="1"/>
          </p:nvPr>
        </p:nvSpPr>
        <p:spPr>
          <a:xfrm>
            <a:off x="457200" y="1325444"/>
            <a:ext cx="3826768" cy="15995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Conclusion</a:t>
            </a:r>
          </a:p>
          <a:p>
            <a:pPr marL="342900" indent="-342900" algn="l">
              <a:buClr>
                <a:srgbClr val="0070C0"/>
              </a:buClr>
              <a:buSzPct val="80000"/>
              <a:buFont typeface="Wingdings" pitchFamily="2" charset="2"/>
              <a:buChar char="u"/>
            </a:pPr>
            <a:r>
              <a:rPr lang="en-US" sz="1800" dirty="0">
                <a:solidFill>
                  <a:schemeClr val="tx1"/>
                </a:solidFill>
              </a:rPr>
              <a:t>We did it. </a:t>
            </a:r>
          </a:p>
          <a:p>
            <a:pPr marL="342900" indent="-342900" algn="l">
              <a:buClr>
                <a:srgbClr val="0070C0"/>
              </a:buClr>
              <a:buSzPct val="80000"/>
              <a:buFont typeface="Wingdings" pitchFamily="2" charset="2"/>
              <a:buChar char="u"/>
            </a:pPr>
            <a:r>
              <a:rPr lang="en-US" sz="1800" dirty="0">
                <a:solidFill>
                  <a:schemeClr val="tx1"/>
                </a:solidFill>
              </a:rPr>
              <a:t>This is how we implement a neural network forward method in PyTorch.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84E428F-6329-48FD-AB53-756A875815A9}"/>
              </a:ext>
            </a:extLst>
          </p:cNvPr>
          <p:cNvPicPr>
            <a:picLocks noChangeAspect="1"/>
          </p:cNvPicPr>
          <p:nvPr/>
        </p:nvPicPr>
        <p:blipFill>
          <a:blip r:embed="rId3"/>
          <a:stretch>
            <a:fillRect/>
          </a:stretch>
        </p:blipFill>
        <p:spPr>
          <a:xfrm>
            <a:off x="4283968" y="1122330"/>
            <a:ext cx="4657725" cy="5553075"/>
          </a:xfrm>
          <a:prstGeom prst="rect">
            <a:avLst/>
          </a:prstGeom>
          <a:ln>
            <a:solidFill>
              <a:srgbClr val="C00000"/>
            </a:solidFill>
          </a:ln>
        </p:spPr>
      </p:pic>
    </p:spTree>
    <p:extLst>
      <p:ext uri="{BB962C8B-B14F-4D97-AF65-F5344CB8AC3E}">
        <p14:creationId xmlns:p14="http://schemas.microsoft.com/office/powerpoint/2010/main" val="2293017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21.3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13602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Quiz</a:t>
            </a:r>
            <a:endParaRPr lang="zh-TW" altLang="en-US" b="1" dirty="0">
              <a:solidFill>
                <a:srgbClr val="FFFF00"/>
              </a:solidFill>
            </a:endParaRPr>
          </a:p>
        </p:txBody>
      </p:sp>
      <p:sp>
        <p:nvSpPr>
          <p:cNvPr id="3" name="副標題 2"/>
          <p:cNvSpPr>
            <a:spLocks noGrp="1"/>
          </p:cNvSpPr>
          <p:nvPr>
            <p:ph type="subTitle" idx="1"/>
          </p:nvPr>
        </p:nvSpPr>
        <p:spPr>
          <a:xfrm>
            <a:off x="457200" y="1325444"/>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2029BB3B-3B5F-48C4-9BF4-61A596B5693F}"/>
              </a:ext>
            </a:extLst>
          </p:cNvPr>
          <p:cNvPicPr>
            <a:picLocks noChangeAspect="1"/>
          </p:cNvPicPr>
          <p:nvPr/>
        </p:nvPicPr>
        <p:blipFill>
          <a:blip r:embed="rId3"/>
          <a:stretch>
            <a:fillRect/>
          </a:stretch>
        </p:blipFill>
        <p:spPr>
          <a:xfrm>
            <a:off x="1835696" y="1319619"/>
            <a:ext cx="6543675" cy="3771900"/>
          </a:xfrm>
          <a:prstGeom prst="rect">
            <a:avLst/>
          </a:prstGeom>
          <a:ln>
            <a:solidFill>
              <a:srgbClr val="C00000"/>
            </a:solidFill>
          </a:ln>
        </p:spPr>
      </p:pic>
    </p:spTree>
    <p:extLst>
      <p:ext uri="{BB962C8B-B14F-4D97-AF65-F5344CB8AC3E}">
        <p14:creationId xmlns:p14="http://schemas.microsoft.com/office/powerpoint/2010/main" val="325165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Quiz</a:t>
            </a:r>
            <a:endParaRPr lang="zh-TW" altLang="en-US" b="1" dirty="0">
              <a:solidFill>
                <a:srgbClr val="FFFF00"/>
              </a:solidFill>
            </a:endParaRPr>
          </a:p>
        </p:txBody>
      </p:sp>
      <p:sp>
        <p:nvSpPr>
          <p:cNvPr id="3" name="副標題 2"/>
          <p:cNvSpPr>
            <a:spLocks noGrp="1"/>
          </p:cNvSpPr>
          <p:nvPr>
            <p:ph type="subTitle" idx="1"/>
          </p:nvPr>
        </p:nvSpPr>
        <p:spPr>
          <a:xfrm>
            <a:off x="457200" y="1325444"/>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50DB73B1-65FC-4AF7-94C1-98E796A81343}"/>
              </a:ext>
            </a:extLst>
          </p:cNvPr>
          <p:cNvPicPr>
            <a:picLocks noChangeAspect="1"/>
          </p:cNvPicPr>
          <p:nvPr/>
        </p:nvPicPr>
        <p:blipFill>
          <a:blip r:embed="rId3"/>
          <a:stretch>
            <a:fillRect/>
          </a:stretch>
        </p:blipFill>
        <p:spPr>
          <a:xfrm>
            <a:off x="1763688" y="1325444"/>
            <a:ext cx="6772275" cy="3895725"/>
          </a:xfrm>
          <a:prstGeom prst="rect">
            <a:avLst/>
          </a:prstGeom>
          <a:ln>
            <a:solidFill>
              <a:srgbClr val="C00000"/>
            </a:solidFill>
          </a:ln>
        </p:spPr>
      </p:pic>
    </p:spTree>
    <p:extLst>
      <p:ext uri="{BB962C8B-B14F-4D97-AF65-F5344CB8AC3E}">
        <p14:creationId xmlns:p14="http://schemas.microsoft.com/office/powerpoint/2010/main" val="78002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21.3 Quiz</a:t>
            </a:r>
            <a:endParaRPr lang="zh-TW" altLang="en-US" b="1" dirty="0">
              <a:solidFill>
                <a:srgbClr val="FFFF00"/>
              </a:solidFill>
            </a:endParaRPr>
          </a:p>
        </p:txBody>
      </p:sp>
      <p:sp>
        <p:nvSpPr>
          <p:cNvPr id="3" name="副標題 2"/>
          <p:cNvSpPr>
            <a:spLocks noGrp="1"/>
          </p:cNvSpPr>
          <p:nvPr>
            <p:ph type="subTitle" idx="1"/>
          </p:nvPr>
        </p:nvSpPr>
        <p:spPr>
          <a:xfrm>
            <a:off x="457200" y="1325444"/>
            <a:ext cx="109046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75149950-B522-4842-8B11-D2947A4B1DED}"/>
              </a:ext>
            </a:extLst>
          </p:cNvPr>
          <p:cNvPicPr>
            <a:picLocks noChangeAspect="1"/>
          </p:cNvPicPr>
          <p:nvPr/>
        </p:nvPicPr>
        <p:blipFill>
          <a:blip r:embed="rId3"/>
          <a:stretch>
            <a:fillRect/>
          </a:stretch>
        </p:blipFill>
        <p:spPr>
          <a:xfrm>
            <a:off x="1762125" y="1325444"/>
            <a:ext cx="6924675" cy="3781425"/>
          </a:xfrm>
          <a:prstGeom prst="rect">
            <a:avLst/>
          </a:prstGeom>
          <a:ln>
            <a:solidFill>
              <a:srgbClr val="C00000"/>
            </a:solidFill>
          </a:ln>
        </p:spPr>
      </p:pic>
    </p:spTree>
    <p:extLst>
      <p:ext uri="{BB962C8B-B14F-4D97-AF65-F5344CB8AC3E}">
        <p14:creationId xmlns:p14="http://schemas.microsoft.com/office/powerpoint/2010/main" val="588091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Forward (Part 2)</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41917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j-lt"/>
              </a:rPr>
              <a:t>Reviewing The Network</a:t>
            </a:r>
          </a:p>
          <a:p>
            <a:pPr marL="342900" indent="-342900" algn="l">
              <a:buClr>
                <a:srgbClr val="0070C0"/>
              </a:buClr>
              <a:buSzPct val="80000"/>
              <a:buFont typeface="Wingdings" pitchFamily="2" charset="2"/>
              <a:buChar char="u"/>
            </a:pPr>
            <a:r>
              <a:rPr lang="en-US" altLang="en-US" sz="1800" dirty="0">
                <a:solidFill>
                  <a:srgbClr val="333333"/>
                </a:solidFill>
                <a:latin typeface="+mj-lt"/>
              </a:rPr>
              <a:t>At the moment, we know that our </a:t>
            </a:r>
            <a:r>
              <a:rPr lang="en-US" altLang="en-US" sz="1800" b="1" dirty="0">
                <a:solidFill>
                  <a:srgbClr val="C00000"/>
                </a:solidFill>
                <a:latin typeface="+mj-lt"/>
              </a:rPr>
              <a:t>forward() </a:t>
            </a:r>
            <a:r>
              <a:rPr lang="en-US" altLang="en-US" sz="1800" dirty="0">
                <a:solidFill>
                  <a:srgbClr val="333333"/>
                </a:solidFill>
                <a:latin typeface="+mj-lt"/>
              </a:rPr>
              <a:t>method accepts a tensor as input, and then, returns a tensor as output. </a:t>
            </a:r>
          </a:p>
          <a:p>
            <a:pPr marL="342900" indent="-342900" algn="l">
              <a:buClr>
                <a:srgbClr val="0070C0"/>
              </a:buClr>
              <a:buSzPct val="80000"/>
              <a:buFont typeface="Wingdings" pitchFamily="2" charset="2"/>
              <a:buChar char="u"/>
            </a:pPr>
            <a:r>
              <a:rPr lang="en-US" altLang="en-US" sz="1800" dirty="0">
                <a:solidFill>
                  <a:srgbClr val="333333"/>
                </a:solidFill>
                <a:latin typeface="+mj-lt"/>
              </a:rPr>
              <a:t>Right now, the tensor that is returned is the same tensor that is passed. However, after we build out the implementation, the returned tensor will be the output of the network.</a:t>
            </a:r>
          </a:p>
          <a:p>
            <a:pPr marL="342900" indent="-342900" algn="l">
              <a:buClr>
                <a:srgbClr val="0070C0"/>
              </a:buClr>
              <a:buSzPct val="80000"/>
              <a:buFont typeface="Wingdings" pitchFamily="2" charset="2"/>
              <a:buChar char="u"/>
            </a:pPr>
            <a:r>
              <a:rPr lang="en-US" altLang="en-US" sz="1800" dirty="0">
                <a:solidFill>
                  <a:srgbClr val="333333"/>
                </a:solidFill>
                <a:latin typeface="+mj-lt"/>
              </a:rPr>
              <a:t>This means that the forward method implementation will use all of the layers we defined inside the constructor. In this way, the forward method explicitly defines the network's transformation.</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333333"/>
                </a:solidFill>
                <a:latin typeface="+mj-lt"/>
              </a:rPr>
              <a:t>The </a:t>
            </a:r>
            <a:r>
              <a:rPr lang="en-US" altLang="en-US" sz="1800" b="1" dirty="0">
                <a:solidFill>
                  <a:srgbClr val="C00000"/>
                </a:solidFill>
                <a:latin typeface="+mj-lt"/>
              </a:rPr>
              <a:t>forward() </a:t>
            </a:r>
            <a:r>
              <a:rPr lang="en-US" altLang="en-US" sz="1800" dirty="0">
                <a:solidFill>
                  <a:srgbClr val="333333"/>
                </a:solidFill>
                <a:latin typeface="+mj-lt"/>
              </a:rPr>
              <a:t>method is the actual network transformation. The forward method is the mapping that maps an input tensor to a prediction output tensor. Let's see how this is done.</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333333"/>
                </a:solidFill>
                <a:latin typeface="+mj-lt"/>
              </a:rPr>
              <a:t>Recall that in our network's constructor, we can see that we have five layers defined.</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37504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Forward (Part 2)</a:t>
            </a:r>
            <a:endParaRPr lang="zh-TW" altLang="en-US" b="1" dirty="0">
              <a:solidFill>
                <a:srgbClr val="FFFF00"/>
              </a:solidFill>
            </a:endParaRPr>
          </a:p>
        </p:txBody>
      </p:sp>
      <p:sp>
        <p:nvSpPr>
          <p:cNvPr id="3" name="副標題 2"/>
          <p:cNvSpPr>
            <a:spLocks noGrp="1"/>
          </p:cNvSpPr>
          <p:nvPr>
            <p:ph type="subTitle" idx="1"/>
          </p:nvPr>
        </p:nvSpPr>
        <p:spPr>
          <a:xfrm>
            <a:off x="457200" y="1325448"/>
            <a:ext cx="8352928" cy="1239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latin typeface="+mj-lt"/>
              </a:rPr>
              <a:t>Recall that in our network's constructor, we can see that we have five layers defined.</a:t>
            </a:r>
          </a:p>
          <a:p>
            <a:pPr marL="342900" indent="-342900" algn="l">
              <a:buClr>
                <a:srgbClr val="0070C0"/>
              </a:buClr>
              <a:buSzPct val="80000"/>
              <a:buFont typeface="Wingdings" pitchFamily="2" charset="2"/>
              <a:buChar char="u"/>
            </a:pPr>
            <a:r>
              <a:rPr lang="en-US" sz="1800" dirty="0">
                <a:solidFill>
                  <a:schemeClr val="tx1"/>
                </a:solidFill>
                <a:latin typeface="+mj-lt"/>
              </a:rPr>
              <a:t>We have </a:t>
            </a:r>
            <a:r>
              <a:rPr lang="en-US" sz="1800" b="1" dirty="0">
                <a:solidFill>
                  <a:schemeClr val="tx1"/>
                </a:solidFill>
                <a:latin typeface="+mj-lt"/>
              </a:rPr>
              <a:t>two convolutional layers and three Linear layers</a:t>
            </a:r>
            <a:r>
              <a:rPr lang="en-US" sz="1800" dirty="0">
                <a:solidFill>
                  <a:schemeClr val="tx1"/>
                </a:solidFill>
                <a:latin typeface="+mj-lt"/>
              </a:rPr>
              <a:t>. </a:t>
            </a:r>
          </a:p>
          <a:p>
            <a:pPr marL="342900" indent="-342900" algn="l">
              <a:buClr>
                <a:srgbClr val="0070C0"/>
              </a:buClr>
              <a:buSzPct val="80000"/>
              <a:buFont typeface="Wingdings" pitchFamily="2" charset="2"/>
              <a:buChar char="u"/>
            </a:pPr>
            <a:r>
              <a:rPr lang="en-US" sz="1800" dirty="0">
                <a:solidFill>
                  <a:schemeClr val="tx1"/>
                </a:solidFill>
                <a:latin typeface="+mj-lt"/>
              </a:rPr>
              <a:t>If we count the input layer, this gives us a network with a total of six layers.</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E35FEB6-76E7-4CB9-8D41-6D492A1C5629}"/>
              </a:ext>
            </a:extLst>
          </p:cNvPr>
          <p:cNvPicPr>
            <a:picLocks noChangeAspect="1"/>
          </p:cNvPicPr>
          <p:nvPr/>
        </p:nvPicPr>
        <p:blipFill>
          <a:blip r:embed="rId3"/>
          <a:stretch>
            <a:fillRect/>
          </a:stretch>
        </p:blipFill>
        <p:spPr>
          <a:xfrm>
            <a:off x="457200" y="2610701"/>
            <a:ext cx="4690864" cy="2893044"/>
          </a:xfrm>
          <a:prstGeom prst="rect">
            <a:avLst/>
          </a:prstGeom>
          <a:ln>
            <a:solidFill>
              <a:srgbClr val="C00000"/>
            </a:solidFill>
          </a:ln>
        </p:spPr>
      </p:pic>
      <p:pic>
        <p:nvPicPr>
          <p:cNvPr id="8" name="Picture 7">
            <a:extLst>
              <a:ext uri="{FF2B5EF4-FFF2-40B4-BE49-F238E27FC236}">
                <a16:creationId xmlns:a16="http://schemas.microsoft.com/office/drawing/2014/main" id="{03E39396-DB1D-45B6-8C36-85B56DEA3943}"/>
              </a:ext>
            </a:extLst>
          </p:cNvPr>
          <p:cNvPicPr>
            <a:picLocks noChangeAspect="1"/>
          </p:cNvPicPr>
          <p:nvPr/>
        </p:nvPicPr>
        <p:blipFill>
          <a:blip r:embed="rId4"/>
          <a:stretch>
            <a:fillRect/>
          </a:stretch>
        </p:blipFill>
        <p:spPr>
          <a:xfrm>
            <a:off x="3059832" y="4375471"/>
            <a:ext cx="4863410" cy="2256547"/>
          </a:xfrm>
          <a:prstGeom prst="rect">
            <a:avLst/>
          </a:prstGeom>
          <a:ln>
            <a:solidFill>
              <a:srgbClr val="C00000"/>
            </a:solidFill>
          </a:ln>
        </p:spPr>
      </p:pic>
    </p:spTree>
    <p:extLst>
      <p:ext uri="{BB962C8B-B14F-4D97-AF65-F5344CB8AC3E}">
        <p14:creationId xmlns:p14="http://schemas.microsoft.com/office/powerpoint/2010/main" val="280296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21.1 Implement forward() Method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75945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9"/>
            <a:ext cx="433082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start with the input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2" name="Picture 11">
            <a:extLst>
              <a:ext uri="{FF2B5EF4-FFF2-40B4-BE49-F238E27FC236}">
                <a16:creationId xmlns:a16="http://schemas.microsoft.com/office/drawing/2014/main" id="{68C4CED2-3FBE-40B9-8138-5F0C0217AD68}"/>
              </a:ext>
            </a:extLst>
          </p:cNvPr>
          <p:cNvPicPr>
            <a:picLocks noChangeAspect="1"/>
          </p:cNvPicPr>
          <p:nvPr/>
        </p:nvPicPr>
        <p:blipFill>
          <a:blip r:embed="rId3"/>
          <a:stretch>
            <a:fillRect/>
          </a:stretch>
        </p:blipFill>
        <p:spPr>
          <a:xfrm>
            <a:off x="5300843" y="1198619"/>
            <a:ext cx="2186955" cy="720484"/>
          </a:xfrm>
          <a:prstGeom prst="rect">
            <a:avLst/>
          </a:prstGeom>
          <a:ln>
            <a:solidFill>
              <a:srgbClr val="C00000"/>
            </a:solidFill>
          </a:ln>
        </p:spPr>
      </p:pic>
      <p:pic>
        <p:nvPicPr>
          <p:cNvPr id="14" name="Picture 13">
            <a:extLst>
              <a:ext uri="{FF2B5EF4-FFF2-40B4-BE49-F238E27FC236}">
                <a16:creationId xmlns:a16="http://schemas.microsoft.com/office/drawing/2014/main" id="{ED0DB7DF-4976-4C14-873B-781A0CD61897}"/>
              </a:ext>
            </a:extLst>
          </p:cNvPr>
          <p:cNvPicPr>
            <a:picLocks noChangeAspect="1"/>
          </p:cNvPicPr>
          <p:nvPr/>
        </p:nvPicPr>
        <p:blipFill>
          <a:blip r:embed="rId4"/>
          <a:stretch>
            <a:fillRect/>
          </a:stretch>
        </p:blipFill>
        <p:spPr>
          <a:xfrm>
            <a:off x="5323395" y="2378339"/>
            <a:ext cx="2918965" cy="1188305"/>
          </a:xfrm>
          <a:prstGeom prst="rect">
            <a:avLst/>
          </a:prstGeom>
        </p:spPr>
      </p:pic>
      <p:pic>
        <p:nvPicPr>
          <p:cNvPr id="15" name="Picture 14">
            <a:extLst>
              <a:ext uri="{FF2B5EF4-FFF2-40B4-BE49-F238E27FC236}">
                <a16:creationId xmlns:a16="http://schemas.microsoft.com/office/drawing/2014/main" id="{19A96CAB-D3D3-491E-A2EA-09652F7CD8C0}"/>
              </a:ext>
            </a:extLst>
          </p:cNvPr>
          <p:cNvPicPr>
            <a:picLocks noChangeAspect="1"/>
          </p:cNvPicPr>
          <p:nvPr/>
        </p:nvPicPr>
        <p:blipFill>
          <a:blip r:embed="rId5"/>
          <a:stretch>
            <a:fillRect/>
          </a:stretch>
        </p:blipFill>
        <p:spPr>
          <a:xfrm>
            <a:off x="5322860" y="4079423"/>
            <a:ext cx="3349550" cy="1977295"/>
          </a:xfrm>
          <a:prstGeom prst="rect">
            <a:avLst/>
          </a:prstGeom>
        </p:spPr>
      </p:pic>
      <p:sp>
        <p:nvSpPr>
          <p:cNvPr id="25" name="副標題 2">
            <a:extLst>
              <a:ext uri="{FF2B5EF4-FFF2-40B4-BE49-F238E27FC236}">
                <a16:creationId xmlns:a16="http://schemas.microsoft.com/office/drawing/2014/main" id="{607AF3F9-1CD8-4440-BD8A-C0332DA55879}"/>
              </a:ext>
            </a:extLst>
          </p:cNvPr>
          <p:cNvSpPr txBox="1">
            <a:spLocks/>
          </p:cNvSpPr>
          <p:nvPr/>
        </p:nvSpPr>
        <p:spPr>
          <a:xfrm>
            <a:off x="457200" y="4301898"/>
            <a:ext cx="4330824" cy="99931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For this reason, we can think of the input layer as the identity transformation. </a:t>
            </a:r>
          </a:p>
        </p:txBody>
      </p:sp>
      <p:sp>
        <p:nvSpPr>
          <p:cNvPr id="26" name="副標題 2">
            <a:extLst>
              <a:ext uri="{FF2B5EF4-FFF2-40B4-BE49-F238E27FC236}">
                <a16:creationId xmlns:a16="http://schemas.microsoft.com/office/drawing/2014/main" id="{B5000294-07A9-4534-A4E2-56AEE181F5AC}"/>
              </a:ext>
            </a:extLst>
          </p:cNvPr>
          <p:cNvSpPr txBox="1">
            <a:spLocks/>
          </p:cNvSpPr>
          <p:nvPr/>
        </p:nvSpPr>
        <p:spPr>
          <a:xfrm>
            <a:off x="425388" y="1992978"/>
            <a:ext cx="4330824" cy="189999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Input Layer #1</a:t>
            </a:r>
          </a:p>
          <a:p>
            <a:pPr marL="342900" indent="-342900" algn="l">
              <a:buClr>
                <a:srgbClr val="0070C0"/>
              </a:buClr>
              <a:buSzPct val="80000"/>
              <a:buFont typeface="Wingdings" pitchFamily="2" charset="2"/>
              <a:buChar char="u"/>
            </a:pPr>
            <a:r>
              <a:rPr lang="en-US" sz="1800" dirty="0">
                <a:solidFill>
                  <a:schemeClr val="tx1"/>
                </a:solidFill>
              </a:rPr>
              <a:t>The input layer of any neural network is determined by the input data. </a:t>
            </a:r>
          </a:p>
          <a:p>
            <a:pPr marL="342900" indent="-342900" algn="l">
              <a:buClr>
                <a:srgbClr val="0070C0"/>
              </a:buClr>
              <a:buSzPct val="80000"/>
              <a:buFont typeface="Wingdings" pitchFamily="2" charset="2"/>
              <a:buChar char="u"/>
            </a:pPr>
            <a:r>
              <a:rPr lang="en-US" sz="1800" dirty="0">
                <a:solidFill>
                  <a:schemeClr val="tx1"/>
                </a:solidFill>
              </a:rPr>
              <a:t>For example, if our input tensor contains three elements, our network would have three nodes contained in its input layer.</a:t>
            </a:r>
          </a:p>
        </p:txBody>
      </p:sp>
    </p:spTree>
    <p:extLst>
      <p:ext uri="{BB962C8B-B14F-4D97-AF65-F5344CB8AC3E}">
        <p14:creationId xmlns:p14="http://schemas.microsoft.com/office/powerpoint/2010/main" val="208733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8"/>
            <a:ext cx="8075240" cy="23195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Input Layer #1</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Mathematically, this is the function,</a:t>
            </a:r>
          </a:p>
          <a:p>
            <a:pPr marL="342900" indent="-342900" algn="l">
              <a:buClr>
                <a:srgbClr val="0070C0"/>
              </a:buClr>
              <a:buSzPct val="80000"/>
              <a:buFont typeface="Wingdings" pitchFamily="2" charset="2"/>
              <a:buChar char="u"/>
            </a:pPr>
            <a:r>
              <a:rPr lang="en-US" sz="1800" dirty="0">
                <a:solidFill>
                  <a:schemeClr val="tx1"/>
                </a:solidFill>
              </a:rPr>
              <a:t>We give any x as the input, and we get back the same x as the output. </a:t>
            </a:r>
          </a:p>
          <a:p>
            <a:pPr marL="342900" indent="-342900" algn="l">
              <a:buClr>
                <a:srgbClr val="0070C0"/>
              </a:buClr>
              <a:buSzPct val="80000"/>
              <a:buFont typeface="Wingdings" pitchFamily="2" charset="2"/>
              <a:buChar char="u"/>
            </a:pPr>
            <a:r>
              <a:rPr lang="en-US" sz="1800" dirty="0">
                <a:solidFill>
                  <a:schemeClr val="tx1"/>
                </a:solidFill>
              </a:rPr>
              <a:t>Th reason we usually do not see the input when we are working with neural network API. </a:t>
            </a:r>
          </a:p>
          <a:p>
            <a:pPr marL="342900" indent="-342900" algn="l">
              <a:buClr>
                <a:srgbClr val="0070C0"/>
              </a:buClr>
              <a:buSzPct val="80000"/>
              <a:buFont typeface="Wingdings" pitchFamily="2" charset="2"/>
              <a:buChar char="u"/>
            </a:pPr>
            <a:r>
              <a:rPr lang="en-US" sz="1800" dirty="0">
                <a:solidFill>
                  <a:schemeClr val="tx1"/>
                </a:solidFill>
              </a:rPr>
              <a:t>The input layer exist implicitly. It is definitely not required but for the sake of completion.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867B01A8-0A7D-402B-856E-A182DC2E19B9}"/>
              </a:ext>
            </a:extLst>
          </p:cNvPr>
          <p:cNvPicPr>
            <a:picLocks noChangeAspect="1"/>
          </p:cNvPicPr>
          <p:nvPr/>
        </p:nvPicPr>
        <p:blipFill>
          <a:blip r:embed="rId3"/>
          <a:stretch>
            <a:fillRect/>
          </a:stretch>
        </p:blipFill>
        <p:spPr>
          <a:xfrm>
            <a:off x="2590800" y="3720176"/>
            <a:ext cx="4378846" cy="2832909"/>
          </a:xfrm>
          <a:prstGeom prst="rect">
            <a:avLst/>
          </a:prstGeom>
          <a:ln>
            <a:solidFill>
              <a:srgbClr val="C00000"/>
            </a:solidFill>
          </a:ln>
        </p:spPr>
      </p:pic>
    </p:spTree>
    <p:extLst>
      <p:ext uri="{BB962C8B-B14F-4D97-AF65-F5344CB8AC3E}">
        <p14:creationId xmlns:p14="http://schemas.microsoft.com/office/powerpoint/2010/main" val="341990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5"/>
            <a:ext cx="8075240" cy="1676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Layer #1</a:t>
            </a:r>
          </a:p>
          <a:p>
            <a:pPr marL="342900" indent="-342900" algn="l">
              <a:buClr>
                <a:srgbClr val="0070C0"/>
              </a:buClr>
              <a:buSzPct val="80000"/>
              <a:buFont typeface="Wingdings" pitchFamily="2" charset="2"/>
              <a:buChar char="u"/>
            </a:pPr>
            <a:r>
              <a:rPr lang="en-US" sz="1800" dirty="0">
                <a:solidFill>
                  <a:schemeClr val="tx1"/>
                </a:solidFill>
              </a:rPr>
              <a:t>We will show the identity operation in our forward method.</a:t>
            </a:r>
          </a:p>
          <a:p>
            <a:pPr marL="342900" indent="-342900" algn="l">
              <a:buClr>
                <a:srgbClr val="0070C0"/>
              </a:buClr>
              <a:buSzPct val="80000"/>
              <a:buFont typeface="Wingdings" pitchFamily="2" charset="2"/>
              <a:buChar char="u"/>
            </a:pPr>
            <a:r>
              <a:rPr lang="en-US" sz="1800" dirty="0">
                <a:solidFill>
                  <a:schemeClr val="tx1"/>
                </a:solidFill>
              </a:rPr>
              <a:t>There. We have</a:t>
            </a:r>
          </a:p>
          <a:p>
            <a:pPr marL="342900" indent="-342900" algn="l">
              <a:buClr>
                <a:srgbClr val="0070C0"/>
              </a:buClr>
              <a:buSzPct val="80000"/>
              <a:buFont typeface="Wingdings" pitchFamily="2" charset="2"/>
              <a:buChar char="u"/>
            </a:pPr>
            <a:r>
              <a:rPr lang="en-US" sz="1800" dirty="0">
                <a:solidFill>
                  <a:schemeClr val="tx1"/>
                </a:solidFill>
              </a:rPr>
              <a:t>&gt; t = t</a:t>
            </a:r>
          </a:p>
          <a:p>
            <a:pPr marL="342900" indent="-342900" algn="l">
              <a:buClr>
                <a:srgbClr val="0070C0"/>
              </a:buClr>
              <a:buSzPct val="80000"/>
              <a:buFont typeface="Wingdings" pitchFamily="2" charset="2"/>
              <a:buChar char="u"/>
            </a:pPr>
            <a:r>
              <a:rPr lang="en-US" sz="1800" dirty="0">
                <a:solidFill>
                  <a:schemeClr val="tx1"/>
                </a:solidFill>
              </a:rPr>
              <a:t>Our input layer is t coming in and coming out.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AFA1435D-A75C-4D3A-9EE5-2C92C8463036}"/>
              </a:ext>
            </a:extLst>
          </p:cNvPr>
          <p:cNvPicPr>
            <a:picLocks noChangeAspect="1"/>
          </p:cNvPicPr>
          <p:nvPr/>
        </p:nvPicPr>
        <p:blipFill>
          <a:blip r:embed="rId3"/>
          <a:stretch>
            <a:fillRect/>
          </a:stretch>
        </p:blipFill>
        <p:spPr>
          <a:xfrm>
            <a:off x="1119187" y="3374096"/>
            <a:ext cx="6905625" cy="2609850"/>
          </a:xfrm>
          <a:prstGeom prst="rect">
            <a:avLst/>
          </a:prstGeom>
          <a:ln>
            <a:solidFill>
              <a:srgbClr val="C00000"/>
            </a:solidFill>
          </a:ln>
        </p:spPr>
      </p:pic>
      <p:sp>
        <p:nvSpPr>
          <p:cNvPr id="8" name="Rectangle 7">
            <a:extLst>
              <a:ext uri="{FF2B5EF4-FFF2-40B4-BE49-F238E27FC236}">
                <a16:creationId xmlns:a16="http://schemas.microsoft.com/office/drawing/2014/main" id="{64EC6633-BB77-4267-808E-77FF02432776}"/>
              </a:ext>
            </a:extLst>
          </p:cNvPr>
          <p:cNvSpPr/>
          <p:nvPr/>
        </p:nvSpPr>
        <p:spPr>
          <a:xfrm>
            <a:off x="2339752" y="5251045"/>
            <a:ext cx="1656184"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810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D1CC4AE-185C-4623-8083-C78D58ED3FB3}"/>
              </a:ext>
            </a:extLst>
          </p:cNvPr>
          <p:cNvPicPr>
            <a:picLocks noChangeAspect="1"/>
          </p:cNvPicPr>
          <p:nvPr/>
        </p:nvPicPr>
        <p:blipFill>
          <a:blip r:embed="rId2"/>
          <a:stretch>
            <a:fillRect/>
          </a:stretch>
        </p:blipFill>
        <p:spPr>
          <a:xfrm>
            <a:off x="1524000" y="3868140"/>
            <a:ext cx="6905625" cy="26765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Implement forward() Method</a:t>
            </a:r>
            <a:endParaRPr lang="zh-TW" altLang="en-US" b="1" dirty="0">
              <a:solidFill>
                <a:srgbClr val="FFFF00"/>
              </a:solidFill>
            </a:endParaRPr>
          </a:p>
        </p:txBody>
      </p:sp>
      <p:sp>
        <p:nvSpPr>
          <p:cNvPr id="3" name="副標題 2"/>
          <p:cNvSpPr>
            <a:spLocks noGrp="1"/>
          </p:cNvSpPr>
          <p:nvPr>
            <p:ph type="subTitle" idx="1"/>
          </p:nvPr>
        </p:nvSpPr>
        <p:spPr>
          <a:xfrm>
            <a:off x="457200" y="1325446"/>
            <a:ext cx="8075240" cy="25426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Hidden Convolution Layers: Layers #2 and #3</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There is no change here for out tensor t to perform the convolution operation.</a:t>
            </a:r>
          </a:p>
          <a:p>
            <a:pPr marL="342900" indent="-342900" algn="l">
              <a:buClr>
                <a:srgbClr val="0070C0"/>
              </a:buClr>
              <a:buSzPct val="80000"/>
              <a:buFont typeface="Wingdings" pitchFamily="2" charset="2"/>
              <a:buChar char="u"/>
            </a:pPr>
            <a:r>
              <a:rPr lang="en-US" sz="1800" dirty="0">
                <a:solidFill>
                  <a:schemeClr val="tx1"/>
                </a:solidFill>
              </a:rPr>
              <a:t>We pass the tensor to the forward method of the first convolutional layer self.conv1.</a:t>
            </a:r>
          </a:p>
          <a:p>
            <a:pPr marL="342900" indent="-342900" algn="l">
              <a:buClr>
                <a:srgbClr val="0070C0"/>
              </a:buClr>
              <a:buSzPct val="80000"/>
              <a:buFont typeface="Wingdings" pitchFamily="2" charset="2"/>
              <a:buChar char="u"/>
            </a:pPr>
            <a:r>
              <a:rPr lang="en-US" sz="1800" dirty="0">
                <a:solidFill>
                  <a:schemeClr val="tx1"/>
                </a:solidFill>
              </a:rPr>
              <a:t>We learned how all PyTorch eternal network modules have a forward method and when we call the forward method of an </a:t>
            </a:r>
            <a:r>
              <a:rPr lang="en-US" sz="1800" dirty="0" err="1">
                <a:solidFill>
                  <a:schemeClr val="tx1"/>
                </a:solidFill>
              </a:rPr>
              <a:t>nn.modules</a:t>
            </a:r>
            <a:r>
              <a:rPr lang="en-US" sz="1800" dirty="0">
                <a:solidFill>
                  <a:schemeClr val="tx1"/>
                </a:solidFill>
              </a:rPr>
              <a:t> class instance, there is a special way we make the call.</a:t>
            </a:r>
          </a:p>
          <a:p>
            <a:pPr marL="342900" indent="-342900" algn="l">
              <a:buClr>
                <a:srgbClr val="0070C0"/>
              </a:buClr>
              <a:buSzPct val="80000"/>
              <a:buFont typeface="Wingdings" pitchFamily="2" charset="2"/>
              <a:buChar char="u"/>
            </a:pPr>
            <a:r>
              <a:rPr lang="en-US" sz="1800" dirty="0">
                <a:solidFill>
                  <a:schemeClr val="tx1"/>
                </a:solidFill>
              </a:rPr>
              <a:t>We call that actual instance instead of calling the forward method directly.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https://www.youtube.com/watch?v=MasG7tZj-hw&amp;list=PLZbbT5o_s2xrfNyHZsM6ufI0iZENK9xgG&amp;index=21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Rectangle 7">
            <a:extLst>
              <a:ext uri="{FF2B5EF4-FFF2-40B4-BE49-F238E27FC236}">
                <a16:creationId xmlns:a16="http://schemas.microsoft.com/office/drawing/2014/main" id="{64EC6633-BB77-4267-808E-77FF02432776}"/>
              </a:ext>
            </a:extLst>
          </p:cNvPr>
          <p:cNvSpPr/>
          <p:nvPr/>
        </p:nvSpPr>
        <p:spPr>
          <a:xfrm>
            <a:off x="2590800" y="4452999"/>
            <a:ext cx="5400600"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6375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5805</TotalTime>
  <Words>2292</Words>
  <Application>Microsoft Office PowerPoint</Application>
  <PresentationFormat>On-screen Show (4:3)</PresentationFormat>
  <Paragraphs>208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SFMono-Regular</vt:lpstr>
      <vt:lpstr>Wingdings</vt:lpstr>
      <vt:lpstr>Office 佈景主題</vt:lpstr>
      <vt:lpstr>21 Forward (Part 2)</vt:lpstr>
      <vt:lpstr>21 Forward (Part 2)</vt:lpstr>
      <vt:lpstr>21 Forward (Part 2)</vt:lpstr>
      <vt:lpstr>21 Forward (Part 2)</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21.1 Implement forward() Method</vt:lpstr>
      <vt:lpstr>21.2 Conclusion</vt:lpstr>
      <vt:lpstr>21.2 Conclusion</vt:lpstr>
      <vt:lpstr>21.3 Quiz</vt:lpstr>
      <vt:lpstr>21.3 Quiz</vt:lpstr>
      <vt:lpstr>21.3 Quiz</vt:lpstr>
      <vt:lpstr>21.3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2496</cp:revision>
  <dcterms:created xsi:type="dcterms:W3CDTF">2018-09-28T16:40:41Z</dcterms:created>
  <dcterms:modified xsi:type="dcterms:W3CDTF">2020-05-31T23:52:09Z</dcterms:modified>
</cp:coreProperties>
</file>