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7" r:id="rId4"/>
    <p:sldId id="291" r:id="rId5"/>
    <p:sldId id="292" r:id="rId6"/>
    <p:sldId id="293" r:id="rId7"/>
    <p:sldId id="294" r:id="rId8"/>
    <p:sldId id="295" r:id="rId9"/>
    <p:sldId id="290" r:id="rId10"/>
    <p:sldId id="296" r:id="rId11"/>
    <p:sldId id="297" r:id="rId12"/>
    <p:sldId id="298" r:id="rId13"/>
    <p:sldId id="301" r:id="rId14"/>
    <p:sldId id="304" r:id="rId15"/>
    <p:sldId id="299" r:id="rId16"/>
    <p:sldId id="302" r:id="rId17"/>
    <p:sldId id="300" r:id="rId18"/>
    <p:sldId id="305" r:id="rId19"/>
    <p:sldId id="303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1710.0538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Training Set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015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access one of our data samples in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 function return an object with a stream of data that we can iterate over.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with the stream of data, we can use Python built-in next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sample = next(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(train_set))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(‘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(sample):’,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(sample)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only two items? Very </a:t>
            </a:r>
            <a:r>
              <a:rPr lang="en-US" sz="1800" dirty="0" err="1">
                <a:solidFill>
                  <a:schemeClr val="tx1"/>
                </a:solidFill>
              </a:rPr>
              <a:t>strang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(‘type(sample):’, type(sample))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tuple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8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4455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sample contains two items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sample contains only image and label pairs.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Each sample that we retrieved from the training set contains the image data as the tensor and corresponding label as a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sample is Python sequence type, we can use a concept known as sequence unpacking to assign the image and the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short cut for accessing each item in the sequence using its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stead of two lines of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image = sample[0]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label = sample[1]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just write this one line.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This shortcut is called sequence unpacking or list unpacking. It is also called this as deconstructing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image, label = sample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8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1038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image, label =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</a:t>
            </a:r>
            <a:r>
              <a:rPr lang="en-US" sz="1800" dirty="0" err="1">
                <a:solidFill>
                  <a:schemeClr val="tx1"/>
                </a:solidFill>
              </a:rPr>
              <a:t>image.shape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[1, 28, 28]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</a:t>
            </a:r>
            <a:r>
              <a:rPr lang="en-US" sz="1800" dirty="0" err="1">
                <a:solidFill>
                  <a:schemeClr val="tx1"/>
                </a:solidFill>
              </a:rPr>
              <a:t>image.label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plt.imshow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image.squeeze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cmap</a:t>
            </a:r>
            <a:r>
              <a:rPr lang="en-US" sz="1800" dirty="0">
                <a:solidFill>
                  <a:schemeClr val="tx1"/>
                </a:solidFill>
              </a:rPr>
              <a:t>=‘gray’)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squeeze() take out the outmost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plt.show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print(label)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label: 9 (Ankle boot)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5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A96D7-123E-4D90-B96F-081165DA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73" y="2605683"/>
            <a:ext cx="3557486" cy="31038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52617-4781-4D56-8C6C-CF59BA11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1684987"/>
            <a:ext cx="4798293" cy="485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046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train_loader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8"/>
            <a:ext cx="8352928" cy="2727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Work with </a:t>
            </a:r>
            <a:r>
              <a:rPr lang="en-US" sz="1800" b="1" dirty="0" err="1">
                <a:solidFill>
                  <a:srgbClr val="C00000"/>
                </a:solidFill>
              </a:rPr>
              <a:t>DataLoader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train_set is tensor based vs. Data loader is object based.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batch = next (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(train_loader))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(batch))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(type (batch))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images, labels = batch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3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8"/>
            <a:ext cx="8352928" cy="3591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Work with </a:t>
            </a:r>
            <a:r>
              <a:rPr lang="en-US" sz="1800" b="1" dirty="0" err="1">
                <a:solidFill>
                  <a:srgbClr val="C00000"/>
                </a:solidFill>
              </a:rPr>
              <a:t>DataLoader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grid using torchvision </a:t>
            </a:r>
            <a:r>
              <a:rPr lang="en-US" sz="1800" dirty="0" err="1">
                <a:solidFill>
                  <a:schemeClr val="tx1"/>
                </a:solidFill>
              </a:rPr>
              <a:t>make_grid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utitlity</a:t>
            </a:r>
            <a:r>
              <a:rPr lang="en-US" sz="1800" dirty="0">
                <a:solidFill>
                  <a:schemeClr val="tx1"/>
                </a:solidFill>
              </a:rPr>
              <a:t> function. We pass the images tensor as the first argument. For the </a:t>
            </a:r>
            <a:r>
              <a:rPr lang="en-US" sz="1800" dirty="0" err="1">
                <a:solidFill>
                  <a:schemeClr val="tx1"/>
                </a:solidFill>
              </a:rPr>
              <a:t>nrow</a:t>
            </a:r>
            <a:r>
              <a:rPr lang="en-US" sz="1800" dirty="0">
                <a:solidFill>
                  <a:schemeClr val="tx1"/>
                </a:solidFill>
              </a:rPr>
              <a:t> parameter, we pass 10. All the images will be displayed along a single row. The </a:t>
            </a:r>
            <a:r>
              <a:rPr lang="en-US" sz="1800" dirty="0" err="1">
                <a:solidFill>
                  <a:schemeClr val="tx1"/>
                </a:solidFill>
              </a:rPr>
              <a:t>nrow</a:t>
            </a:r>
            <a:r>
              <a:rPr lang="en-US" sz="1800" dirty="0">
                <a:solidFill>
                  <a:schemeClr val="tx1"/>
                </a:solidFill>
              </a:rPr>
              <a:t> parameter specifies the number of images in each row. Batch size is 10. This gives us a single row of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grid = </a:t>
            </a:r>
            <a:r>
              <a:rPr lang="en-US" sz="1800" dirty="0" err="1">
                <a:solidFill>
                  <a:schemeClr val="tx1"/>
                </a:solidFill>
              </a:rPr>
              <a:t>torchvision.utils.make_grid</a:t>
            </a:r>
            <a:r>
              <a:rPr lang="en-US" sz="1800" dirty="0">
                <a:solidFill>
                  <a:schemeClr val="tx1"/>
                </a:solidFill>
              </a:rPr>
              <a:t> (images, </a:t>
            </a:r>
            <a:r>
              <a:rPr lang="en-US" sz="1800" dirty="0" err="1">
                <a:solidFill>
                  <a:schemeClr val="tx1"/>
                </a:solidFill>
              </a:rPr>
              <a:t>nrow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grid, we specify some plot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to transpose the grid. Exchange axis 1 and axis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plt.figure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figsize</a:t>
            </a:r>
            <a:r>
              <a:rPr lang="en-US" sz="1800" dirty="0">
                <a:solidFill>
                  <a:schemeClr val="tx1"/>
                </a:solidFill>
              </a:rPr>
              <a:t>=(15,15))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plt.imshow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np.transpose</a:t>
            </a:r>
            <a:r>
              <a:rPr lang="en-US" sz="1800" dirty="0">
                <a:solidFill>
                  <a:schemeClr val="tx1"/>
                </a:solidFill>
              </a:rPr>
              <a:t>(grid, (1, 2, 0)))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plt.show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09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6388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Work with </a:t>
            </a:r>
            <a:r>
              <a:rPr lang="en-US" sz="1800" b="1" dirty="0" err="1">
                <a:solidFill>
                  <a:srgbClr val="C00000"/>
                </a:solidFill>
              </a:rPr>
              <a:t>DataLoader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F2736-CA33-43A1-B97A-73D5DB49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167859"/>
            <a:ext cx="431482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3EF3-2CE2-441E-877A-42CC9759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23" y="2070056"/>
            <a:ext cx="3985163" cy="4013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385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More Batch in train_loader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More Batch in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4948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in the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is directly used in the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21884-DFCD-4557-BE1F-D743C8E2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34" y="1926040"/>
            <a:ext cx="4020212" cy="45496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3F1189-FBB0-42D6-9A9D-CE0EE8EA0BAE}"/>
              </a:ext>
            </a:extLst>
          </p:cNvPr>
          <p:cNvSpPr/>
          <p:nvPr/>
        </p:nvSpPr>
        <p:spPr>
          <a:xfrm>
            <a:off x="3059832" y="3429000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51778-473D-4703-B2B1-958692DEB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27" y="1904072"/>
            <a:ext cx="4185973" cy="40333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52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03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work with dataset and dataloader of PyTorch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goal is to get familiar with these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still in the Preparation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work on Dataset and Data loader objects that we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we have two PyTorch Objects, a Dataset and a Dataloader.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called the dataset variable train_set and we called the dataloader variable train_loader.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615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torch, torchvision, and transforms class in the torchvision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torchvision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torchvision.transforms</a:t>
            </a:r>
            <a:r>
              <a:rPr lang="en-US" sz="1800" dirty="0">
                <a:solidFill>
                  <a:schemeClr val="tx1"/>
                </a:solidFill>
              </a:rPr>
              <a:t> as transforms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train_set = </a:t>
            </a:r>
            <a:r>
              <a:rPr lang="en-US" sz="1800" dirty="0" err="1">
                <a:solidFill>
                  <a:schemeClr val="tx1"/>
                </a:solidFill>
              </a:rPr>
              <a:t>torchvision.datasets.FashionMNIST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</a:t>
            </a:r>
            <a:r>
              <a:rPr lang="en-US" sz="1800" dirty="0" err="1">
                <a:solidFill>
                  <a:schemeClr val="tx1"/>
                </a:solidFill>
              </a:rPr>
              <a:t>roo</a:t>
            </a:r>
            <a:r>
              <a:rPr lang="en-US" sz="1800" dirty="0">
                <a:solidFill>
                  <a:schemeClr val="tx1"/>
                </a:solidFill>
              </a:rPr>
              <a:t>=‘./data/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’,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train=True,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download=True,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transform=</a:t>
            </a:r>
            <a:r>
              <a:rPr lang="en-US" sz="1800" dirty="0" err="1">
                <a:solidFill>
                  <a:schemeClr val="tx1"/>
                </a:solidFill>
              </a:rPr>
              <a:t>transforms.compose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  <a:r>
              <a:rPr lang="en-US" sz="1800" dirty="0" err="1">
                <a:solidFill>
                  <a:schemeClr val="tx1"/>
                </a:solidFill>
              </a:rPr>
              <a:t>transofrms.ToTensor</a:t>
            </a:r>
            <a:r>
              <a:rPr lang="en-US" sz="1800" dirty="0">
                <a:solidFill>
                  <a:schemeClr val="tx1"/>
                </a:solidFill>
              </a:rPr>
              <a:t>()])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train_loader = </a:t>
            </a:r>
            <a:r>
              <a:rPr lang="en-US" sz="1800" dirty="0" err="1">
                <a:solidFill>
                  <a:schemeClr val="tx1"/>
                </a:solidFill>
              </a:rPr>
              <a:t>torch.utils.data.DataLoader</a:t>
            </a:r>
            <a:r>
              <a:rPr lang="en-US" sz="1800" dirty="0">
                <a:solidFill>
                  <a:schemeClr val="tx1"/>
                </a:solidFill>
              </a:rPr>
              <a:t>(train_set, </a:t>
            </a:r>
            <a:r>
              <a:rPr lang="en-US" sz="1800" dirty="0" err="1">
                <a:solidFill>
                  <a:schemeClr val="tx1"/>
                </a:solidFill>
              </a:rPr>
              <a:t>batch_size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4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5030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Train_set: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train_set is an instance of the Fashion in this class that also live inside the torchvision package.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constructor, we specify the directory where the data is located on disk.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the data to be the train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should be downloaded if it does not existed on disk.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finally, we define a transform should be performed on our data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composed class allows us to create a composition of transformation.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turn our data into a tensor which is a single transformation.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Train_loader: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train_loader, we are using the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constructor and passing the train_set and </a:t>
            </a:r>
            <a:r>
              <a:rPr lang="en-US" sz="1800" dirty="0" err="1">
                <a:solidFill>
                  <a:schemeClr val="tx1"/>
                </a:solidFill>
              </a:rPr>
              <a:t>batch_size</a:t>
            </a:r>
            <a:r>
              <a:rPr lang="en-US" sz="1800" dirty="0">
                <a:solidFill>
                  <a:schemeClr val="tx1"/>
                </a:solidFill>
              </a:rPr>
              <a:t> of 10.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Note, we did not specify the batch_size in the last discussion.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default batch_size = 1 if we do not specify an alternative here. We can see more images in this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1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327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some operations to understand our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and import </a:t>
            </a:r>
            <a:r>
              <a:rPr lang="en-US" sz="1800" dirty="0" err="1">
                <a:solidFill>
                  <a:schemeClr val="tx1"/>
                </a:solidFill>
              </a:rPr>
              <a:t>pyplot</a:t>
            </a:r>
            <a:r>
              <a:rPr lang="en-US" sz="1800" dirty="0">
                <a:solidFill>
                  <a:schemeClr val="tx1"/>
                </a:solidFill>
              </a:rPr>
              <a:t> class within matplotlib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matplotlib.pyplot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plt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Print line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torch.set_printoptions</a:t>
            </a:r>
            <a:r>
              <a:rPr lang="en-US" sz="1800" dirty="0">
                <a:solidFill>
                  <a:schemeClr val="tx1"/>
                </a:solidFill>
              </a:rPr>
              <a:t>(linewidth=120)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('\</a:t>
            </a:r>
            <a:r>
              <a:rPr lang="en-US" sz="1800" dirty="0" err="1">
                <a:solidFill>
                  <a:schemeClr val="tx1"/>
                </a:solidFill>
              </a:rPr>
              <a:t>nlen</a:t>
            </a:r>
            <a:r>
              <a:rPr lang="en-US" sz="1800" dirty="0">
                <a:solidFill>
                  <a:schemeClr val="tx1"/>
                </a:solidFill>
              </a:rPr>
              <a:t>(train_set):', 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(train_set))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train_set length is 60,000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('\</a:t>
            </a:r>
            <a:r>
              <a:rPr lang="en-US" sz="1800" dirty="0" err="1">
                <a:solidFill>
                  <a:schemeClr val="tx1"/>
                </a:solidFill>
              </a:rPr>
              <a:t>ntrain_set.train_labels</a:t>
            </a:r>
            <a:r>
              <a:rPr lang="en-US" sz="1800" dirty="0">
                <a:solidFill>
                  <a:schemeClr val="tx1"/>
                </a:solidFill>
              </a:rPr>
              <a:t>:', </a:t>
            </a:r>
            <a:r>
              <a:rPr lang="en-US" sz="1800" dirty="0" err="1">
                <a:solidFill>
                  <a:schemeClr val="tx1"/>
                </a:solidFill>
              </a:rPr>
              <a:t>train_set.train_labels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[9, 0, 0, …, 3, 0, 5]: category 9 is Ankle Boot, category 0 is T-shirt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3299"/>
            <a:ext cx="8352928" cy="954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('\</a:t>
            </a:r>
            <a:r>
              <a:rPr lang="en-US" sz="1800" dirty="0" err="1">
                <a:solidFill>
                  <a:schemeClr val="tx1"/>
                </a:solidFill>
              </a:rPr>
              <a:t>ntrain_set.train_labels.bincount</a:t>
            </a:r>
            <a:r>
              <a:rPr lang="en-US" sz="1800" dirty="0">
                <a:solidFill>
                  <a:schemeClr val="tx1"/>
                </a:solidFill>
              </a:rPr>
              <a:t>():', </a:t>
            </a:r>
            <a:r>
              <a:rPr lang="en-US" sz="1800" dirty="0" err="1">
                <a:solidFill>
                  <a:schemeClr val="tx1"/>
                </a:solidFill>
              </a:rPr>
              <a:t>train_set.train_labels.bincount</a:t>
            </a:r>
            <a:r>
              <a:rPr lang="en-US" sz="1800" dirty="0">
                <a:solidFill>
                  <a:schemeClr val="tx1"/>
                </a:solidFill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  <a:r>
              <a:rPr lang="en-US" sz="1800" dirty="0" err="1">
                <a:solidFill>
                  <a:schemeClr val="tx1"/>
                </a:solidFill>
              </a:rPr>
              <a:t>bincount</a:t>
            </a:r>
            <a:r>
              <a:rPr lang="en-US" sz="1800" dirty="0">
                <a:solidFill>
                  <a:schemeClr val="tx1"/>
                </a:solidFill>
              </a:rPr>
              <a:t> is frequency appeared [6000, 6000, 6000, …, 6000, 6000, 6000]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for each label 0-9. This is an uniform sample of all the labels.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1628B-C1CF-44D0-A813-851091D4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16" y="2492896"/>
            <a:ext cx="3939752" cy="40597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22E4178-D84F-406D-9D23-8836EB18A21A}"/>
              </a:ext>
            </a:extLst>
          </p:cNvPr>
          <p:cNvSpPr txBox="1">
            <a:spLocks/>
          </p:cNvSpPr>
          <p:nvPr/>
        </p:nvSpPr>
        <p:spPr>
          <a:xfrm>
            <a:off x="457200" y="2375939"/>
            <a:ext cx="4053137" cy="23195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training set should have the equal number of each category (class or label).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not equal number, just duplicate the less frequency one to be equal number for consistency.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4"/>
              </a:rPr>
              <a:t>https://arxiv.org/abs/1710.05381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8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3299"/>
            <a:ext cx="8352928" cy="499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“Over sample” is the best method to build up the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C0175-29AE-44F8-9795-B7294037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64405"/>
            <a:ext cx="5214917" cy="3743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05EAFE-94EF-465A-8258-A30EA7D5936F}"/>
              </a:ext>
            </a:extLst>
          </p:cNvPr>
          <p:cNvSpPr/>
          <p:nvPr/>
        </p:nvSpPr>
        <p:spPr>
          <a:xfrm>
            <a:off x="4612685" y="2328580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3299"/>
            <a:ext cx="8352928" cy="499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imbalance is a common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B2AB4-6993-4E77-A8AE-B79F5AE5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20961"/>
            <a:ext cx="600075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03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train_set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1611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16.1 train_set</vt:lpstr>
      <vt:lpstr>16.1 train_set</vt:lpstr>
      <vt:lpstr>16.1 train_set</vt:lpstr>
      <vt:lpstr>16.1 train_set</vt:lpstr>
      <vt:lpstr>16.1 train_set</vt:lpstr>
      <vt:lpstr>16.2 train_loader</vt:lpstr>
      <vt:lpstr>16.2 train_loader</vt:lpstr>
      <vt:lpstr>16.2 train_loader</vt:lpstr>
      <vt:lpstr>16.2 train_loader</vt:lpstr>
      <vt:lpstr>16.3 More Batch in train_loader</vt:lpstr>
      <vt:lpstr>16.3 More Batch in train_loader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1629</cp:revision>
  <dcterms:created xsi:type="dcterms:W3CDTF">2018-09-28T16:40:41Z</dcterms:created>
  <dcterms:modified xsi:type="dcterms:W3CDTF">2020-05-28T21:08:53Z</dcterms:modified>
</cp:coreProperties>
</file>