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2" r:id="rId3"/>
    <p:sldId id="281" r:id="rId4"/>
    <p:sldId id="282" r:id="rId5"/>
    <p:sldId id="283" r:id="rId6"/>
    <p:sldId id="284" r:id="rId7"/>
    <p:sldId id="285" r:id="rId8"/>
    <p:sldId id="286" r:id="rId9"/>
    <p:sldId id="287" r:id="rId10"/>
    <p:sldId id="289" r:id="rId11"/>
    <p:sldId id="288" r:id="rId12"/>
    <p:sldId id="290" r:id="rId13"/>
    <p:sldId id="291" r:id="rId14"/>
    <p:sldId id="292" r:id="rId15"/>
    <p:sldId id="293" r:id="rId16"/>
    <p:sldId id="294" r:id="rId17"/>
    <p:sldId id="295" r:id="rId18"/>
    <p:sldId id="297" r:id="rId19"/>
    <p:sldId id="296" r:id="rId20"/>
    <p:sldId id="298" r:id="rId21"/>
    <p:sldId id="271" r:id="rId22"/>
    <p:sldId id="280"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9" d="100"/>
          <a:sy n="99" d="100"/>
        </p:scale>
        <p:origin x="4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EqpzfvxBx30&amp;list=PLZbbT5o_s2xrfNyHZsM6ufI0iZENK9xgG&amp;index=14" TargetMode="External"/><Relationship Id="rId2" Type="http://schemas.openxmlformats.org/officeDocument/2006/relationships/hyperlink" Target="https://github.com/zalandoresearch/fashion-mnist"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 Id="rId4" Type="http://schemas.openxmlformats.org/officeDocument/2006/relationships/hyperlink" Target="https://arxiv.org/abs/1708.07747"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EqpzfvxBx30&amp;list=PLZbbT5o_s2xrfNyHZsM6ufI0iZENK9xgG&amp;index=1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MNIST Dataset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2679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the MNIST Dataset?</a:t>
            </a:r>
          </a:p>
          <a:p>
            <a:pPr marL="342900" indent="-342900" algn="l">
              <a:buClr>
                <a:srgbClr val="0070C0"/>
              </a:buClr>
              <a:buSzPct val="80000"/>
              <a:buFont typeface="Wingdings" pitchFamily="2" charset="2"/>
              <a:buChar char="u"/>
            </a:pPr>
            <a:r>
              <a:rPr lang="en-US" sz="1800" dirty="0">
                <a:solidFill>
                  <a:schemeClr val="tx1"/>
                </a:solidFill>
              </a:rPr>
              <a:t>MNIST is famous because of how often the dataset is used. MNIST is commonly used for two reasons. </a:t>
            </a:r>
          </a:p>
          <a:p>
            <a:pPr marL="800100" lvl="1" indent="-342900" algn="l">
              <a:buClr>
                <a:srgbClr val="0070C0"/>
              </a:buClr>
              <a:buSzPct val="80000"/>
              <a:buFont typeface="Wingdings" pitchFamily="2" charset="2"/>
              <a:buChar char="u"/>
            </a:pPr>
            <a:r>
              <a:rPr lang="en-US" sz="1800" dirty="0">
                <a:solidFill>
                  <a:schemeClr val="tx1"/>
                </a:solidFill>
              </a:rPr>
              <a:t>Number one: The beginner use it because it is relatively easy.</a:t>
            </a:r>
          </a:p>
          <a:p>
            <a:pPr marL="800100" lvl="1" indent="-342900" algn="l">
              <a:buClr>
                <a:srgbClr val="0070C0"/>
              </a:buClr>
              <a:buSzPct val="80000"/>
              <a:buFont typeface="Wingdings" pitchFamily="2" charset="2"/>
              <a:buChar char="u"/>
            </a:pPr>
            <a:r>
              <a:rPr lang="en-US" sz="1800" dirty="0">
                <a:solidFill>
                  <a:schemeClr val="tx1"/>
                </a:solidFill>
              </a:rPr>
              <a:t>Number two: Researcher use it as the benchmark or compare different models.</a:t>
            </a:r>
          </a:p>
          <a:p>
            <a:pPr marL="342900" indent="-342900" algn="l">
              <a:buClr>
                <a:srgbClr val="0070C0"/>
              </a:buClr>
              <a:buSzPct val="80000"/>
              <a:buFont typeface="Wingdings" pitchFamily="2" charset="2"/>
              <a:buChar char="u"/>
            </a:pPr>
            <a:r>
              <a:rPr lang="en-US" sz="1800" dirty="0">
                <a:solidFill>
                  <a:schemeClr val="tx1"/>
                </a:solidFill>
              </a:rPr>
              <a:t>The dataset consists of 70,000 images of handwritten with the following splits.</a:t>
            </a:r>
          </a:p>
          <a:p>
            <a:pPr marL="342900" indent="-342900" algn="l">
              <a:buClr>
                <a:srgbClr val="0070C0"/>
              </a:buClr>
              <a:buSzPct val="80000"/>
              <a:buFont typeface="Wingdings" pitchFamily="2" charset="2"/>
              <a:buChar char="u"/>
            </a:pPr>
            <a:r>
              <a:rPr lang="en-US" sz="1800" dirty="0">
                <a:solidFill>
                  <a:schemeClr val="tx1"/>
                </a:solidFill>
              </a:rPr>
              <a:t>We have 60,000  images in the training set.</a:t>
            </a:r>
          </a:p>
          <a:p>
            <a:pPr marL="342900" indent="-342900" algn="l">
              <a:buClr>
                <a:srgbClr val="0070C0"/>
              </a:buClr>
              <a:buSzPct val="80000"/>
              <a:buFont typeface="Wingdings" pitchFamily="2" charset="2"/>
              <a:buChar char="u"/>
            </a:pPr>
            <a:r>
              <a:rPr lang="en-US" sz="1800" dirty="0">
                <a:solidFill>
                  <a:schemeClr val="tx1"/>
                </a:solidFill>
              </a:rPr>
              <a:t>We have 10,000 images in the testing set.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04AED6EA-6CC1-4E57-88B2-EEFBFDC5BF34}"/>
              </a:ext>
            </a:extLst>
          </p:cNvPr>
          <p:cNvPicPr>
            <a:picLocks noChangeAspect="1"/>
          </p:cNvPicPr>
          <p:nvPr/>
        </p:nvPicPr>
        <p:blipFill>
          <a:blip r:embed="rId3"/>
          <a:stretch>
            <a:fillRect/>
          </a:stretch>
        </p:blipFill>
        <p:spPr>
          <a:xfrm>
            <a:off x="971600" y="4192637"/>
            <a:ext cx="7038975" cy="2133600"/>
          </a:xfrm>
          <a:prstGeom prst="rect">
            <a:avLst/>
          </a:prstGeom>
          <a:ln>
            <a:solidFill>
              <a:srgbClr val="C00000"/>
            </a:solidFill>
          </a:ln>
        </p:spPr>
      </p:pic>
    </p:spTree>
    <p:extLst>
      <p:ext uri="{BB962C8B-B14F-4D97-AF65-F5344CB8AC3E}">
        <p14:creationId xmlns:p14="http://schemas.microsoft.com/office/powerpoint/2010/main" val="424389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16715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original MNIST Dataset is used by high school students.</a:t>
            </a:r>
          </a:p>
          <a:p>
            <a:pPr marL="342900" indent="-342900" algn="l">
              <a:buClr>
                <a:srgbClr val="0070C0"/>
              </a:buClr>
              <a:buSzPct val="80000"/>
              <a:buFont typeface="Wingdings" pitchFamily="2" charset="2"/>
              <a:buChar char="u"/>
            </a:pPr>
            <a:r>
              <a:rPr lang="en-US" sz="1800" dirty="0">
                <a:solidFill>
                  <a:schemeClr val="tx1"/>
                </a:solidFill>
              </a:rPr>
              <a:t>The image recognition technology has improved so much that the dataset is considered too easy.</a:t>
            </a:r>
          </a:p>
          <a:p>
            <a:pPr marL="342900" indent="-342900" algn="l">
              <a:buClr>
                <a:srgbClr val="0070C0"/>
              </a:buClr>
              <a:buSzPct val="80000"/>
              <a:buFont typeface="Wingdings" pitchFamily="2" charset="2"/>
              <a:buChar char="u"/>
            </a:pPr>
            <a:r>
              <a:rPr lang="en-US" sz="1800" dirty="0">
                <a:solidFill>
                  <a:schemeClr val="tx1"/>
                </a:solidFill>
              </a:rPr>
              <a:t>This is why Fashion-MNIST was created.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83513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1599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Fashion-MNIST dataset, as is name suggested, is the dataset of Fashion items, specifically, the dataset has the following 10 classes of fashion items.</a:t>
            </a:r>
          </a:p>
          <a:p>
            <a:pPr marL="342900" indent="-342900" algn="l">
              <a:buClr>
                <a:srgbClr val="0070C0"/>
              </a:buClr>
              <a:buSzPct val="80000"/>
              <a:buFont typeface="Wingdings" pitchFamily="2" charset="2"/>
              <a:buChar char="u"/>
            </a:pPr>
            <a:r>
              <a:rPr lang="en-US" sz="1800" dirty="0">
                <a:solidFill>
                  <a:schemeClr val="tx1"/>
                </a:solidFill>
              </a:rPr>
              <a:t>We have T-shorts, Trouser, Pullover, Dress, Coat, Sandal, Shirt, Sneaker (Sport shoe), Bag, and Ankle boot (Sandal boot).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A25761AB-F073-451E-B648-A5FD2B99074E}"/>
              </a:ext>
            </a:extLst>
          </p:cNvPr>
          <p:cNvPicPr>
            <a:picLocks noChangeAspect="1"/>
          </p:cNvPicPr>
          <p:nvPr/>
        </p:nvPicPr>
        <p:blipFill>
          <a:blip r:embed="rId3"/>
          <a:stretch>
            <a:fillRect/>
          </a:stretch>
        </p:blipFill>
        <p:spPr>
          <a:xfrm>
            <a:off x="3635896" y="2996952"/>
            <a:ext cx="3901416" cy="3541960"/>
          </a:xfrm>
          <a:prstGeom prst="rect">
            <a:avLst/>
          </a:prstGeom>
          <a:ln>
            <a:solidFill>
              <a:srgbClr val="C00000"/>
            </a:solidFill>
          </a:ln>
        </p:spPr>
      </p:pic>
    </p:spTree>
    <p:extLst>
      <p:ext uri="{BB962C8B-B14F-4D97-AF65-F5344CB8AC3E}">
        <p14:creationId xmlns:p14="http://schemas.microsoft.com/office/powerpoint/2010/main" val="139667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2031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Fashion-MNIST dataset is from Zalando web site (Zalando.com).</a:t>
            </a:r>
          </a:p>
          <a:p>
            <a:pPr marL="342900" indent="-342900" algn="l">
              <a:buClr>
                <a:srgbClr val="0070C0"/>
              </a:buClr>
              <a:buSzPct val="80000"/>
              <a:buFont typeface="Wingdings" pitchFamily="2" charset="2"/>
              <a:buChar char="u"/>
            </a:pPr>
            <a:r>
              <a:rPr lang="en-US" sz="1800" dirty="0">
                <a:solidFill>
                  <a:schemeClr val="tx1"/>
                </a:solidFill>
              </a:rPr>
              <a:t>Zalando is a German Base multinational fashion commerce company.</a:t>
            </a:r>
          </a:p>
          <a:p>
            <a:pPr marL="342900" indent="-342900" algn="l">
              <a:buClr>
                <a:srgbClr val="0070C0"/>
              </a:buClr>
              <a:buSzPct val="80000"/>
              <a:buFont typeface="Wingdings" pitchFamily="2" charset="2"/>
              <a:buChar char="u"/>
            </a:pPr>
            <a:r>
              <a:rPr lang="en-US" sz="1800" dirty="0">
                <a:solidFill>
                  <a:schemeClr val="tx1"/>
                </a:solidFill>
              </a:rPr>
              <a:t>The Zalando dataset can be found on GitHub. (</a:t>
            </a:r>
            <a:r>
              <a:rPr lang="en-US" sz="1800" dirty="0">
                <a:hlinkClick r:id="rId2"/>
              </a:rPr>
              <a:t>https://github.com/zalandoresearch/fashion-mnist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Zalando Fashion-MNIST Dataset is availed for download.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A9DEBCF2-9D62-408C-9C69-95D14C2D40E4}"/>
              </a:ext>
            </a:extLst>
          </p:cNvPr>
          <p:cNvPicPr>
            <a:picLocks noChangeAspect="1"/>
          </p:cNvPicPr>
          <p:nvPr/>
        </p:nvPicPr>
        <p:blipFill>
          <a:blip r:embed="rId4"/>
          <a:stretch>
            <a:fillRect/>
          </a:stretch>
        </p:blipFill>
        <p:spPr>
          <a:xfrm>
            <a:off x="2915816" y="3501009"/>
            <a:ext cx="3853408" cy="3077354"/>
          </a:xfrm>
          <a:prstGeom prst="rect">
            <a:avLst/>
          </a:prstGeom>
          <a:ln>
            <a:solidFill>
              <a:srgbClr val="C00000"/>
            </a:solidFill>
          </a:ln>
        </p:spPr>
      </p:pic>
    </p:spTree>
    <p:extLst>
      <p:ext uri="{BB962C8B-B14F-4D97-AF65-F5344CB8AC3E}">
        <p14:creationId xmlns:p14="http://schemas.microsoft.com/office/powerpoint/2010/main" val="392497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19079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Fashion-MNIST dataset is a group of dataset the Zalando company created.</a:t>
            </a:r>
          </a:p>
          <a:p>
            <a:pPr marL="342900" indent="-342900" algn="l">
              <a:buClr>
                <a:srgbClr val="0070C0"/>
              </a:buClr>
              <a:buSzPct val="80000"/>
              <a:buFont typeface="Wingdings" pitchFamily="2" charset="2"/>
              <a:buChar char="u"/>
            </a:pPr>
            <a:r>
              <a:rPr lang="en-US" sz="1800" dirty="0">
                <a:solidFill>
                  <a:schemeClr val="tx1"/>
                </a:solidFill>
              </a:rPr>
              <a:t>What is in Fashion-MNIST? </a:t>
            </a:r>
          </a:p>
          <a:p>
            <a:pPr marL="342900" indent="-342900" algn="l">
              <a:buClr>
                <a:srgbClr val="0070C0"/>
              </a:buClr>
              <a:buSzPct val="80000"/>
              <a:buFont typeface="Wingdings" pitchFamily="2" charset="2"/>
              <a:buChar char="u"/>
            </a:pPr>
            <a:r>
              <a:rPr lang="en-US" sz="1800" dirty="0">
                <a:solidFill>
                  <a:schemeClr val="tx1"/>
                </a:solidFill>
              </a:rPr>
              <a:t>We will see the specific ways that Fashion-MNIST mirrors the original dataset in there. </a:t>
            </a:r>
          </a:p>
          <a:p>
            <a:pPr marL="342900" indent="-342900" algn="l">
              <a:buClr>
                <a:srgbClr val="0070C0"/>
              </a:buClr>
              <a:buSzPct val="80000"/>
              <a:buFont typeface="Wingdings" pitchFamily="2" charset="2"/>
              <a:buChar char="u"/>
            </a:pPr>
            <a:r>
              <a:rPr lang="en-US" sz="1800" dirty="0">
                <a:solidFill>
                  <a:schemeClr val="tx1"/>
                </a:solidFill>
              </a:rPr>
              <a:t>After all, MNIST is a separate organization from Zalando.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898971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1822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MNIST has 19 classes (One for each digit 0-9)</a:t>
            </a:r>
          </a:p>
          <a:p>
            <a:pPr marL="342900" indent="-342900" algn="l">
              <a:buClr>
                <a:srgbClr val="0070C0"/>
              </a:buClr>
              <a:buSzPct val="80000"/>
              <a:buFont typeface="Wingdings" pitchFamily="2" charset="2"/>
              <a:buChar char="u"/>
            </a:pPr>
            <a:r>
              <a:rPr lang="en-US" sz="1800" dirty="0">
                <a:solidFill>
                  <a:schemeClr val="tx1"/>
                </a:solidFill>
              </a:rPr>
              <a:t>The Fashion-MNIST has 10 classes. This is intentional creation to replace the original MNIST.  The Fashion-MNIST was design in such as way that mirrors the original dataset. It does as closely as possible but still introducing a higher level of difficulty in terms of training.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77CD48F5-C114-445D-BBF5-3F4F780568AA}"/>
              </a:ext>
            </a:extLst>
          </p:cNvPr>
          <p:cNvPicPr>
            <a:picLocks noChangeAspect="1"/>
          </p:cNvPicPr>
          <p:nvPr/>
        </p:nvPicPr>
        <p:blipFill>
          <a:blip r:embed="rId3"/>
          <a:stretch>
            <a:fillRect/>
          </a:stretch>
        </p:blipFill>
        <p:spPr>
          <a:xfrm>
            <a:off x="2339752" y="3182503"/>
            <a:ext cx="4863864" cy="3274253"/>
          </a:xfrm>
          <a:prstGeom prst="rect">
            <a:avLst/>
          </a:prstGeom>
          <a:ln>
            <a:solidFill>
              <a:srgbClr val="C00000"/>
            </a:solidFill>
          </a:ln>
        </p:spPr>
      </p:pic>
    </p:spTree>
    <p:extLst>
      <p:ext uri="{BB962C8B-B14F-4D97-AF65-F5344CB8AC3E}">
        <p14:creationId xmlns:p14="http://schemas.microsoft.com/office/powerpoint/2010/main" val="210956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1822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original dataset has 10 classes. One for each digit.</a:t>
            </a:r>
          </a:p>
          <a:p>
            <a:pPr marL="342900" indent="-342900" algn="l">
              <a:buClr>
                <a:srgbClr val="0070C0"/>
              </a:buClr>
              <a:buSzPct val="80000"/>
              <a:buFont typeface="Wingdings" pitchFamily="2" charset="2"/>
              <a:buChar char="u"/>
            </a:pPr>
            <a:r>
              <a:rPr lang="en-US" sz="1800" dirty="0">
                <a:solidFill>
                  <a:schemeClr val="tx1"/>
                </a:solidFill>
              </a:rPr>
              <a:t>The fashion dataset also has 10 classes that corresponds to 10 pieces of clothing,</a:t>
            </a:r>
          </a:p>
          <a:p>
            <a:pPr marL="342900" indent="-342900" algn="l">
              <a:buClr>
                <a:srgbClr val="0070C0"/>
              </a:buClr>
              <a:buSzPct val="80000"/>
              <a:buFont typeface="Wingdings" pitchFamily="2" charset="2"/>
              <a:buChar char="u"/>
            </a:pPr>
            <a:r>
              <a:rPr lang="en-US" sz="1800" dirty="0">
                <a:solidFill>
                  <a:schemeClr val="tx1"/>
                </a:solidFill>
              </a:rPr>
              <a:t>The implication of this is that neural network that have been trained on the original MNIST dataset  can be swapped over to the fashion dataset without changing their output layers.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77CD48F5-C114-445D-BBF5-3F4F780568AA}"/>
              </a:ext>
            </a:extLst>
          </p:cNvPr>
          <p:cNvPicPr>
            <a:picLocks noChangeAspect="1"/>
          </p:cNvPicPr>
          <p:nvPr/>
        </p:nvPicPr>
        <p:blipFill>
          <a:blip r:embed="rId3"/>
          <a:stretch>
            <a:fillRect/>
          </a:stretch>
        </p:blipFill>
        <p:spPr>
          <a:xfrm>
            <a:off x="2339752" y="3182503"/>
            <a:ext cx="4863864" cy="3274253"/>
          </a:xfrm>
          <a:prstGeom prst="rect">
            <a:avLst/>
          </a:prstGeom>
          <a:ln>
            <a:solidFill>
              <a:srgbClr val="C00000"/>
            </a:solidFill>
          </a:ln>
        </p:spPr>
      </p:pic>
    </p:spTree>
    <p:extLst>
      <p:ext uri="{BB962C8B-B14F-4D97-AF65-F5344CB8AC3E}">
        <p14:creationId xmlns:p14="http://schemas.microsoft.com/office/powerpoint/2010/main" val="75158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2103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original dataset has 10 classes. One for each digit.</a:t>
            </a:r>
          </a:p>
          <a:p>
            <a:pPr marL="342900" indent="-342900" algn="l">
              <a:buClr>
                <a:srgbClr val="0070C0"/>
              </a:buClr>
              <a:buSzPct val="80000"/>
              <a:buFont typeface="Wingdings" pitchFamily="2" charset="2"/>
              <a:buChar char="u"/>
            </a:pPr>
            <a:r>
              <a:rPr lang="en-US" sz="1800" dirty="0">
                <a:solidFill>
                  <a:schemeClr val="tx1"/>
                </a:solidFill>
              </a:rPr>
              <a:t>The fashion dataset also has 10 classes that corresponds to 10 pieces of clothing,</a:t>
            </a:r>
          </a:p>
          <a:p>
            <a:pPr marL="342900" indent="-342900" algn="l">
              <a:buClr>
                <a:srgbClr val="0070C0"/>
              </a:buClr>
              <a:buSzPct val="80000"/>
              <a:buFont typeface="Wingdings" pitchFamily="2" charset="2"/>
              <a:buChar char="u"/>
            </a:pPr>
            <a:r>
              <a:rPr lang="en-US" sz="1800" dirty="0">
                <a:solidFill>
                  <a:schemeClr val="tx1"/>
                </a:solidFill>
              </a:rPr>
              <a:t>The implication of this is that neural network that have been trained on the original MNIST dataset  can be swapped over to the fashion dataset without changing their output layers. “Fashion-MNIST: a Novel Image Dataset for Benchmarking Machine Learning Algorithms”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9" name="Picture 8">
            <a:extLst>
              <a:ext uri="{FF2B5EF4-FFF2-40B4-BE49-F238E27FC236}">
                <a16:creationId xmlns:a16="http://schemas.microsoft.com/office/drawing/2014/main" id="{9754CFEA-7244-44B7-B2CC-D2CB01D02921}"/>
              </a:ext>
            </a:extLst>
          </p:cNvPr>
          <p:cNvPicPr>
            <a:picLocks noChangeAspect="1"/>
          </p:cNvPicPr>
          <p:nvPr/>
        </p:nvPicPr>
        <p:blipFill>
          <a:blip r:embed="rId3"/>
          <a:stretch>
            <a:fillRect/>
          </a:stretch>
        </p:blipFill>
        <p:spPr>
          <a:xfrm>
            <a:off x="4499992" y="3446792"/>
            <a:ext cx="4310136" cy="2932224"/>
          </a:xfrm>
          <a:prstGeom prst="rect">
            <a:avLst/>
          </a:prstGeom>
          <a:ln>
            <a:solidFill>
              <a:srgbClr val="C00000"/>
            </a:solidFill>
          </a:ln>
        </p:spPr>
      </p:pic>
      <p:sp>
        <p:nvSpPr>
          <p:cNvPr id="10" name="副標題 2">
            <a:extLst>
              <a:ext uri="{FF2B5EF4-FFF2-40B4-BE49-F238E27FC236}">
                <a16:creationId xmlns:a16="http://schemas.microsoft.com/office/drawing/2014/main" id="{E357F924-D513-4728-B831-0261BCC81E4C}"/>
              </a:ext>
            </a:extLst>
          </p:cNvPr>
          <p:cNvSpPr txBox="1">
            <a:spLocks/>
          </p:cNvSpPr>
          <p:nvPr/>
        </p:nvSpPr>
        <p:spPr>
          <a:xfrm>
            <a:off x="611560" y="3602145"/>
            <a:ext cx="3765104" cy="97898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hlinkClick r:id="rId4"/>
              </a:rPr>
              <a:t>https://arxiv.org/abs/1708.07747</a:t>
            </a:r>
            <a:endParaRPr lang="en-US" sz="1800" dirty="0"/>
          </a:p>
          <a:p>
            <a:pPr marL="342900" indent="-342900" algn="l">
              <a:buClr>
                <a:srgbClr val="0070C0"/>
              </a:buClr>
              <a:buSzPct val="80000"/>
              <a:buFont typeface="Wingdings" pitchFamily="2" charset="2"/>
              <a:buChar char="u"/>
            </a:pPr>
            <a:r>
              <a:rPr lang="en-US" sz="1800" dirty="0">
                <a:solidFill>
                  <a:schemeClr val="tx1"/>
                </a:solidFill>
              </a:rPr>
              <a:t>One the right, click the PDF download.</a:t>
            </a:r>
          </a:p>
        </p:txBody>
      </p:sp>
    </p:spTree>
    <p:extLst>
      <p:ext uri="{BB962C8B-B14F-4D97-AF65-F5344CB8AC3E}">
        <p14:creationId xmlns:p14="http://schemas.microsoft.com/office/powerpoint/2010/main" val="105735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7"/>
            <a:ext cx="8352928" cy="6774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We can see clearly why Fashion-MNIST dataset is created.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855905DD-D69F-4D68-B8F8-754F2E9CC9CF}"/>
              </a:ext>
            </a:extLst>
          </p:cNvPr>
          <p:cNvPicPr>
            <a:picLocks noChangeAspect="1"/>
          </p:cNvPicPr>
          <p:nvPr/>
        </p:nvPicPr>
        <p:blipFill>
          <a:blip r:embed="rId3"/>
          <a:stretch>
            <a:fillRect/>
          </a:stretch>
        </p:blipFill>
        <p:spPr>
          <a:xfrm>
            <a:off x="3884245" y="2071613"/>
            <a:ext cx="4925883" cy="4284737"/>
          </a:xfrm>
          <a:prstGeom prst="rect">
            <a:avLst/>
          </a:prstGeom>
          <a:ln>
            <a:solidFill>
              <a:srgbClr val="C00000"/>
            </a:solidFill>
          </a:ln>
        </p:spPr>
      </p:pic>
      <p:sp>
        <p:nvSpPr>
          <p:cNvPr id="11" name="副標題 2">
            <a:extLst>
              <a:ext uri="{FF2B5EF4-FFF2-40B4-BE49-F238E27FC236}">
                <a16:creationId xmlns:a16="http://schemas.microsoft.com/office/drawing/2014/main" id="{2E45DF73-7B6E-472D-A224-879B63C809EC}"/>
              </a:ext>
            </a:extLst>
          </p:cNvPr>
          <p:cNvSpPr txBox="1">
            <a:spLocks/>
          </p:cNvSpPr>
          <p:nvPr/>
        </p:nvSpPr>
        <p:spPr>
          <a:xfrm>
            <a:off x="457200" y="2071613"/>
            <a:ext cx="3322712" cy="387766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Each image is 28 x 28. </a:t>
            </a:r>
          </a:p>
          <a:p>
            <a:pPr marL="342900" indent="-342900" algn="l">
              <a:buClr>
                <a:srgbClr val="0070C0"/>
              </a:buClr>
              <a:buSzPct val="80000"/>
              <a:buFont typeface="Wingdings" pitchFamily="2" charset="2"/>
              <a:buChar char="u"/>
            </a:pPr>
            <a:r>
              <a:rPr lang="en-US" sz="1800" dirty="0">
                <a:solidFill>
                  <a:schemeClr val="tx1"/>
                </a:solidFill>
              </a:rPr>
              <a:t>Total 70,000 images. </a:t>
            </a:r>
          </a:p>
          <a:p>
            <a:pPr marL="342900" indent="-342900" algn="l">
              <a:buClr>
                <a:srgbClr val="0070C0"/>
              </a:buClr>
              <a:buSzPct val="80000"/>
              <a:buFont typeface="Wingdings" pitchFamily="2" charset="2"/>
              <a:buChar char="u"/>
            </a:pPr>
            <a:r>
              <a:rPr lang="en-US" sz="1800" dirty="0">
                <a:solidFill>
                  <a:schemeClr val="tx1"/>
                </a:solidFill>
              </a:rPr>
              <a:t>60,000 image for training. </a:t>
            </a:r>
          </a:p>
          <a:p>
            <a:pPr marL="342900" indent="-342900" algn="l">
              <a:buClr>
                <a:srgbClr val="0070C0"/>
              </a:buClr>
              <a:buSzPct val="80000"/>
              <a:buFont typeface="Wingdings" pitchFamily="2" charset="2"/>
              <a:buChar char="u"/>
            </a:pPr>
            <a:r>
              <a:rPr lang="en-US" sz="1800" dirty="0">
                <a:solidFill>
                  <a:schemeClr val="tx1"/>
                </a:solidFill>
              </a:rPr>
              <a:t>10,000 images for testing.</a:t>
            </a:r>
          </a:p>
          <a:p>
            <a:pPr marL="342900" indent="-342900" algn="l">
              <a:buClr>
                <a:srgbClr val="0070C0"/>
              </a:buClr>
              <a:buSzPct val="80000"/>
              <a:buFont typeface="Wingdings" pitchFamily="2" charset="2"/>
              <a:buChar char="u"/>
            </a:pPr>
            <a:r>
              <a:rPr lang="en-US" sz="1800" dirty="0">
                <a:solidFill>
                  <a:schemeClr val="tx1"/>
                </a:solidFill>
              </a:rPr>
              <a:t>It uses the same image size, data format, same structure of training, and testing splits.</a:t>
            </a:r>
          </a:p>
          <a:p>
            <a:pPr marL="342900" indent="-342900" algn="l">
              <a:buClr>
                <a:srgbClr val="0070C0"/>
              </a:buClr>
              <a:buSzPct val="80000"/>
              <a:buFont typeface="Wingdings" pitchFamily="2" charset="2"/>
              <a:buChar char="u"/>
            </a:pPr>
            <a:r>
              <a:rPr lang="en-US" sz="1800" dirty="0">
                <a:solidFill>
                  <a:schemeClr val="tx1"/>
                </a:solidFill>
              </a:rPr>
              <a:t>The dataset is freely available in this dataset.</a:t>
            </a:r>
          </a:p>
          <a:p>
            <a:pPr marL="342900" indent="-342900" algn="l">
              <a:buClr>
                <a:srgbClr val="0070C0"/>
              </a:buClr>
              <a:buSzPct val="80000"/>
              <a:buFont typeface="Wingdings" pitchFamily="2" charset="2"/>
              <a:buChar char="u"/>
            </a:pPr>
            <a:r>
              <a:rPr lang="en-US" sz="1800" dirty="0">
                <a:solidFill>
                  <a:schemeClr val="tx1"/>
                </a:solidFill>
              </a:rPr>
              <a:t>The fashion dataset is designed to be a drop-in replacement for the original in this dataset.</a:t>
            </a:r>
          </a:p>
        </p:txBody>
      </p:sp>
    </p:spTree>
    <p:extLst>
      <p:ext uri="{BB962C8B-B14F-4D97-AF65-F5344CB8AC3E}">
        <p14:creationId xmlns:p14="http://schemas.microsoft.com/office/powerpoint/2010/main" val="385775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6"/>
            <a:ext cx="8352928" cy="16007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The Fashion dataset specs match the original MNIST-spec.</a:t>
            </a:r>
          </a:p>
          <a:p>
            <a:pPr marL="342900" indent="-342900" algn="l">
              <a:buClr>
                <a:srgbClr val="0070C0"/>
              </a:buClr>
              <a:buSzPct val="80000"/>
              <a:buFont typeface="Wingdings" pitchFamily="2" charset="2"/>
              <a:buChar char="u"/>
            </a:pPr>
            <a:r>
              <a:rPr lang="en-US" sz="1800" dirty="0">
                <a:solidFill>
                  <a:schemeClr val="tx1"/>
                </a:solidFill>
              </a:rPr>
              <a:t>The switch over from the old MNIST to new Fashion-MNIST dataset can be smooth.</a:t>
            </a:r>
          </a:p>
          <a:p>
            <a:pPr marL="342900" indent="-342900" algn="l">
              <a:buClr>
                <a:srgbClr val="0070C0"/>
              </a:buClr>
              <a:buSzPct val="80000"/>
              <a:buFont typeface="Wingdings" pitchFamily="2" charset="2"/>
              <a:buChar char="u"/>
            </a:pPr>
            <a:r>
              <a:rPr lang="en-US" sz="1800" dirty="0">
                <a:solidFill>
                  <a:schemeClr val="tx1"/>
                </a:solidFill>
              </a:rPr>
              <a:t>The only changed needed to switch the dataset is to change the point of URL to the point of fashion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96DC4003-B379-4A18-803C-53BE91D99216}"/>
              </a:ext>
            </a:extLst>
          </p:cNvPr>
          <p:cNvPicPr>
            <a:picLocks noChangeAspect="1"/>
          </p:cNvPicPr>
          <p:nvPr/>
        </p:nvPicPr>
        <p:blipFill>
          <a:blip r:embed="rId3"/>
          <a:stretch>
            <a:fillRect/>
          </a:stretch>
        </p:blipFill>
        <p:spPr>
          <a:xfrm>
            <a:off x="3538656" y="2652096"/>
            <a:ext cx="5273287" cy="3769075"/>
          </a:xfrm>
          <a:prstGeom prst="rect">
            <a:avLst/>
          </a:prstGeom>
          <a:ln>
            <a:solidFill>
              <a:srgbClr val="C00000"/>
            </a:solidFill>
          </a:ln>
        </p:spPr>
      </p:pic>
      <p:sp>
        <p:nvSpPr>
          <p:cNvPr id="12" name="副標題 2">
            <a:extLst>
              <a:ext uri="{FF2B5EF4-FFF2-40B4-BE49-F238E27FC236}">
                <a16:creationId xmlns:a16="http://schemas.microsoft.com/office/drawing/2014/main" id="{DF52D57C-E99E-4206-B09A-ECD83867F58A}"/>
              </a:ext>
            </a:extLst>
          </p:cNvPr>
          <p:cNvSpPr txBox="1">
            <a:spLocks/>
          </p:cNvSpPr>
          <p:nvPr/>
        </p:nvSpPr>
        <p:spPr>
          <a:xfrm>
            <a:off x="457200" y="3100015"/>
            <a:ext cx="3024336" cy="176914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C00000"/>
                </a:solidFill>
              </a:rPr>
              <a:t>Why the MNIST is so popular?</a:t>
            </a:r>
          </a:p>
          <a:p>
            <a:pPr marL="342900" indent="-342900" algn="l">
              <a:buClr>
                <a:srgbClr val="0070C0"/>
              </a:buClr>
              <a:buSzPct val="80000"/>
              <a:buFont typeface="Wingdings" pitchFamily="2" charset="2"/>
              <a:buChar char="u"/>
            </a:pPr>
            <a:r>
              <a:rPr lang="en-US" sz="1800" dirty="0">
                <a:solidFill>
                  <a:schemeClr val="tx1"/>
                </a:solidFill>
              </a:rPr>
              <a:t>The deep learning researcher can quickly check and prototype their algorithms.</a:t>
            </a:r>
          </a:p>
        </p:txBody>
      </p:sp>
      <p:sp>
        <p:nvSpPr>
          <p:cNvPr id="13" name="Rectangle 12">
            <a:extLst>
              <a:ext uri="{FF2B5EF4-FFF2-40B4-BE49-F238E27FC236}">
                <a16:creationId xmlns:a16="http://schemas.microsoft.com/office/drawing/2014/main" id="{C6A74CBB-5262-4D21-B309-F29A2E6739F6}"/>
              </a:ext>
            </a:extLst>
          </p:cNvPr>
          <p:cNvSpPr/>
          <p:nvPr/>
        </p:nvSpPr>
        <p:spPr>
          <a:xfrm>
            <a:off x="3538656" y="4005064"/>
            <a:ext cx="527147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6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3357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We discusses the MNIST Dataset.</a:t>
            </a:r>
          </a:p>
          <a:p>
            <a:pPr marL="342900" indent="-342900" algn="l">
              <a:buClr>
                <a:srgbClr val="0070C0"/>
              </a:buClr>
              <a:buSzPct val="80000"/>
              <a:buFont typeface="Wingdings" pitchFamily="2" charset="2"/>
              <a:buChar char="u"/>
            </a:pPr>
            <a:r>
              <a:rPr lang="en-US" sz="1800" dirty="0">
                <a:solidFill>
                  <a:schemeClr val="tx1"/>
                </a:solidFill>
              </a:rPr>
              <a:t>How the dataset is built?</a:t>
            </a:r>
          </a:p>
          <a:p>
            <a:pPr marL="342900" indent="-342900" algn="l">
              <a:buClr>
                <a:srgbClr val="0070C0"/>
              </a:buClr>
              <a:buSzPct val="80000"/>
              <a:buFont typeface="Wingdings" pitchFamily="2" charset="2"/>
              <a:buChar char="u"/>
            </a:pPr>
            <a:r>
              <a:rPr lang="en-US" sz="1800" dirty="0">
                <a:solidFill>
                  <a:schemeClr val="tx1"/>
                </a:solidFill>
              </a:rPr>
              <a:t>How the dataset differs from the original dataset of handwritten digits?</a:t>
            </a:r>
          </a:p>
          <a:p>
            <a:pPr marL="342900" indent="-342900" algn="l">
              <a:buClr>
                <a:srgbClr val="0070C0"/>
              </a:buClr>
              <a:buSzPct val="80000"/>
              <a:buFont typeface="Wingdings" pitchFamily="2" charset="2"/>
              <a:buChar char="u"/>
            </a:pPr>
            <a:r>
              <a:rPr lang="en-US" sz="1800" dirty="0">
                <a:solidFill>
                  <a:schemeClr val="tx1"/>
                </a:solidFill>
              </a:rPr>
              <a:t>Why should we take the time to study a dataset?</a:t>
            </a:r>
          </a:p>
          <a:p>
            <a:pPr marL="342900" indent="-342900" algn="l">
              <a:buClr>
                <a:srgbClr val="0070C0"/>
              </a:buClr>
              <a:buSzPct val="80000"/>
              <a:buFont typeface="Wingdings" pitchFamily="2" charset="2"/>
              <a:buChar char="u"/>
            </a:pPr>
            <a:r>
              <a:rPr lang="en-US" sz="1800" dirty="0">
                <a:solidFill>
                  <a:schemeClr val="tx1"/>
                </a:solidFill>
              </a:rPr>
              <a:t>Data is the primary ingredient of deep learning.</a:t>
            </a:r>
          </a:p>
          <a:p>
            <a:pPr marL="342900" indent="-342900" algn="l">
              <a:buClr>
                <a:srgbClr val="0070C0"/>
              </a:buClr>
              <a:buSzPct val="80000"/>
              <a:buFont typeface="Wingdings" pitchFamily="2" charset="2"/>
              <a:buChar char="u"/>
            </a:pPr>
            <a:r>
              <a:rPr lang="en-US" sz="1800" dirty="0">
                <a:solidFill>
                  <a:schemeClr val="tx1"/>
                </a:solidFill>
              </a:rPr>
              <a:t>It is the responsibility of neural network programmers to let neural networks to learn from data.</a:t>
            </a:r>
          </a:p>
          <a:p>
            <a:pPr marL="342900" indent="-342900" algn="l">
              <a:buClr>
                <a:srgbClr val="0070C0"/>
              </a:buClr>
              <a:buSzPct val="80000"/>
              <a:buFont typeface="Wingdings" pitchFamily="2" charset="2"/>
              <a:buChar char="u"/>
            </a:pPr>
            <a:r>
              <a:rPr lang="en-US" sz="1800" dirty="0">
                <a:solidFill>
                  <a:schemeClr val="tx1"/>
                </a:solidFill>
              </a:rPr>
              <a:t>We have the responsibility to know the nature and history of the data we used to do the training.</a:t>
            </a:r>
          </a:p>
          <a:p>
            <a:pPr marL="342900" indent="-342900" algn="l">
              <a:buClr>
                <a:srgbClr val="0070C0"/>
              </a:buClr>
              <a:buSzPct val="80000"/>
              <a:buFont typeface="Wingdings" pitchFamily="2" charset="2"/>
              <a:buChar char="u"/>
            </a:pPr>
            <a:r>
              <a:rPr lang="en-US" sz="1800" dirty="0">
                <a:solidFill>
                  <a:schemeClr val="tx1"/>
                </a:solidFill>
              </a:rPr>
              <a:t>Jack Ma said: </a:t>
            </a:r>
          </a:p>
          <a:p>
            <a:pPr marL="800100" lvl="1" indent="-342900" algn="l">
              <a:buClr>
                <a:srgbClr val="0070C0"/>
              </a:buClr>
              <a:buSzPct val="80000"/>
              <a:buFont typeface="Wingdings" pitchFamily="2" charset="2"/>
              <a:buChar char="u"/>
            </a:pPr>
            <a:r>
              <a:rPr lang="en-US" sz="1800" dirty="0">
                <a:solidFill>
                  <a:schemeClr val="tx1"/>
                </a:solidFill>
              </a:rPr>
              <a:t>Machine drink the electricity and they drink data. Data is our water and soil.</a:t>
            </a:r>
          </a:p>
          <a:p>
            <a:pPr marL="800100" lvl="1" indent="-342900" algn="l">
              <a:buClr>
                <a:srgbClr val="0070C0"/>
              </a:buClr>
              <a:buSzPct val="80000"/>
              <a:buFont typeface="Wingdings" pitchFamily="2" charset="2"/>
              <a:buChar char="u"/>
            </a:pPr>
            <a:r>
              <a:rPr lang="en-US" sz="1800" dirty="0">
                <a:solidFill>
                  <a:schemeClr val="tx1"/>
                </a:solidFill>
              </a:rPr>
              <a:t>If we want the machine smart, the machine must drink data.</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141981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6"/>
            <a:ext cx="8352928" cy="21755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Fashion-MNIST Dataset?</a:t>
            </a:r>
          </a:p>
          <a:p>
            <a:pPr marL="342900" indent="-342900" algn="l">
              <a:buClr>
                <a:srgbClr val="0070C0"/>
              </a:buClr>
              <a:buSzPct val="80000"/>
              <a:buFont typeface="Wingdings" pitchFamily="2" charset="2"/>
              <a:buChar char="u"/>
            </a:pPr>
            <a:r>
              <a:rPr lang="en-US" sz="1800" dirty="0">
                <a:solidFill>
                  <a:schemeClr val="tx1"/>
                </a:solidFill>
              </a:rPr>
              <a:t>This is also complemented by the fact that all machine learning algorithm libraries, e.g., scikit-learn and deep learning frameworks, e.g., tensorflow and pyTorch, provides the help functions and convenient examples that are used out-of-the-box.</a:t>
            </a:r>
          </a:p>
          <a:p>
            <a:pPr marL="342900" indent="-342900" algn="l">
              <a:buClr>
                <a:srgbClr val="0070C0"/>
              </a:buClr>
              <a:buSzPct val="80000"/>
              <a:buFont typeface="Wingdings" pitchFamily="2" charset="2"/>
              <a:buChar char="u"/>
            </a:pPr>
            <a:r>
              <a:rPr lang="en-US" sz="1800" dirty="0">
                <a:solidFill>
                  <a:schemeClr val="tx1"/>
                </a:solidFill>
              </a:rPr>
              <a:t>PyTorch indeed provide us with the package called torchvision that make us easy to start with MNIST as well as fashion MNIST Dataset.</a:t>
            </a:r>
          </a:p>
          <a:p>
            <a:pPr marL="342900" indent="-342900" algn="l">
              <a:buClr>
                <a:srgbClr val="0070C0"/>
              </a:buClr>
              <a:buSzPct val="80000"/>
              <a:buFont typeface="Wingdings" pitchFamily="2" charset="2"/>
              <a:buChar char="u"/>
            </a:pPr>
            <a:r>
              <a:rPr lang="en-US" sz="1800" dirty="0">
                <a:solidFill>
                  <a:schemeClr val="tx1"/>
                </a:solidFill>
              </a:rPr>
              <a:t>We will be using torchvision in next.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98906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14.1 Reduction: sum, </a:t>
            </a:r>
            <a:r>
              <a:rPr lang="en-US" altLang="zh-TW" sz="4800" b="1" dirty="0" err="1">
                <a:solidFill>
                  <a:srgbClr val="FFFF00"/>
                </a:solidFill>
              </a:rPr>
              <a:t>numel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14375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Reduction: sum, </a:t>
            </a:r>
            <a:r>
              <a:rPr lang="en-US" altLang="zh-TW" b="1" dirty="0" err="1">
                <a:solidFill>
                  <a:srgbClr val="FFFF00"/>
                </a:solidFill>
              </a:rPr>
              <a:t>numel</a:t>
            </a:r>
            <a:endParaRPr lang="zh-TW" altLang="en-US" b="1" dirty="0">
              <a:solidFill>
                <a:srgbClr val="FFFF00"/>
              </a:solidFill>
            </a:endParaRPr>
          </a:p>
        </p:txBody>
      </p:sp>
      <p:sp>
        <p:nvSpPr>
          <p:cNvPr id="3" name="副標題 2"/>
          <p:cNvSpPr>
            <a:spLocks noGrp="1"/>
          </p:cNvSpPr>
          <p:nvPr>
            <p:ph type="subTitle" idx="1"/>
          </p:nvPr>
        </p:nvSpPr>
        <p:spPr>
          <a:xfrm>
            <a:off x="455591" y="1256086"/>
            <a:ext cx="3972393" cy="43331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Reduction Operation</a:t>
            </a:r>
          </a:p>
          <a:p>
            <a:pPr marL="342900" indent="-342900" algn="l">
              <a:buClr>
                <a:srgbClr val="0070C0"/>
              </a:buClr>
              <a:buSzPct val="80000"/>
              <a:buFont typeface="Wingdings" pitchFamily="2" charset="2"/>
              <a:buChar char="u"/>
            </a:pPr>
            <a:r>
              <a:rPr lang="en-US" sz="1800" dirty="0">
                <a:solidFill>
                  <a:schemeClr val="tx1"/>
                </a:solidFill>
              </a:rPr>
              <a:t>&gt; import torch</a:t>
            </a:r>
          </a:p>
          <a:p>
            <a:pPr marL="342900" indent="-342900" algn="l">
              <a:buClr>
                <a:srgbClr val="0070C0"/>
              </a:buClr>
              <a:buSzPct val="80000"/>
              <a:buFont typeface="Wingdings" pitchFamily="2" charset="2"/>
              <a:buChar char="u"/>
            </a:pPr>
            <a:r>
              <a:rPr lang="en-US" sz="1800" dirty="0">
                <a:solidFill>
                  <a:schemeClr val="tx1"/>
                </a:solidFill>
              </a:rPr>
              <a:t>&gt; import </a:t>
            </a:r>
            <a:r>
              <a:rPr lang="en-US" sz="1800" dirty="0" err="1">
                <a:solidFill>
                  <a:schemeClr val="tx1"/>
                </a:solidFill>
              </a:rPr>
              <a:t>numpy</a:t>
            </a:r>
            <a:r>
              <a:rPr lang="en-US" sz="1800" dirty="0">
                <a:solidFill>
                  <a:schemeClr val="tx1"/>
                </a:solidFill>
              </a:rPr>
              <a:t> as np</a:t>
            </a:r>
          </a:p>
          <a:p>
            <a:pPr marL="342900" indent="-342900" algn="l">
              <a:buClr>
                <a:srgbClr val="0070C0"/>
              </a:buClr>
              <a:buSzPct val="80000"/>
              <a:buFont typeface="Wingdings" pitchFamily="2" charset="2"/>
              <a:buChar char="u"/>
            </a:pPr>
            <a:r>
              <a:rPr lang="en-US" sz="1800" dirty="0">
                <a:solidFill>
                  <a:schemeClr val="tx1"/>
                </a:solidFill>
              </a:rPr>
              <a:t>&gt; # 3 x3 tensor </a:t>
            </a:r>
          </a:p>
          <a:p>
            <a:pPr marL="342900" indent="-342900" algn="l">
              <a:buClr>
                <a:srgbClr val="0070C0"/>
              </a:buClr>
              <a:buSzPct val="80000"/>
              <a:buFont typeface="Wingdings" pitchFamily="2" charset="2"/>
              <a:buChar char="u"/>
            </a:pPr>
            <a:r>
              <a:rPr lang="en-US" sz="1800" dirty="0">
                <a:solidFill>
                  <a:schemeClr val="tx1"/>
                </a:solidFill>
              </a:rPr>
              <a:t>&gt; t = </a:t>
            </a:r>
            <a:r>
              <a:rPr lang="en-US" sz="1800" dirty="0" err="1">
                <a:solidFill>
                  <a:schemeClr val="tx1"/>
                </a:solidFill>
              </a:rPr>
              <a:t>torch.tensor</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&gt;	[0,1,0],</a:t>
            </a:r>
          </a:p>
          <a:p>
            <a:pPr marL="342900" indent="-342900" algn="l">
              <a:buClr>
                <a:srgbClr val="0070C0"/>
              </a:buClr>
              <a:buSzPct val="80000"/>
              <a:buFont typeface="Wingdings" pitchFamily="2" charset="2"/>
              <a:buChar char="u"/>
            </a:pPr>
            <a:r>
              <a:rPr lang="en-US" sz="1800" dirty="0">
                <a:solidFill>
                  <a:schemeClr val="tx1"/>
                </a:solidFill>
              </a:rPr>
              <a:t>&gt;	[2,0,2],</a:t>
            </a:r>
          </a:p>
          <a:p>
            <a:pPr marL="342900" indent="-342900" algn="l">
              <a:buClr>
                <a:srgbClr val="0070C0"/>
              </a:buClr>
              <a:buSzPct val="80000"/>
              <a:buFont typeface="Wingdings" pitchFamily="2" charset="2"/>
              <a:buChar char="u"/>
            </a:pPr>
            <a:r>
              <a:rPr lang="en-US" sz="1800" dirty="0">
                <a:solidFill>
                  <a:schemeClr val="tx1"/>
                </a:solidFill>
              </a:rPr>
              <a:t>&gt;	[0,3,0}</a:t>
            </a:r>
          </a:p>
          <a:p>
            <a:pPr marL="342900" indent="-342900" algn="l">
              <a:buClr>
                <a:srgbClr val="0070C0"/>
              </a:buClr>
              <a:buSzPct val="80000"/>
              <a:buFont typeface="Wingdings" pitchFamily="2" charset="2"/>
              <a:buChar char="u"/>
            </a:pPr>
            <a:r>
              <a:rPr lang="en-US" sz="1800" dirty="0">
                <a:solidFill>
                  <a:schemeClr val="tx1"/>
                </a:solidFill>
              </a:rPr>
              <a:t>&gt;],</a:t>
            </a:r>
            <a:r>
              <a:rPr lang="en-US" sz="1800" dirty="0" err="1">
                <a:solidFill>
                  <a:schemeClr val="tx1"/>
                </a:solidFill>
              </a:rPr>
              <a:t>dtype</a:t>
            </a:r>
            <a:r>
              <a:rPr lang="en-US" sz="1800" dirty="0">
                <a:solidFill>
                  <a:schemeClr val="tx1"/>
                </a:solidFill>
              </a:rPr>
              <a:t>=torch.float32)</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t.sum</a:t>
            </a:r>
            <a:r>
              <a:rPr lang="en-US" sz="1800" dirty="0">
                <a:solidFill>
                  <a:schemeClr val="tx1"/>
                </a:solidFill>
              </a:rPr>
              <a:t>()	# tensor(8.0)</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t.numel</a:t>
            </a:r>
            <a:r>
              <a:rPr lang="en-US" sz="1800" dirty="0">
                <a:solidFill>
                  <a:schemeClr val="tx1"/>
                </a:solidFill>
              </a:rPr>
              <a:t>()	# 9</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t.sum</a:t>
            </a:r>
            <a:r>
              <a:rPr lang="en-US" sz="1800" dirty="0">
                <a:solidFill>
                  <a:schemeClr val="tx1"/>
                </a:solidFill>
              </a:rPr>
              <a:t>().</a:t>
            </a:r>
            <a:r>
              <a:rPr lang="en-US" sz="1800" dirty="0" err="1">
                <a:solidFill>
                  <a:schemeClr val="tx1"/>
                </a:solidFill>
              </a:rPr>
              <a:t>numel</a:t>
            </a:r>
            <a:r>
              <a:rPr lang="en-US" sz="1800" dirty="0">
                <a:solidFill>
                  <a:schemeClr val="tx1"/>
                </a:solidFill>
              </a:rPr>
              <a:t>() 	# 1</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t.sum</a:t>
            </a:r>
            <a:r>
              <a:rPr lang="en-US" sz="1800" dirty="0">
                <a:solidFill>
                  <a:schemeClr val="tx1"/>
                </a:solidFill>
              </a:rPr>
              <a:t>().</a:t>
            </a:r>
            <a:r>
              <a:rPr lang="en-US" sz="1800" dirty="0" err="1">
                <a:solidFill>
                  <a:schemeClr val="tx1"/>
                </a:solidFill>
              </a:rPr>
              <a:t>numel</a:t>
            </a:r>
            <a:r>
              <a:rPr lang="en-US" sz="1800" dirty="0">
                <a:solidFill>
                  <a:schemeClr val="tx1"/>
                </a:solidFill>
              </a:rPr>
              <a:t>() &lt; </a:t>
            </a:r>
            <a:r>
              <a:rPr lang="en-US" sz="1800" dirty="0" err="1">
                <a:solidFill>
                  <a:schemeClr val="tx1"/>
                </a:solidFill>
              </a:rPr>
              <a:t>t.numel</a:t>
            </a:r>
            <a:r>
              <a:rPr lang="en-US" sz="1800" dirty="0">
                <a:solidFill>
                  <a:schemeClr val="tx1"/>
                </a:solidFill>
              </a:rPr>
              <a:t>() # True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9" name="Picture 8">
            <a:extLst>
              <a:ext uri="{FF2B5EF4-FFF2-40B4-BE49-F238E27FC236}">
                <a16:creationId xmlns:a16="http://schemas.microsoft.com/office/drawing/2014/main" id="{00DD6345-D8BB-4CE1-960F-AA63B45C0818}"/>
              </a:ext>
            </a:extLst>
          </p:cNvPr>
          <p:cNvPicPr>
            <a:picLocks noChangeAspect="1"/>
          </p:cNvPicPr>
          <p:nvPr/>
        </p:nvPicPr>
        <p:blipFill>
          <a:blip r:embed="rId3"/>
          <a:stretch>
            <a:fillRect/>
          </a:stretch>
        </p:blipFill>
        <p:spPr>
          <a:xfrm>
            <a:off x="4997096" y="4678302"/>
            <a:ext cx="2066925" cy="1704975"/>
          </a:xfrm>
          <a:prstGeom prst="rect">
            <a:avLst/>
          </a:prstGeom>
          <a:ln>
            <a:solidFill>
              <a:srgbClr val="C00000"/>
            </a:solidFill>
          </a:ln>
        </p:spPr>
      </p:pic>
      <p:pic>
        <p:nvPicPr>
          <p:cNvPr id="10" name="Picture 9">
            <a:extLst>
              <a:ext uri="{FF2B5EF4-FFF2-40B4-BE49-F238E27FC236}">
                <a16:creationId xmlns:a16="http://schemas.microsoft.com/office/drawing/2014/main" id="{71A24FD8-43B6-448A-A1D9-4D116EF8EA48}"/>
              </a:ext>
            </a:extLst>
          </p:cNvPr>
          <p:cNvPicPr>
            <a:picLocks noChangeAspect="1"/>
          </p:cNvPicPr>
          <p:nvPr/>
        </p:nvPicPr>
        <p:blipFill>
          <a:blip r:embed="rId4"/>
          <a:stretch>
            <a:fillRect/>
          </a:stretch>
        </p:blipFill>
        <p:spPr>
          <a:xfrm>
            <a:off x="4997096" y="1090827"/>
            <a:ext cx="3695700" cy="3467100"/>
          </a:xfrm>
          <a:prstGeom prst="rect">
            <a:avLst/>
          </a:prstGeom>
          <a:ln>
            <a:solidFill>
              <a:srgbClr val="C00000"/>
            </a:solidFill>
          </a:ln>
        </p:spPr>
      </p:pic>
    </p:spTree>
    <p:extLst>
      <p:ext uri="{BB962C8B-B14F-4D97-AF65-F5344CB8AC3E}">
        <p14:creationId xmlns:p14="http://schemas.microsoft.com/office/powerpoint/2010/main" val="1909226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45518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In the past, the programmer job is to write the code or software.</a:t>
            </a:r>
          </a:p>
          <a:p>
            <a:pPr marL="342900" indent="-342900" algn="l">
              <a:buClr>
                <a:srgbClr val="0070C0"/>
              </a:buClr>
              <a:buSzPct val="80000"/>
              <a:buFont typeface="Wingdings" pitchFamily="2" charset="2"/>
              <a:buChar char="u"/>
            </a:pPr>
            <a:r>
              <a:rPr lang="en-US" sz="1800" dirty="0">
                <a:solidFill>
                  <a:schemeClr val="tx1"/>
                </a:solidFill>
              </a:rPr>
              <a:t>In deep learning and neural network, the weight of neural network merge automatically during the training process.</a:t>
            </a:r>
          </a:p>
          <a:p>
            <a:pPr marL="342900" indent="-342900" algn="l">
              <a:buClr>
                <a:srgbClr val="0070C0"/>
              </a:buClr>
              <a:buSzPct val="80000"/>
              <a:buFont typeface="Wingdings" pitchFamily="2" charset="2"/>
              <a:buChar char="u"/>
            </a:pPr>
            <a:r>
              <a:rPr lang="en-US" sz="1800" dirty="0">
                <a:solidFill>
                  <a:schemeClr val="tx1"/>
                </a:solidFill>
              </a:rPr>
              <a:t>The actual software produced itself though the training process.</a:t>
            </a:r>
          </a:p>
          <a:p>
            <a:pPr marL="342900" indent="-342900" algn="l">
              <a:buClr>
                <a:srgbClr val="0070C0"/>
              </a:buClr>
              <a:buSzPct val="80000"/>
              <a:buFont typeface="Wingdings" pitchFamily="2" charset="2"/>
              <a:buChar char="u"/>
            </a:pPr>
            <a:r>
              <a:rPr lang="en-US" sz="1800" dirty="0">
                <a:solidFill>
                  <a:schemeClr val="tx1"/>
                </a:solidFill>
              </a:rPr>
              <a:t>It is the programmers job to oversee and guide the learning process through training. We can think of this as an indirect way of writing software or code.</a:t>
            </a:r>
          </a:p>
          <a:p>
            <a:pPr marL="342900" indent="-342900" algn="l">
              <a:buClr>
                <a:srgbClr val="0070C0"/>
              </a:buClr>
              <a:buSzPct val="80000"/>
              <a:buFont typeface="Wingdings" pitchFamily="2" charset="2"/>
              <a:buChar char="u"/>
            </a:pPr>
            <a:r>
              <a:rPr lang="en-US" sz="1800" dirty="0">
                <a:solidFill>
                  <a:schemeClr val="tx1"/>
                </a:solidFill>
              </a:rPr>
              <a:t>By using data and deep learning, neural network programmers can produce software capable of performing computations without actually writing the code to explicitly carry out the computation.</a:t>
            </a:r>
          </a:p>
          <a:p>
            <a:pPr marL="342900" indent="-342900" algn="l">
              <a:buClr>
                <a:srgbClr val="0070C0"/>
              </a:buClr>
              <a:buSzPct val="80000"/>
              <a:buFont typeface="Wingdings" pitchFamily="2" charset="2"/>
              <a:buChar char="u"/>
            </a:pPr>
            <a:r>
              <a:rPr lang="en-US" sz="1800" dirty="0">
                <a:solidFill>
                  <a:schemeClr val="tx1"/>
                </a:solidFill>
              </a:rPr>
              <a:t>For this reason, the role of data in developing software is shifting.</a:t>
            </a:r>
          </a:p>
          <a:p>
            <a:pPr marL="342900" indent="-342900" algn="l">
              <a:buClr>
                <a:srgbClr val="0070C0"/>
              </a:buClr>
              <a:buSzPct val="80000"/>
              <a:buFont typeface="Wingdings" pitchFamily="2" charset="2"/>
              <a:buChar char="u"/>
            </a:pPr>
            <a:r>
              <a:rPr lang="en-US" sz="1800" dirty="0">
                <a:solidFill>
                  <a:schemeClr val="tx1"/>
                </a:solidFill>
              </a:rPr>
              <a:t>We will likely to see the role of software developers shift as well.</a:t>
            </a:r>
          </a:p>
          <a:p>
            <a:pPr marL="342900" indent="-342900" algn="l">
              <a:buClr>
                <a:srgbClr val="0070C0"/>
              </a:buClr>
              <a:buSzPct val="80000"/>
              <a:buFont typeface="Wingdings" pitchFamily="2" charset="2"/>
              <a:buChar char="u"/>
            </a:pPr>
            <a:r>
              <a:rPr lang="en-US" sz="1800" dirty="0">
                <a:solidFill>
                  <a:schemeClr val="tx1"/>
                </a:solidFill>
              </a:rPr>
              <a:t>As a developer, if we want to tweak our software or make a change opposed tweaking the code directly, we will be tweaking the data.</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80023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13834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Software 1.0 shift to Software .20.</a:t>
            </a:r>
          </a:p>
          <a:p>
            <a:pPr marL="342900" indent="-342900" algn="l">
              <a:buClr>
                <a:srgbClr val="0070C0"/>
              </a:buClr>
              <a:buSzPct val="80000"/>
              <a:buFont typeface="Wingdings" pitchFamily="2" charset="2"/>
              <a:buChar char="u"/>
            </a:pPr>
            <a:r>
              <a:rPr lang="en-US" sz="1800" dirty="0">
                <a:solidFill>
                  <a:schemeClr val="tx1"/>
                </a:solidFill>
              </a:rPr>
              <a:t>In stead of change to code, we change the dataset.</a:t>
            </a:r>
          </a:p>
          <a:p>
            <a:pPr marL="342900" indent="-342900" algn="l">
              <a:buClr>
                <a:srgbClr val="0070C0"/>
              </a:buClr>
              <a:buSzPct val="80000"/>
              <a:buFont typeface="Wingdings" pitchFamily="2" charset="2"/>
              <a:buChar char="u"/>
            </a:pPr>
            <a:r>
              <a:rPr lang="en-US" sz="1800" dirty="0">
                <a:solidFill>
                  <a:schemeClr val="tx1"/>
                </a:solidFill>
              </a:rPr>
              <a:t>Dataset is a kind of constraint on desirable behavior of the program.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65761F32-38D8-4846-8FB0-AB2F747AD1F5}"/>
              </a:ext>
            </a:extLst>
          </p:cNvPr>
          <p:cNvPicPr>
            <a:picLocks noChangeAspect="1"/>
          </p:cNvPicPr>
          <p:nvPr/>
        </p:nvPicPr>
        <p:blipFill>
          <a:blip r:embed="rId3"/>
          <a:stretch>
            <a:fillRect/>
          </a:stretch>
        </p:blipFill>
        <p:spPr>
          <a:xfrm>
            <a:off x="971550" y="2944934"/>
            <a:ext cx="7200900" cy="3381375"/>
          </a:xfrm>
          <a:prstGeom prst="rect">
            <a:avLst/>
          </a:prstGeom>
          <a:ln>
            <a:solidFill>
              <a:srgbClr val="C00000"/>
            </a:solidFill>
          </a:ln>
        </p:spPr>
      </p:pic>
    </p:spTree>
    <p:extLst>
      <p:ext uri="{BB962C8B-B14F-4D97-AF65-F5344CB8AC3E}">
        <p14:creationId xmlns:p14="http://schemas.microsoft.com/office/powerpoint/2010/main" val="251875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21755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MNIST Data</a:t>
            </a:r>
          </a:p>
          <a:p>
            <a:pPr marL="342900" indent="-342900" algn="l">
              <a:buClr>
                <a:srgbClr val="0070C0"/>
              </a:buClr>
              <a:buSzPct val="80000"/>
              <a:buFont typeface="Wingdings" pitchFamily="2" charset="2"/>
              <a:buChar char="u"/>
            </a:pPr>
            <a:r>
              <a:rPr lang="en-US" sz="1800" dirty="0">
                <a:solidFill>
                  <a:schemeClr val="tx1"/>
                </a:solidFill>
              </a:rPr>
              <a:t>Then, we select the optimization to for the neural network. The stochastic gradient descent is used to modify weight of neural network.</a:t>
            </a:r>
          </a:p>
          <a:p>
            <a:pPr marL="342900" indent="-342900" algn="l">
              <a:buClr>
                <a:srgbClr val="0070C0"/>
              </a:buClr>
              <a:buSzPct val="80000"/>
              <a:buFont typeface="Wingdings" pitchFamily="2" charset="2"/>
              <a:buChar char="u"/>
            </a:pPr>
            <a:r>
              <a:rPr lang="en-US" sz="1800" dirty="0">
                <a:solidFill>
                  <a:schemeClr val="tx1"/>
                </a:solidFill>
              </a:rPr>
              <a:t>We select the model in the neural network in neural network.</a:t>
            </a:r>
          </a:p>
          <a:p>
            <a:pPr marL="342900" indent="-342900" algn="l">
              <a:buClr>
                <a:srgbClr val="0070C0"/>
              </a:buClr>
              <a:buSzPct val="80000"/>
              <a:buFont typeface="Wingdings" pitchFamily="2" charset="2"/>
              <a:buChar char="u"/>
            </a:pPr>
            <a:r>
              <a:rPr lang="en-US" sz="1800" dirty="0">
                <a:solidFill>
                  <a:schemeClr val="tx1"/>
                </a:solidFill>
              </a:rPr>
              <a:t>The knobs are different in the production mode. We are not writing the code, fixing the bugs, but are iterating the dataset, model, and optimization for training the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F488B368-1275-412D-A8F1-A3A9C3C0D28F}"/>
              </a:ext>
            </a:extLst>
          </p:cNvPr>
          <p:cNvPicPr>
            <a:picLocks noChangeAspect="1"/>
          </p:cNvPicPr>
          <p:nvPr/>
        </p:nvPicPr>
        <p:blipFill>
          <a:blip r:embed="rId3"/>
          <a:stretch>
            <a:fillRect/>
          </a:stretch>
        </p:blipFill>
        <p:spPr>
          <a:xfrm>
            <a:off x="1619672" y="3600228"/>
            <a:ext cx="5666370" cy="2911884"/>
          </a:xfrm>
          <a:prstGeom prst="rect">
            <a:avLst/>
          </a:prstGeom>
          <a:ln>
            <a:solidFill>
              <a:srgbClr val="C00000"/>
            </a:solidFill>
          </a:ln>
        </p:spPr>
      </p:pic>
    </p:spTree>
    <p:extLst>
      <p:ext uri="{BB962C8B-B14F-4D97-AF65-F5344CB8AC3E}">
        <p14:creationId xmlns:p14="http://schemas.microsoft.com/office/powerpoint/2010/main" val="371355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26796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Dataset consideration</a:t>
            </a:r>
          </a:p>
          <a:p>
            <a:pPr marL="800100" lvl="1" indent="-342900" algn="l">
              <a:buClr>
                <a:srgbClr val="0070C0"/>
              </a:buClr>
              <a:buSzPct val="80000"/>
              <a:buFont typeface="Wingdings" pitchFamily="2" charset="2"/>
              <a:buChar char="u"/>
            </a:pPr>
            <a:r>
              <a:rPr lang="en-US" sz="1800" dirty="0">
                <a:solidFill>
                  <a:schemeClr val="tx1"/>
                </a:solidFill>
              </a:rPr>
              <a:t>Who create the dataset?</a:t>
            </a:r>
          </a:p>
          <a:p>
            <a:pPr marL="800100" lvl="1" indent="-342900" algn="l">
              <a:buClr>
                <a:srgbClr val="0070C0"/>
              </a:buClr>
              <a:buSzPct val="80000"/>
              <a:buFont typeface="Wingdings" pitchFamily="2" charset="2"/>
              <a:buChar char="u"/>
            </a:pPr>
            <a:r>
              <a:rPr lang="en-US" sz="1800" dirty="0">
                <a:solidFill>
                  <a:schemeClr val="tx1"/>
                </a:solidFill>
              </a:rPr>
              <a:t>How was the dataset created?</a:t>
            </a:r>
          </a:p>
          <a:p>
            <a:pPr marL="800100" lvl="1" indent="-342900" algn="l">
              <a:buClr>
                <a:srgbClr val="0070C0"/>
              </a:buClr>
              <a:buSzPct val="80000"/>
              <a:buFont typeface="Wingdings" pitchFamily="2" charset="2"/>
              <a:buChar char="u"/>
            </a:pPr>
            <a:r>
              <a:rPr lang="en-US" sz="1800" dirty="0">
                <a:solidFill>
                  <a:schemeClr val="tx1"/>
                </a:solidFill>
              </a:rPr>
              <a:t>What transformation were used?</a:t>
            </a:r>
          </a:p>
          <a:p>
            <a:pPr marL="800100" lvl="1" indent="-342900" algn="l">
              <a:buClr>
                <a:srgbClr val="0070C0"/>
              </a:buClr>
              <a:buSzPct val="80000"/>
              <a:buFont typeface="Wingdings" pitchFamily="2" charset="2"/>
              <a:buChar char="u"/>
            </a:pPr>
            <a:r>
              <a:rPr lang="en-US" sz="1800" dirty="0">
                <a:solidFill>
                  <a:schemeClr val="tx1"/>
                </a:solidFill>
              </a:rPr>
              <a:t>What intent does the dataset have?</a:t>
            </a:r>
          </a:p>
          <a:p>
            <a:pPr marL="800100" lvl="1" indent="-342900" algn="l">
              <a:buClr>
                <a:srgbClr val="0070C0"/>
              </a:buClr>
              <a:buSzPct val="80000"/>
              <a:buFont typeface="Wingdings" pitchFamily="2" charset="2"/>
              <a:buChar char="u"/>
            </a:pPr>
            <a:r>
              <a:rPr lang="en-US" sz="1800" dirty="0">
                <a:solidFill>
                  <a:schemeClr val="tx1"/>
                </a:solidFill>
              </a:rPr>
              <a:t>Possible unintentional consequences?</a:t>
            </a:r>
          </a:p>
          <a:p>
            <a:pPr marL="800100" lvl="1" indent="-342900" algn="l">
              <a:buClr>
                <a:srgbClr val="0070C0"/>
              </a:buClr>
              <a:buSzPct val="80000"/>
              <a:buFont typeface="Wingdings" pitchFamily="2" charset="2"/>
              <a:buChar char="u"/>
            </a:pPr>
            <a:r>
              <a:rPr lang="en-US" sz="1800" dirty="0">
                <a:solidFill>
                  <a:schemeClr val="tx1"/>
                </a:solidFill>
              </a:rPr>
              <a:t>Is the dataset biased?</a:t>
            </a:r>
          </a:p>
          <a:p>
            <a:pPr marL="800100" lvl="1" indent="-342900" algn="l">
              <a:buClr>
                <a:srgbClr val="0070C0"/>
              </a:buClr>
              <a:buSzPct val="80000"/>
              <a:buFont typeface="Wingdings" pitchFamily="2" charset="2"/>
              <a:buChar char="u"/>
            </a:pPr>
            <a:r>
              <a:rPr lang="en-US" sz="1800" dirty="0">
                <a:solidFill>
                  <a:schemeClr val="tx1"/>
                </a:solidFill>
              </a:rPr>
              <a:t>Are there ethical issues with the dataset?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BB6ED667-A237-485C-9F39-4C4E643E6239}"/>
              </a:ext>
            </a:extLst>
          </p:cNvPr>
          <p:cNvPicPr>
            <a:picLocks noChangeAspect="1"/>
          </p:cNvPicPr>
          <p:nvPr/>
        </p:nvPicPr>
        <p:blipFill>
          <a:blip r:embed="rId3"/>
          <a:stretch>
            <a:fillRect/>
          </a:stretch>
        </p:blipFill>
        <p:spPr>
          <a:xfrm>
            <a:off x="2797460" y="4162648"/>
            <a:ext cx="3672408" cy="2376264"/>
          </a:xfrm>
          <a:prstGeom prst="rect">
            <a:avLst/>
          </a:prstGeom>
          <a:ln>
            <a:solidFill>
              <a:srgbClr val="C00000"/>
            </a:solidFill>
          </a:ln>
        </p:spPr>
      </p:pic>
    </p:spTree>
    <p:extLst>
      <p:ext uri="{BB962C8B-B14F-4D97-AF65-F5344CB8AC3E}">
        <p14:creationId xmlns:p14="http://schemas.microsoft.com/office/powerpoint/2010/main" val="373154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3327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Dataset consideration</a:t>
            </a:r>
          </a:p>
          <a:p>
            <a:pPr marL="342900" indent="-342900" algn="l">
              <a:buClr>
                <a:srgbClr val="0070C0"/>
              </a:buClr>
              <a:buSzPct val="80000"/>
              <a:buFont typeface="Wingdings" pitchFamily="2" charset="2"/>
              <a:buChar char="u"/>
            </a:pPr>
            <a:r>
              <a:rPr lang="en-US" sz="1800" dirty="0">
                <a:solidFill>
                  <a:schemeClr val="tx1"/>
                </a:solidFill>
              </a:rPr>
              <a:t>Categorize the dataset in company. Who is collecting the critical information to train our computer?</a:t>
            </a:r>
          </a:p>
          <a:p>
            <a:pPr marL="800100" lvl="1" indent="-342900" algn="l">
              <a:buClr>
                <a:srgbClr val="0070C0"/>
              </a:buClr>
              <a:buSzPct val="80000"/>
              <a:buFont typeface="Wingdings" pitchFamily="2" charset="2"/>
              <a:buChar char="u"/>
            </a:pPr>
            <a:r>
              <a:rPr lang="en-US" sz="1800" dirty="0">
                <a:solidFill>
                  <a:schemeClr val="tx1"/>
                </a:solidFill>
              </a:rPr>
              <a:t>Who is the leader of collecting the dataset? Amazon.</a:t>
            </a:r>
          </a:p>
          <a:p>
            <a:pPr marL="800100" lvl="1" indent="-342900" algn="l">
              <a:buClr>
                <a:srgbClr val="0070C0"/>
              </a:buClr>
              <a:buSzPct val="80000"/>
              <a:buFont typeface="Wingdings" pitchFamily="2" charset="2"/>
              <a:buChar char="u"/>
            </a:pPr>
            <a:r>
              <a:rPr lang="en-US" sz="1800" dirty="0">
                <a:solidFill>
                  <a:schemeClr val="tx1"/>
                </a:solidFill>
              </a:rPr>
              <a:t>Who is the leader of intent of collecting dataset? Google.</a:t>
            </a:r>
          </a:p>
          <a:p>
            <a:pPr marL="800100" lvl="1" indent="-342900" algn="l">
              <a:buClr>
                <a:srgbClr val="0070C0"/>
              </a:buClr>
              <a:buSzPct val="80000"/>
              <a:buFont typeface="Wingdings" pitchFamily="2" charset="2"/>
              <a:buChar char="u"/>
            </a:pPr>
            <a:r>
              <a:rPr lang="en-US" sz="1800" dirty="0">
                <a:solidFill>
                  <a:schemeClr val="tx1"/>
                </a:solidFill>
              </a:rPr>
              <a:t>Who is the leader of content consumption of dataset? Facebook.</a:t>
            </a:r>
          </a:p>
          <a:p>
            <a:pPr marL="800100" lvl="1" indent="-342900" algn="l">
              <a:buClr>
                <a:srgbClr val="0070C0"/>
              </a:buClr>
              <a:buSzPct val="80000"/>
              <a:buFont typeface="Wingdings" pitchFamily="2" charset="2"/>
              <a:buChar char="u"/>
            </a:pPr>
            <a:r>
              <a:rPr lang="en-US" sz="1800" dirty="0">
                <a:solidFill>
                  <a:schemeClr val="tx1"/>
                </a:solidFill>
              </a:rPr>
              <a:t>In health care, there is no winner yet.</a:t>
            </a:r>
          </a:p>
          <a:p>
            <a:pPr marL="800100" lvl="1" indent="-342900" algn="l">
              <a:buClr>
                <a:srgbClr val="0070C0"/>
              </a:buClr>
              <a:buSzPct val="80000"/>
              <a:buFont typeface="Wingdings" pitchFamily="2" charset="2"/>
              <a:buChar char="u"/>
            </a:pPr>
            <a:r>
              <a:rPr lang="en-US" sz="1800" dirty="0">
                <a:solidFill>
                  <a:schemeClr val="tx1"/>
                </a:solidFill>
              </a:rPr>
              <a:t>In education and adaptive learning, there is no clear winner yet.</a:t>
            </a:r>
          </a:p>
          <a:p>
            <a:pPr marL="800100" lvl="1" indent="-342900" algn="l">
              <a:buClr>
                <a:srgbClr val="0070C0"/>
              </a:buClr>
              <a:buSzPct val="80000"/>
              <a:buFont typeface="Wingdings" pitchFamily="2" charset="2"/>
              <a:buChar char="u"/>
            </a:pPr>
            <a:r>
              <a:rPr lang="en-US" sz="1800" dirty="0">
                <a:solidFill>
                  <a:schemeClr val="tx1"/>
                </a:solidFill>
              </a:rPr>
              <a:t>In financial regulation and insurance credit, there is no clear winner yet.</a:t>
            </a:r>
          </a:p>
          <a:p>
            <a:pPr marL="800100" lvl="1" indent="-342900" algn="l">
              <a:buClr>
                <a:srgbClr val="0070C0"/>
              </a:buClr>
              <a:buSzPct val="80000"/>
              <a:buFont typeface="Wingdings" pitchFamily="2" charset="2"/>
              <a:buChar char="u"/>
            </a:pPr>
            <a:r>
              <a:rPr lang="en-US" sz="1800" dirty="0">
                <a:solidFill>
                  <a:schemeClr val="tx1"/>
                </a:solidFill>
              </a:rPr>
              <a:t>There is many markets, we do not know yet.</a:t>
            </a:r>
          </a:p>
          <a:p>
            <a:pPr marL="800100" lvl="1"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85201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10234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the MNIST Dataset?</a:t>
            </a:r>
          </a:p>
          <a:p>
            <a:pPr marL="342900" indent="-342900" algn="l">
              <a:buClr>
                <a:srgbClr val="0070C0"/>
              </a:buClr>
              <a:buSzPct val="80000"/>
              <a:buFont typeface="Wingdings" pitchFamily="2" charset="2"/>
              <a:buChar char="u"/>
            </a:pPr>
            <a:r>
              <a:rPr lang="en-US" sz="1800" dirty="0">
                <a:solidFill>
                  <a:schemeClr val="tx1"/>
                </a:solidFill>
              </a:rPr>
              <a:t>The MNIST dataset a famous dataset of handwritten digits commonly used in training image processing systems for machine learning.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3934D5C4-42F9-4A11-A87D-54317412599E}"/>
              </a:ext>
            </a:extLst>
          </p:cNvPr>
          <p:cNvPicPr>
            <a:picLocks noChangeAspect="1"/>
          </p:cNvPicPr>
          <p:nvPr/>
        </p:nvPicPr>
        <p:blipFill>
          <a:blip r:embed="rId3"/>
          <a:stretch>
            <a:fillRect/>
          </a:stretch>
        </p:blipFill>
        <p:spPr>
          <a:xfrm>
            <a:off x="1763688" y="2526358"/>
            <a:ext cx="5890749" cy="3829992"/>
          </a:xfrm>
          <a:prstGeom prst="rect">
            <a:avLst/>
          </a:prstGeom>
          <a:ln>
            <a:solidFill>
              <a:srgbClr val="C00000"/>
            </a:solidFill>
          </a:ln>
        </p:spPr>
      </p:pic>
    </p:spTree>
    <p:extLst>
      <p:ext uri="{BB962C8B-B14F-4D97-AF65-F5344CB8AC3E}">
        <p14:creationId xmlns:p14="http://schemas.microsoft.com/office/powerpoint/2010/main" val="224783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MNIST Dataset</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10954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the MNIST Dataset?</a:t>
            </a:r>
          </a:p>
          <a:p>
            <a:pPr marL="342900" indent="-342900" algn="l">
              <a:buClr>
                <a:srgbClr val="0070C0"/>
              </a:buClr>
              <a:buSzPct val="80000"/>
              <a:buFont typeface="Wingdings" pitchFamily="2" charset="2"/>
              <a:buChar char="u"/>
            </a:pPr>
            <a:r>
              <a:rPr lang="en-US" sz="1800" dirty="0">
                <a:solidFill>
                  <a:schemeClr val="tx1"/>
                </a:solidFill>
              </a:rPr>
              <a:t>NIST stands for National Institute of Standard and Technology. The “M” is modified.</a:t>
            </a:r>
          </a:p>
          <a:p>
            <a:pPr marL="342900" indent="-342900" algn="l">
              <a:buClr>
                <a:srgbClr val="0070C0"/>
              </a:buClr>
              <a:buSzPct val="80000"/>
              <a:buFont typeface="Wingdings" pitchFamily="2" charset="2"/>
              <a:buChar char="u"/>
            </a:pPr>
            <a:r>
              <a:rPr lang="en-US" sz="1800" dirty="0">
                <a:solidFill>
                  <a:schemeClr val="tx1"/>
                </a:solidFill>
              </a:rPr>
              <a:t>There was an original NIST dataset of digits that was modified to give us the MNIST.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https://www.youtube.com/watch?v=EqpzfvxBx30&amp;list=PLZbbT5o_s2xrfNyHZsM6ufI0iZENK9xgG&amp;index=14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0751244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3198</TotalTime>
  <Words>2013</Words>
  <Application>Microsoft Office PowerPoint</Application>
  <PresentationFormat>On-screen Show (4:3)</PresentationFormat>
  <Paragraphs>209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佈景主題</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 MNIST Dataset</vt:lpstr>
      <vt:lpstr>14.1 Reduction: sum, numel</vt:lpstr>
      <vt:lpstr>14.1 Reduction: sum, numel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1348</cp:revision>
  <dcterms:created xsi:type="dcterms:W3CDTF">2018-09-28T16:40:41Z</dcterms:created>
  <dcterms:modified xsi:type="dcterms:W3CDTF">2020-05-27T21:04:42Z</dcterms:modified>
</cp:coreProperties>
</file>