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0" r:id="rId4"/>
    <p:sldId id="261" r:id="rId5"/>
    <p:sldId id="262" r:id="rId6"/>
    <p:sldId id="263" r:id="rId7"/>
    <p:sldId id="264" r:id="rId8"/>
    <p:sldId id="265"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108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v5cngxo4mIg&amp;list=PLZbbT5o_s2xrfNyHZsM6ufI0iZENK9xgG&amp;index=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a:t>
            </a:r>
            <a:r>
              <a:rPr lang="en-US" altLang="zh-TW" sz="4800" b="1" dirty="0" err="1">
                <a:solidFill>
                  <a:srgbClr val="FFFF00"/>
                </a:solidFill>
              </a:rPr>
              <a:t>PyProch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PyTorch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803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PyTorch</a:t>
            </a:r>
          </a:p>
          <a:p>
            <a:pPr marL="342900" indent="-342900" algn="l">
              <a:buClr>
                <a:srgbClr val="0070C0"/>
              </a:buClr>
              <a:buSzPct val="80000"/>
              <a:buFont typeface="Wingdings" pitchFamily="2" charset="2"/>
              <a:buChar char="u"/>
            </a:pPr>
            <a:r>
              <a:rPr lang="en-US" altLang="zh-TW" sz="1800" b="1" dirty="0">
                <a:solidFill>
                  <a:schemeClr val="tx1"/>
                </a:solidFill>
              </a:rPr>
              <a:t>PyTorch requires Programming experience and Neural Network experience.</a:t>
            </a:r>
          </a:p>
          <a:p>
            <a:pPr marL="342900" indent="-342900" algn="l">
              <a:buClr>
                <a:srgbClr val="0070C0"/>
              </a:buClr>
              <a:buSzPct val="80000"/>
              <a:buFont typeface="Wingdings" pitchFamily="2" charset="2"/>
              <a:buChar char="u"/>
            </a:pPr>
            <a:r>
              <a:rPr lang="en-US" altLang="zh-TW" sz="1800" b="1" dirty="0">
                <a:solidFill>
                  <a:schemeClr val="tx1"/>
                </a:solidFill>
              </a:rPr>
              <a:t>For Programming experience, we use Python for the programing.</a:t>
            </a:r>
          </a:p>
          <a:p>
            <a:pPr marL="342900" indent="-342900" algn="l">
              <a:buClr>
                <a:srgbClr val="0070C0"/>
              </a:buClr>
              <a:buSzPct val="80000"/>
              <a:buFont typeface="Wingdings" pitchFamily="2" charset="2"/>
              <a:buChar char="u"/>
            </a:pPr>
            <a:r>
              <a:rPr lang="en-US" altLang="zh-TW" sz="1800" b="1" dirty="0">
                <a:solidFill>
                  <a:schemeClr val="tx1"/>
                </a:solidFill>
              </a:rPr>
              <a:t>For the Neural Network, we use the PyTorch.</a:t>
            </a:r>
          </a:p>
          <a:p>
            <a:pPr marL="342900" indent="-342900" algn="l">
              <a:buClr>
                <a:srgbClr val="0070C0"/>
              </a:buClr>
              <a:buSzPct val="80000"/>
              <a:buFont typeface="Wingdings" pitchFamily="2" charset="2"/>
              <a:buChar char="u"/>
            </a:pPr>
            <a:r>
              <a:rPr lang="en-US" altLang="zh-TW" sz="1800" b="1" dirty="0">
                <a:solidFill>
                  <a:schemeClr val="tx1"/>
                </a:solidFill>
              </a:rPr>
              <a:t>PyTorch is a very thin Deep Learning Neural Network API for Python. From Python prospect, PyTorch is very close to programming neural network from the scratch. For this reason, we will be benefit to be aware of neural network and deep learning concept.</a:t>
            </a:r>
          </a:p>
          <a:p>
            <a:pPr marL="342900" indent="-342900" algn="l">
              <a:buClr>
                <a:srgbClr val="0070C0"/>
              </a:buClr>
              <a:buSzPct val="80000"/>
              <a:buFont typeface="Wingdings" pitchFamily="2" charset="2"/>
              <a:buChar char="u"/>
            </a:pPr>
            <a:r>
              <a:rPr lang="en-US" altLang="zh-TW" sz="1800" b="1" dirty="0">
                <a:solidFill>
                  <a:schemeClr val="tx1"/>
                </a:solidFill>
              </a:rPr>
              <a:t>The deep learning fundamental theory is required for PyTorch.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PyTorch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Part 1: PyTorch and Tensors</a:t>
            </a:r>
          </a:p>
          <a:p>
            <a:pPr marL="800100" lvl="1" indent="-342900" algn="l">
              <a:buClr>
                <a:srgbClr val="0070C0"/>
              </a:buClr>
              <a:buSzPct val="80000"/>
              <a:buFont typeface="Wingdings" pitchFamily="2" charset="2"/>
              <a:buChar char="u"/>
            </a:pPr>
            <a:r>
              <a:rPr lang="en-US" altLang="zh-TW" sz="1800" b="1" dirty="0">
                <a:solidFill>
                  <a:schemeClr val="tx1"/>
                </a:solidFill>
              </a:rPr>
              <a:t>Section 1: Introduction to PyTorch</a:t>
            </a:r>
          </a:p>
          <a:p>
            <a:pPr marL="1257300" lvl="2" indent="-342900" algn="l">
              <a:buClr>
                <a:srgbClr val="0070C0"/>
              </a:buClr>
              <a:buSzPct val="80000"/>
              <a:buFont typeface="Wingdings" pitchFamily="2" charset="2"/>
              <a:buChar char="u"/>
            </a:pPr>
            <a:r>
              <a:rPr lang="en-US" altLang="zh-TW" sz="1800" b="1" dirty="0">
                <a:solidFill>
                  <a:schemeClr val="tx1"/>
                </a:solidFill>
              </a:rPr>
              <a:t>PyTorch Explanation: Python Deep Learning Neural Network API.</a:t>
            </a:r>
          </a:p>
          <a:p>
            <a:pPr marL="1257300" lvl="2" indent="-342900" algn="l">
              <a:buClr>
                <a:srgbClr val="0070C0"/>
              </a:buClr>
              <a:buSzPct val="80000"/>
              <a:buFont typeface="Wingdings" pitchFamily="2" charset="2"/>
              <a:buChar char="u"/>
            </a:pPr>
            <a:r>
              <a:rPr lang="en-US" altLang="zh-TW" sz="1800" b="1" dirty="0">
                <a:solidFill>
                  <a:schemeClr val="tx1"/>
                </a:solidFill>
              </a:rPr>
              <a:t>PyTorch </a:t>
            </a:r>
            <a:r>
              <a:rPr lang="en-US" altLang="zh-TW" sz="1800" b="1" dirty="0" err="1">
                <a:solidFill>
                  <a:schemeClr val="tx1"/>
                </a:solidFill>
              </a:rPr>
              <a:t>Installatopn</a:t>
            </a:r>
            <a:r>
              <a:rPr lang="en-US" altLang="zh-TW" sz="1800" b="1" dirty="0">
                <a:solidFill>
                  <a:schemeClr val="tx1"/>
                </a:solidFill>
              </a:rPr>
              <a:t>: Quick and Easy</a:t>
            </a:r>
          </a:p>
          <a:p>
            <a:pPr marL="1257300" lvl="2" indent="-342900" algn="l">
              <a:buClr>
                <a:srgbClr val="0070C0"/>
              </a:buClr>
              <a:buSzPct val="80000"/>
              <a:buFont typeface="Wingdings" pitchFamily="2" charset="2"/>
              <a:buChar char="u"/>
            </a:pPr>
            <a:r>
              <a:rPr lang="en-US" altLang="zh-TW" sz="1800" b="1" dirty="0">
                <a:solidFill>
                  <a:schemeClr val="tx1"/>
                </a:solidFill>
              </a:rPr>
              <a:t>CUDA Explanation: Why Deep Learning uses GPUs</a:t>
            </a:r>
          </a:p>
          <a:p>
            <a:pPr marL="800100" lvl="1" indent="-342900" algn="l">
              <a:buClr>
                <a:srgbClr val="0070C0"/>
              </a:buClr>
              <a:buSzPct val="80000"/>
              <a:buFont typeface="Wingdings" pitchFamily="2" charset="2"/>
              <a:buChar char="u"/>
            </a:pPr>
            <a:r>
              <a:rPr lang="en-US" altLang="zh-TW" sz="1800" b="1" dirty="0">
                <a:solidFill>
                  <a:schemeClr val="tx1"/>
                </a:solidFill>
              </a:rPr>
              <a:t>Section 2: Tensors</a:t>
            </a:r>
          </a:p>
          <a:p>
            <a:pPr marL="1257300" lvl="2" indent="-342900" algn="l">
              <a:buClr>
                <a:srgbClr val="0070C0"/>
              </a:buClr>
              <a:buSzPct val="80000"/>
              <a:buFont typeface="Wingdings" pitchFamily="2" charset="2"/>
              <a:buChar char="u"/>
            </a:pPr>
            <a:r>
              <a:rPr lang="en-US" altLang="zh-TW" sz="1800" b="1" dirty="0">
                <a:solidFill>
                  <a:schemeClr val="tx1"/>
                </a:solidFill>
              </a:rPr>
              <a:t>Tensor Explanation: Data Structure of Deep Learning</a:t>
            </a:r>
          </a:p>
          <a:p>
            <a:pPr marL="1257300" lvl="2" indent="-342900" algn="l">
              <a:buClr>
                <a:srgbClr val="0070C0"/>
              </a:buClr>
              <a:buSzPct val="80000"/>
              <a:buFont typeface="Wingdings" pitchFamily="2" charset="2"/>
              <a:buChar char="u"/>
            </a:pPr>
            <a:r>
              <a:rPr lang="en-US" altLang="zh-TW" sz="1800" b="1" dirty="0">
                <a:solidFill>
                  <a:schemeClr val="tx1"/>
                </a:solidFill>
              </a:rPr>
              <a:t>PyTorch Tensor Explanation: Neural Network Programming</a:t>
            </a:r>
          </a:p>
          <a:p>
            <a:pPr marL="1257300" lvl="2" indent="-342900" algn="l">
              <a:buClr>
                <a:srgbClr val="0070C0"/>
              </a:buClr>
              <a:buSzPct val="80000"/>
              <a:buFont typeface="Wingdings" pitchFamily="2" charset="2"/>
              <a:buChar char="u"/>
            </a:pPr>
            <a:r>
              <a:rPr lang="en-US" altLang="zh-TW" sz="1800" b="1" dirty="0">
                <a:solidFill>
                  <a:schemeClr val="tx1"/>
                </a:solidFill>
              </a:rPr>
              <a:t>Create PyTorch Tensors: Best Options</a:t>
            </a:r>
          </a:p>
          <a:p>
            <a:pPr marL="1257300" lvl="2" indent="-342900" algn="l">
              <a:buClr>
                <a:srgbClr val="0070C0"/>
              </a:buClr>
              <a:buSzPct val="80000"/>
              <a:buFont typeface="Wingdings" pitchFamily="2" charset="2"/>
              <a:buChar char="u"/>
            </a:pPr>
            <a:r>
              <a:rPr lang="en-US" altLang="zh-TW" sz="1800" b="1" dirty="0">
                <a:solidFill>
                  <a:schemeClr val="tx1"/>
                </a:solidFill>
              </a:rPr>
              <a:t>PyTorch Tensors: Reshape Operation</a:t>
            </a:r>
          </a:p>
          <a:p>
            <a:pPr marL="1257300" lvl="2" indent="-342900" algn="l">
              <a:buClr>
                <a:srgbClr val="0070C0"/>
              </a:buClr>
              <a:buSzPct val="80000"/>
              <a:buFont typeface="Wingdings" pitchFamily="2" charset="2"/>
              <a:buChar char="u"/>
            </a:pPr>
            <a:r>
              <a:rPr lang="en-US" altLang="zh-TW" sz="1800" b="1" dirty="0">
                <a:solidFill>
                  <a:schemeClr val="tx1"/>
                </a:solidFill>
              </a:rPr>
              <a:t>PyTorch Tensors: Element Operation</a:t>
            </a:r>
          </a:p>
          <a:p>
            <a:pPr marL="1257300" lvl="2" indent="-342900" algn="l">
              <a:buClr>
                <a:srgbClr val="0070C0"/>
              </a:buClr>
              <a:buSzPct val="80000"/>
              <a:buFont typeface="Wingdings" pitchFamily="2" charset="2"/>
              <a:buChar char="u"/>
            </a:pPr>
            <a:r>
              <a:rPr lang="en-US" altLang="zh-TW" sz="1800" b="1" dirty="0">
                <a:solidFill>
                  <a:schemeClr val="tx1"/>
                </a:solidFill>
              </a:rPr>
              <a:t>PyTorch tensors: Reduction and Access Operation</a:t>
            </a:r>
          </a:p>
          <a:p>
            <a:pPr marL="1257300" lvl="2" indent="-342900" algn="l">
              <a:buClr>
                <a:srgbClr val="0070C0"/>
              </a:buClr>
              <a:buSzPct val="80000"/>
              <a:buFont typeface="Wingdings" pitchFamily="2" charset="2"/>
              <a:buChar char="u"/>
            </a:pP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2764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PyTorch</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Part 2: Neural Network and Deep Learning with PyTorch</a:t>
            </a:r>
          </a:p>
          <a:p>
            <a:pPr marL="800100" lvl="1" indent="-342900" algn="l">
              <a:buClr>
                <a:srgbClr val="0070C0"/>
              </a:buClr>
              <a:buSzPct val="80000"/>
              <a:buFont typeface="Wingdings" pitchFamily="2" charset="2"/>
              <a:buChar char="u"/>
            </a:pPr>
            <a:r>
              <a:rPr lang="en-US" altLang="zh-TW" sz="1800" b="1" dirty="0">
                <a:solidFill>
                  <a:schemeClr val="tx1"/>
                </a:solidFill>
              </a:rPr>
              <a:t>Section 1: Data and Data Processing</a:t>
            </a:r>
          </a:p>
          <a:p>
            <a:pPr marL="1257300" lvl="2" indent="-342900" algn="l">
              <a:buClr>
                <a:srgbClr val="0070C0"/>
              </a:buClr>
              <a:buSzPct val="80000"/>
              <a:buFont typeface="Wingdings" pitchFamily="2" charset="2"/>
              <a:buChar char="u"/>
            </a:pPr>
            <a:r>
              <a:rPr lang="en-US" altLang="zh-TW" sz="1800" b="1" dirty="0">
                <a:solidFill>
                  <a:schemeClr val="tx1"/>
                </a:solidFill>
              </a:rPr>
              <a:t>Fashion MNIST Explanation: Machine Learning Dataset</a:t>
            </a:r>
          </a:p>
          <a:p>
            <a:pPr marL="1257300" lvl="2" indent="-342900" algn="l">
              <a:buClr>
                <a:srgbClr val="0070C0"/>
              </a:buClr>
              <a:buSzPct val="80000"/>
              <a:buFont typeface="Wingdings" pitchFamily="2" charset="2"/>
              <a:buChar char="u"/>
            </a:pPr>
            <a:r>
              <a:rPr lang="en-US" altLang="zh-TW" sz="1800" b="1" dirty="0">
                <a:solidFill>
                  <a:schemeClr val="tx1"/>
                </a:solidFill>
              </a:rPr>
              <a:t>PyTorch torchvision explanation: ETL with Dataset and DataLoaders</a:t>
            </a:r>
          </a:p>
          <a:p>
            <a:pPr marL="1257300" lvl="2" indent="-342900" algn="l">
              <a:buClr>
                <a:srgbClr val="0070C0"/>
              </a:buClr>
              <a:buSzPct val="80000"/>
              <a:buFont typeface="Wingdings" pitchFamily="2" charset="2"/>
              <a:buChar char="u"/>
            </a:pPr>
            <a:r>
              <a:rPr lang="en-US" altLang="zh-TW" sz="1800" b="1" dirty="0">
                <a:solidFill>
                  <a:schemeClr val="tx1"/>
                </a:solidFill>
              </a:rPr>
              <a:t>PyTorch Dataset and DataLoaders for Machine Learning</a:t>
            </a:r>
          </a:p>
          <a:p>
            <a:pPr marL="800100" lvl="1" indent="-342900" algn="l">
              <a:buClr>
                <a:srgbClr val="0070C0"/>
              </a:buClr>
              <a:buSzPct val="80000"/>
              <a:buFont typeface="Wingdings" pitchFamily="2" charset="2"/>
              <a:buChar char="u"/>
            </a:pPr>
            <a:r>
              <a:rPr lang="en-US" altLang="zh-TW" sz="1800" b="1" dirty="0">
                <a:solidFill>
                  <a:schemeClr val="tx1"/>
                </a:solidFill>
              </a:rPr>
              <a:t>Section 2: Neural Network and Deep Learning</a:t>
            </a:r>
          </a:p>
          <a:p>
            <a:pPr marL="1257300" lvl="2" indent="-342900" algn="l">
              <a:buClr>
                <a:srgbClr val="0070C0"/>
              </a:buClr>
              <a:buSzPct val="80000"/>
              <a:buFont typeface="Wingdings" pitchFamily="2" charset="2"/>
              <a:buChar char="u"/>
            </a:pPr>
            <a:r>
              <a:rPr lang="en-US" altLang="zh-TW" sz="1800" b="1" dirty="0">
                <a:solidFill>
                  <a:schemeClr val="tx1"/>
                </a:solidFill>
              </a:rPr>
              <a:t>Neural Network build with PyTorch</a:t>
            </a:r>
          </a:p>
          <a:p>
            <a:pPr marL="1257300" lvl="2" indent="-342900" algn="l">
              <a:buClr>
                <a:srgbClr val="0070C0"/>
              </a:buClr>
              <a:buSzPct val="80000"/>
              <a:buFont typeface="Wingdings" pitchFamily="2" charset="2"/>
              <a:buChar char="u"/>
            </a:pPr>
            <a:r>
              <a:rPr lang="en-US" altLang="zh-TW" sz="1800" b="1" dirty="0">
                <a:solidFill>
                  <a:schemeClr val="tx1"/>
                </a:solidFill>
              </a:rPr>
              <a:t>CNN Layer attribute parameters in PyTorch</a:t>
            </a:r>
          </a:p>
          <a:p>
            <a:pPr marL="1257300" lvl="2" indent="-342900" algn="l">
              <a:buClr>
                <a:srgbClr val="0070C0"/>
              </a:buClr>
              <a:buSzPct val="80000"/>
              <a:buFont typeface="Wingdings" pitchFamily="2" charset="2"/>
              <a:buChar char="u"/>
            </a:pPr>
            <a:r>
              <a:rPr lang="en-US" altLang="zh-TW" sz="1800" b="1" dirty="0">
                <a:solidFill>
                  <a:schemeClr val="tx1"/>
                </a:solidFill>
              </a:rPr>
              <a:t>CNN forward pass implementation by PyTorch</a:t>
            </a:r>
          </a:p>
          <a:p>
            <a:pPr marL="1257300" lvl="2" indent="-342900" algn="l">
              <a:buClr>
                <a:srgbClr val="0070C0"/>
              </a:buClr>
              <a:buSzPct val="80000"/>
              <a:buFont typeface="Wingdings" pitchFamily="2" charset="2"/>
              <a:buChar char="u"/>
            </a:pPr>
            <a:r>
              <a:rPr lang="en-US" altLang="zh-TW" sz="1800" b="1" dirty="0">
                <a:solidFill>
                  <a:schemeClr val="tx1"/>
                </a:solidFill>
              </a:rPr>
              <a:t>Forward propagation explanation. Pass single image to neural network.</a:t>
            </a:r>
          </a:p>
          <a:p>
            <a:pPr marL="1257300" lvl="2" indent="-342900" algn="l">
              <a:buClr>
                <a:srgbClr val="0070C0"/>
              </a:buClr>
              <a:buSzPct val="80000"/>
              <a:buFont typeface="Wingdings" pitchFamily="2" charset="2"/>
              <a:buChar char="u"/>
            </a:pPr>
            <a:r>
              <a:rPr lang="en-US" altLang="zh-TW" sz="1800" b="1" dirty="0">
                <a:solidFill>
                  <a:schemeClr val="tx1"/>
                </a:solidFill>
              </a:rPr>
              <a:t>Neural Network back processing. Pass Batch of images.</a:t>
            </a:r>
          </a:p>
          <a:p>
            <a:pPr marL="1257300" lvl="2" indent="-342900" algn="l">
              <a:buClr>
                <a:srgbClr val="0070C0"/>
              </a:buClr>
              <a:buSzPct val="80000"/>
              <a:buFont typeface="Wingdings" pitchFamily="2" charset="2"/>
              <a:buChar char="u"/>
            </a:pPr>
            <a:r>
              <a:rPr lang="en-US" altLang="zh-TW" sz="1800" b="1" dirty="0">
                <a:solidFill>
                  <a:schemeClr val="tx1"/>
                </a:solidFill>
              </a:rPr>
              <a:t>Convolutional Neural Network tensor transformation</a:t>
            </a:r>
          </a:p>
          <a:p>
            <a:pPr marL="800100" lvl="1" indent="-342900" algn="l">
              <a:buClr>
                <a:srgbClr val="0070C0"/>
              </a:buClr>
              <a:buSzPct val="80000"/>
              <a:buFont typeface="Wingdings" pitchFamily="2" charset="2"/>
              <a:buChar char="u"/>
            </a:pPr>
            <a:r>
              <a:rPr lang="en-US" altLang="zh-TW" sz="1800" b="1" dirty="0">
                <a:solidFill>
                  <a:schemeClr val="tx1"/>
                </a:solidFill>
              </a:rPr>
              <a:t>Section 3: Training Neural Network</a:t>
            </a:r>
          </a:p>
          <a:p>
            <a:pPr marL="1257300" lvl="2" indent="-342900" algn="l">
              <a:buClr>
                <a:srgbClr val="0070C0"/>
              </a:buClr>
              <a:buSzPct val="80000"/>
              <a:buFont typeface="Wingdings" pitchFamily="2" charset="2"/>
              <a:buChar char="u"/>
            </a:pPr>
            <a:r>
              <a:rPr lang="en-US" altLang="zh-TW" sz="1800" b="1" dirty="0">
                <a:solidFill>
                  <a:schemeClr val="tx1"/>
                </a:solidFill>
              </a:rPr>
              <a:t>Train a Convolutional Neural Network with PyTorch</a:t>
            </a:r>
          </a:p>
          <a:p>
            <a:pPr marL="1257300" lvl="2" indent="-342900" algn="l">
              <a:buClr>
                <a:srgbClr val="0070C0"/>
              </a:buClr>
              <a:buSzPct val="80000"/>
              <a:buFont typeface="Wingdings" pitchFamily="2" charset="2"/>
              <a:buChar char="u"/>
            </a:pPr>
            <a:r>
              <a:rPr lang="en-US" altLang="zh-TW" sz="1800" b="1" dirty="0">
                <a:solidFill>
                  <a:schemeClr val="tx1"/>
                </a:solidFill>
              </a:rPr>
              <a:t>Analyze Result of CNN with confusion matrix.</a:t>
            </a:r>
          </a:p>
          <a:p>
            <a:pPr marL="1257300" lvl="2" indent="-342900" algn="l">
              <a:buClr>
                <a:srgbClr val="0070C0"/>
              </a:buClr>
              <a:buSzPct val="80000"/>
              <a:buFont typeface="Wingdings" pitchFamily="2" charset="2"/>
              <a:buChar char="u"/>
            </a:pP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21465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BCE824DA-EF6A-4236-89FB-072A75ED4665}"/>
              </a:ext>
            </a:extLst>
          </p:cNvPr>
          <p:cNvPicPr>
            <a:picLocks noChangeAspect="1"/>
          </p:cNvPicPr>
          <p:nvPr/>
        </p:nvPicPr>
        <p:blipFill>
          <a:blip r:embed="rId3"/>
          <a:stretch>
            <a:fillRect/>
          </a:stretch>
        </p:blipFill>
        <p:spPr>
          <a:xfrm>
            <a:off x="1907704" y="1223962"/>
            <a:ext cx="6505575" cy="4410075"/>
          </a:xfrm>
          <a:prstGeom prst="rect">
            <a:avLst/>
          </a:prstGeom>
          <a:ln>
            <a:solidFill>
              <a:srgbClr val="C00000"/>
            </a:solidFill>
          </a:ln>
        </p:spPr>
      </p:pic>
    </p:spTree>
    <p:extLst>
      <p:ext uri="{BB962C8B-B14F-4D97-AF65-F5344CB8AC3E}">
        <p14:creationId xmlns:p14="http://schemas.microsoft.com/office/powerpoint/2010/main" val="101758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9A34400E-EB32-4485-ACE1-64696DDAA27D}"/>
              </a:ext>
            </a:extLst>
          </p:cNvPr>
          <p:cNvPicPr>
            <a:picLocks noChangeAspect="1"/>
          </p:cNvPicPr>
          <p:nvPr/>
        </p:nvPicPr>
        <p:blipFill>
          <a:blip r:embed="rId3"/>
          <a:stretch>
            <a:fillRect/>
          </a:stretch>
        </p:blipFill>
        <p:spPr>
          <a:xfrm>
            <a:off x="2195736" y="1268759"/>
            <a:ext cx="6038850" cy="4381500"/>
          </a:xfrm>
          <a:prstGeom prst="rect">
            <a:avLst/>
          </a:prstGeom>
          <a:ln>
            <a:solidFill>
              <a:srgbClr val="C00000"/>
            </a:solidFill>
          </a:ln>
        </p:spPr>
      </p:pic>
    </p:spTree>
    <p:extLst>
      <p:ext uri="{BB962C8B-B14F-4D97-AF65-F5344CB8AC3E}">
        <p14:creationId xmlns:p14="http://schemas.microsoft.com/office/powerpoint/2010/main" val="340697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0801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b="1" dirty="0">
              <a:solidFill>
                <a:schemeClr val="tx1"/>
              </a:solidFill>
            </a:endParaRPr>
          </a:p>
          <a:p>
            <a:pPr marL="1257300" lvl="2"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https://www.youtube.com/watch?v=v5cngxo4mIg&amp;list=PLZbbT5o_s2xrfNyHZsM6ufI0iZENK9xgG&amp;index=1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993ED5BA-93D5-4FDC-B569-0DF1301FA7F0}"/>
              </a:ext>
            </a:extLst>
          </p:cNvPr>
          <p:cNvPicPr>
            <a:picLocks noChangeAspect="1"/>
          </p:cNvPicPr>
          <p:nvPr/>
        </p:nvPicPr>
        <p:blipFill>
          <a:blip r:embed="rId3"/>
          <a:stretch>
            <a:fillRect/>
          </a:stretch>
        </p:blipFill>
        <p:spPr>
          <a:xfrm>
            <a:off x="1907704" y="1263456"/>
            <a:ext cx="6124575" cy="2019300"/>
          </a:xfrm>
          <a:prstGeom prst="rect">
            <a:avLst/>
          </a:prstGeom>
          <a:ln>
            <a:solidFill>
              <a:srgbClr val="C00000"/>
            </a:solidFill>
          </a:ln>
        </p:spPr>
      </p:pic>
    </p:spTree>
    <p:extLst>
      <p:ext uri="{BB962C8B-B14F-4D97-AF65-F5344CB8AC3E}">
        <p14:creationId xmlns:p14="http://schemas.microsoft.com/office/powerpoint/2010/main" val="35256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461</Words>
  <Application>Microsoft Office PowerPoint</Application>
  <PresentationFormat>On-screen Show (4:3)</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1 PyProch</vt:lpstr>
      <vt:lpstr>1 PyTorch</vt:lpstr>
      <vt:lpstr>1 PyTorch</vt:lpstr>
      <vt:lpstr>1 PyTorch</vt:lpstr>
      <vt:lpstr>1.1 Quiz</vt:lpstr>
      <vt:lpstr>1.1 Quiz</vt:lpstr>
      <vt:lpstr>1.1 Quiz</vt:lpstr>
      <vt:lpstr>1.1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344</cp:revision>
  <dcterms:created xsi:type="dcterms:W3CDTF">2018-09-28T16:40:41Z</dcterms:created>
  <dcterms:modified xsi:type="dcterms:W3CDTF">2020-05-31T01:15:44Z</dcterms:modified>
</cp:coreProperties>
</file>