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64" r:id="rId4"/>
    <p:sldId id="260" r:id="rId5"/>
    <p:sldId id="265" r:id="rId6"/>
    <p:sldId id="261" r:id="rId7"/>
    <p:sldId id="262" r:id="rId8"/>
    <p:sldId id="263" r:id="rId9"/>
    <p:sldId id="266" r:id="rId10"/>
    <p:sldId id="267" r:id="rId11"/>
    <p:sldId id="268" r:id="rId12"/>
    <p:sldId id="269" r:id="rId13"/>
    <p:sldId id="270" r:id="rId14"/>
    <p:sldId id="271" r:id="rId15"/>
    <p:sldId id="274" r:id="rId16"/>
    <p:sldId id="273" r:id="rId17"/>
    <p:sldId id="272" r:id="rId18"/>
    <p:sldId id="275" r:id="rId19"/>
    <p:sldId id="276" r:id="rId20"/>
    <p:sldId id="277" r:id="rId21"/>
    <p:sldId id="278" r:id="rId22"/>
    <p:sldId id="279" r:id="rId23"/>
    <p:sldId id="280" r:id="rId24"/>
    <p:sldId id="281" r:id="rId25"/>
    <p:sldId id="282"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108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Rank, Axes, and Shape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Shape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Shape</a:t>
            </a:r>
          </a:p>
          <a:p>
            <a:pPr marL="342900" indent="-342900" algn="l">
              <a:buClr>
                <a:srgbClr val="0070C0"/>
              </a:buClr>
              <a:buSzPct val="80000"/>
              <a:buFont typeface="Wingdings" pitchFamily="2" charset="2"/>
              <a:buChar char="u"/>
            </a:pPr>
            <a:r>
              <a:rPr lang="en-US" sz="1800" b="1" dirty="0">
                <a:solidFill>
                  <a:schemeClr val="tx1"/>
                </a:solidFill>
              </a:rPr>
              <a:t>The rank tell us how many axes tensor has.</a:t>
            </a:r>
          </a:p>
          <a:p>
            <a:pPr marL="342900" indent="-342900" algn="l">
              <a:buClr>
                <a:srgbClr val="0070C0"/>
              </a:buClr>
              <a:buSzPct val="80000"/>
              <a:buFont typeface="Wingdings" pitchFamily="2" charset="2"/>
              <a:buChar char="u"/>
            </a:pPr>
            <a:r>
              <a:rPr lang="en-US" sz="1800" b="1" dirty="0">
                <a:solidFill>
                  <a:schemeClr val="tx1"/>
                </a:solidFill>
              </a:rPr>
              <a:t>The length of axes leads us to know the shape of the tensor.</a:t>
            </a:r>
          </a:p>
          <a:p>
            <a:pPr marL="342900" indent="-342900" algn="l">
              <a:buClr>
                <a:srgbClr val="0070C0"/>
              </a:buClr>
              <a:buSzPct val="80000"/>
              <a:buFont typeface="Wingdings" pitchFamily="2" charset="2"/>
              <a:buChar char="u"/>
            </a:pPr>
            <a:r>
              <a:rPr lang="en-US" sz="1800" b="1" dirty="0">
                <a:solidFill>
                  <a:schemeClr val="tx1"/>
                </a:solidFill>
              </a:rPr>
              <a:t>The shape of tensor is determined by the length of each axis.</a:t>
            </a:r>
          </a:p>
          <a:p>
            <a:pPr marL="342900" indent="-342900" algn="l">
              <a:buClr>
                <a:srgbClr val="0070C0"/>
              </a:buClr>
              <a:buSzPct val="80000"/>
              <a:buFont typeface="Wingdings" pitchFamily="2" charset="2"/>
              <a:buChar char="u"/>
            </a:pPr>
            <a:r>
              <a:rPr lang="en-US" sz="1800" b="1" dirty="0">
                <a:solidFill>
                  <a:schemeClr val="tx1"/>
                </a:solidFill>
              </a:rPr>
              <a:t>If we know the shape of the tensor, then we know the length of each axis.</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This tell us how many indices are available along each axis.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95358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Shape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2961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We can pass the python tensor to the torch tensor.</a:t>
            </a:r>
          </a:p>
          <a:p>
            <a:pPr marL="342900" indent="-342900" algn="l">
              <a:buClr>
                <a:srgbClr val="0070C0"/>
              </a:buClr>
              <a:buSzPct val="80000"/>
              <a:buFont typeface="Wingdings" pitchFamily="2" charset="2"/>
              <a:buChar char="u"/>
            </a:pPr>
            <a:r>
              <a:rPr lang="en-US" sz="1800" b="1" dirty="0">
                <a:solidFill>
                  <a:schemeClr val="tx1"/>
                </a:solidFill>
              </a:rPr>
              <a:t>The shape 3 x 3 means we have a tensor with two axes. </a:t>
            </a:r>
          </a:p>
          <a:p>
            <a:pPr marL="342900" indent="-342900" algn="l">
              <a:buClr>
                <a:srgbClr val="0070C0"/>
              </a:buClr>
              <a:buSzPct val="80000"/>
              <a:buFont typeface="Wingdings" pitchFamily="2" charset="2"/>
              <a:buChar char="u"/>
            </a:pPr>
            <a:r>
              <a:rPr lang="en-US" sz="1800" b="1" dirty="0">
                <a:solidFill>
                  <a:schemeClr val="tx1"/>
                </a:solidFill>
              </a:rPr>
              <a:t>Each axis have a length of 3. Each axis have three indices along each axis.</a:t>
            </a:r>
          </a:p>
          <a:p>
            <a:pPr marL="342900" indent="-342900" algn="l">
              <a:buClr>
                <a:srgbClr val="0070C0"/>
              </a:buClr>
              <a:buSzPct val="80000"/>
              <a:buFont typeface="Wingdings" pitchFamily="2" charset="2"/>
              <a:buChar char="u"/>
            </a:pPr>
            <a:r>
              <a:rPr lang="en-US" sz="1800" b="1" dirty="0">
                <a:solidFill>
                  <a:schemeClr val="tx1"/>
                </a:solidFill>
              </a:rPr>
              <a:t>The shape also reveals the tensor rank.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97EA4D16-D6DD-43F6-A413-9D2BFB40BB2F}"/>
              </a:ext>
            </a:extLst>
          </p:cNvPr>
          <p:cNvPicPr>
            <a:picLocks noChangeAspect="1"/>
          </p:cNvPicPr>
          <p:nvPr/>
        </p:nvPicPr>
        <p:blipFill>
          <a:blip r:embed="rId3"/>
          <a:stretch>
            <a:fillRect/>
          </a:stretch>
        </p:blipFill>
        <p:spPr>
          <a:xfrm>
            <a:off x="425996" y="2705337"/>
            <a:ext cx="8201025" cy="2828925"/>
          </a:xfrm>
          <a:prstGeom prst="rect">
            <a:avLst/>
          </a:prstGeom>
          <a:ln>
            <a:solidFill>
              <a:srgbClr val="C00000"/>
            </a:solidFill>
          </a:ln>
        </p:spPr>
      </p:pic>
    </p:spTree>
    <p:extLst>
      <p:ext uri="{BB962C8B-B14F-4D97-AF65-F5344CB8AC3E}">
        <p14:creationId xmlns:p14="http://schemas.microsoft.com/office/powerpoint/2010/main" val="299370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Shape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38164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shape of tensor is import for two reasons:</a:t>
            </a:r>
          </a:p>
          <a:p>
            <a:pPr marL="342900" indent="-342900" algn="l">
              <a:buClr>
                <a:srgbClr val="0070C0"/>
              </a:buClr>
              <a:buSzPct val="80000"/>
              <a:buFont typeface="Wingdings" pitchFamily="2" charset="2"/>
              <a:buChar char="u"/>
            </a:pPr>
            <a:r>
              <a:rPr lang="en-US" sz="1800" b="1" dirty="0">
                <a:solidFill>
                  <a:schemeClr val="tx1"/>
                </a:solidFill>
              </a:rPr>
              <a:t>First, the shape allows us to conceptually to think about or even visualize a tensor.</a:t>
            </a:r>
          </a:p>
          <a:p>
            <a:pPr marL="342900" indent="-342900" algn="l">
              <a:buClr>
                <a:srgbClr val="0070C0"/>
              </a:buClr>
              <a:buSzPct val="80000"/>
              <a:buFont typeface="Wingdings" pitchFamily="2" charset="2"/>
              <a:buChar char="u"/>
            </a:pPr>
            <a:r>
              <a:rPr lang="en-US" sz="1800" b="1" dirty="0">
                <a:solidFill>
                  <a:schemeClr val="tx1"/>
                </a:solidFill>
              </a:rPr>
              <a:t>Higher rank tensors become more abstract. </a:t>
            </a:r>
          </a:p>
          <a:p>
            <a:pPr marL="342900" indent="-342900" algn="l">
              <a:buClr>
                <a:srgbClr val="0070C0"/>
              </a:buClr>
              <a:buSzPct val="80000"/>
              <a:buFont typeface="Wingdings" pitchFamily="2" charset="2"/>
              <a:buChar char="u"/>
            </a:pPr>
            <a:r>
              <a:rPr lang="en-US" sz="1800" b="1" dirty="0">
                <a:solidFill>
                  <a:schemeClr val="tx1"/>
                </a:solidFill>
              </a:rPr>
              <a:t>The shape give us concrete to think about.</a:t>
            </a:r>
          </a:p>
          <a:p>
            <a:pPr marL="342900" indent="-342900" algn="l">
              <a:buClr>
                <a:srgbClr val="0070C0"/>
              </a:buClr>
              <a:buSzPct val="80000"/>
              <a:buFont typeface="Wingdings" pitchFamily="2" charset="2"/>
              <a:buChar char="u"/>
            </a:pPr>
            <a:r>
              <a:rPr lang="en-US" sz="1800" b="1" dirty="0">
                <a:solidFill>
                  <a:schemeClr val="tx1"/>
                </a:solidFill>
              </a:rPr>
              <a:t>The shape also encodes all the relevant information about the axis, rank, and indices.</a:t>
            </a:r>
          </a:p>
          <a:p>
            <a:pPr marL="342900" indent="-342900" algn="l">
              <a:buClr>
                <a:srgbClr val="0070C0"/>
              </a:buClr>
              <a:buSzPct val="80000"/>
              <a:buFont typeface="Wingdings" pitchFamily="2" charset="2"/>
              <a:buChar char="u"/>
            </a:pPr>
            <a:r>
              <a:rPr lang="en-US" sz="1800" b="1" dirty="0">
                <a:solidFill>
                  <a:schemeClr val="tx1"/>
                </a:solidFill>
              </a:rPr>
              <a:t>One of the types of operations that we must perform frequently when we write program of neural network is called reshaping.</a:t>
            </a:r>
          </a:p>
          <a:p>
            <a:pPr marL="342900" indent="-342900" algn="l">
              <a:buClr>
                <a:srgbClr val="0070C0"/>
              </a:buClr>
              <a:buSzPct val="80000"/>
              <a:buFont typeface="Wingdings" pitchFamily="2" charset="2"/>
              <a:buChar char="u"/>
            </a:pPr>
            <a:r>
              <a:rPr lang="en-US" sz="1800" b="1" dirty="0">
                <a:solidFill>
                  <a:schemeClr val="tx1"/>
                </a:solidFill>
              </a:rPr>
              <a:t>As tensor flows through our network, certain shapes are expected at different points inside the network.</a:t>
            </a:r>
          </a:p>
          <a:p>
            <a:pPr marL="342900" indent="-342900" algn="l">
              <a:buClr>
                <a:srgbClr val="0070C0"/>
              </a:buClr>
              <a:buSzPct val="80000"/>
              <a:buFont typeface="Wingdings" pitchFamily="2" charset="2"/>
              <a:buChar char="u"/>
            </a:pPr>
            <a:r>
              <a:rPr lang="en-US" sz="1800" b="1" dirty="0">
                <a:solidFill>
                  <a:schemeClr val="tx1"/>
                </a:solidFill>
              </a:rPr>
              <a:t>As neural network programmers, it is our job to understand the incoming </a:t>
            </a:r>
            <a:r>
              <a:rPr lang="en-US" sz="1800" b="1" dirty="0" err="1">
                <a:solidFill>
                  <a:schemeClr val="tx1"/>
                </a:solidFill>
              </a:rPr>
              <a:t>hsape</a:t>
            </a:r>
            <a:r>
              <a:rPr lang="en-US" sz="1800" b="1" dirty="0">
                <a:solidFill>
                  <a:schemeClr val="tx1"/>
                </a:solidFill>
              </a:rPr>
              <a:t> and have the ability to reshape as needed.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24931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Shape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9361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Reshaping a tensor</a:t>
            </a:r>
          </a:p>
          <a:p>
            <a:pPr marL="342900" indent="-342900" algn="l">
              <a:buClr>
                <a:srgbClr val="0070C0"/>
              </a:buClr>
              <a:buSzPct val="80000"/>
              <a:buFont typeface="Wingdings" pitchFamily="2" charset="2"/>
              <a:buChar char="u"/>
            </a:pPr>
            <a:r>
              <a:rPr lang="en-US" sz="1800" b="1" dirty="0">
                <a:solidFill>
                  <a:schemeClr val="tx1"/>
                </a:solidFill>
              </a:rPr>
              <a:t>After reshape, the number of element remains the same.</a:t>
            </a:r>
          </a:p>
          <a:p>
            <a:pPr marL="342900" indent="-342900" algn="l">
              <a:buClr>
                <a:srgbClr val="0070C0"/>
              </a:buClr>
              <a:buSzPct val="80000"/>
              <a:buFont typeface="Wingdings" pitchFamily="2" charset="2"/>
              <a:buChar char="u"/>
            </a:pPr>
            <a:r>
              <a:rPr lang="en-US" sz="1800" b="1" dirty="0">
                <a:solidFill>
                  <a:schemeClr val="tx1"/>
                </a:solidFill>
              </a:rPr>
              <a:t>Reshape change the shape but not the underlying data element.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28FF7706-60C8-4E5E-A86A-6C39BB6F5A61}"/>
              </a:ext>
            </a:extLst>
          </p:cNvPr>
          <p:cNvPicPr>
            <a:picLocks noChangeAspect="1"/>
          </p:cNvPicPr>
          <p:nvPr/>
        </p:nvPicPr>
        <p:blipFill>
          <a:blip r:embed="rId3"/>
          <a:stretch>
            <a:fillRect/>
          </a:stretch>
        </p:blipFill>
        <p:spPr>
          <a:xfrm>
            <a:off x="445876" y="2367417"/>
            <a:ext cx="8048575" cy="3360754"/>
          </a:xfrm>
          <a:prstGeom prst="rect">
            <a:avLst/>
          </a:prstGeom>
          <a:ln>
            <a:solidFill>
              <a:srgbClr val="C00000"/>
            </a:solidFill>
          </a:ln>
        </p:spPr>
      </p:pic>
    </p:spTree>
    <p:extLst>
      <p:ext uri="{BB962C8B-B14F-4D97-AF65-F5344CB8AC3E}">
        <p14:creationId xmlns:p14="http://schemas.microsoft.com/office/powerpoint/2010/main" val="3297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104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a:t>
            </a:r>
            <a:r>
              <a:rPr lang="en-US" altLang="zh-TW" b="1" dirty="0" err="1">
                <a:solidFill>
                  <a:srgbClr val="FFFF00"/>
                </a:solidFill>
              </a:rPr>
              <a:t>Sumamry</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dirty="0">
                <a:solidFill>
                  <a:schemeClr val="tx1"/>
                </a:solidFill>
              </a:rPr>
              <a:t>Three fundamental tensor attributes: rank, axes, and Shape.</a:t>
            </a:r>
          </a:p>
          <a:p>
            <a:pPr marL="342900" indent="-342900" algn="l">
              <a:buClr>
                <a:srgbClr val="0070C0"/>
              </a:buClr>
              <a:buSzPct val="80000"/>
              <a:buFont typeface="Wingdings" pitchFamily="2" charset="2"/>
              <a:buChar char="u"/>
            </a:pPr>
            <a:r>
              <a:rPr lang="en-US" sz="1800" dirty="0">
                <a:solidFill>
                  <a:schemeClr val="tx1"/>
                </a:solidFill>
              </a:rPr>
              <a:t>The</a:t>
            </a:r>
            <a:r>
              <a:rPr lang="en-US" sz="1800" b="1" i="1" dirty="0">
                <a:solidFill>
                  <a:srgbClr val="C00000"/>
                </a:solidFill>
              </a:rPr>
              <a:t> rank </a:t>
            </a:r>
            <a:r>
              <a:rPr lang="en-US" sz="1800" dirty="0">
                <a:solidFill>
                  <a:schemeClr val="tx1"/>
                </a:solidFill>
              </a:rPr>
              <a:t>of a tensor refers to the </a:t>
            </a:r>
            <a:r>
              <a:rPr lang="en-US" sz="1800" b="1" dirty="0">
                <a:solidFill>
                  <a:srgbClr val="C00000"/>
                </a:solidFill>
              </a:rPr>
              <a:t>number of dimensions </a:t>
            </a:r>
            <a:r>
              <a:rPr lang="en-US" sz="1800" dirty="0">
                <a:solidFill>
                  <a:schemeClr val="tx1"/>
                </a:solidFill>
              </a:rPr>
              <a:t>present within the tensor.</a:t>
            </a:r>
          </a:p>
          <a:p>
            <a:pPr marL="342900" indent="-342900" algn="l">
              <a:buClr>
                <a:srgbClr val="0070C0"/>
              </a:buClr>
              <a:buSzPct val="80000"/>
              <a:buFont typeface="Wingdings" pitchFamily="2" charset="2"/>
              <a:buChar char="u"/>
            </a:pPr>
            <a:r>
              <a:rPr lang="en-US" sz="1800" dirty="0">
                <a:solidFill>
                  <a:schemeClr val="tx1"/>
                </a:solidFill>
              </a:rPr>
              <a:t>Suppose we are told we have </a:t>
            </a:r>
            <a:r>
              <a:rPr lang="en-US" sz="1800" b="1" dirty="0">
                <a:solidFill>
                  <a:srgbClr val="C00000"/>
                </a:solidFill>
              </a:rPr>
              <a:t>rank-2 tensor</a:t>
            </a:r>
            <a:r>
              <a:rPr lang="en-US" sz="1800" dirty="0">
                <a:solidFill>
                  <a:schemeClr val="tx1"/>
                </a:solidFill>
              </a:rPr>
              <a:t>. This means all of the following:</a:t>
            </a:r>
          </a:p>
          <a:p>
            <a:pPr marL="800100" lvl="1" indent="-342900" algn="l">
              <a:buClr>
                <a:srgbClr val="0070C0"/>
              </a:buClr>
              <a:buSzPct val="80000"/>
              <a:buFont typeface="Wingdings" pitchFamily="2" charset="2"/>
              <a:buChar char="u"/>
            </a:pPr>
            <a:r>
              <a:rPr lang="en-US" sz="1800" b="1" dirty="0">
                <a:solidFill>
                  <a:srgbClr val="C00000"/>
                </a:solidFill>
              </a:rPr>
              <a:t>We have a matrix</a:t>
            </a:r>
          </a:p>
          <a:p>
            <a:pPr marL="800100" lvl="1" indent="-342900" algn="l">
              <a:buClr>
                <a:srgbClr val="0070C0"/>
              </a:buClr>
              <a:buSzPct val="80000"/>
              <a:buFont typeface="Wingdings" pitchFamily="2" charset="2"/>
              <a:buChar char="u"/>
            </a:pPr>
            <a:r>
              <a:rPr lang="en-US" sz="1800" b="1" dirty="0">
                <a:solidFill>
                  <a:srgbClr val="C00000"/>
                </a:solidFill>
              </a:rPr>
              <a:t>We have 2d-array</a:t>
            </a:r>
          </a:p>
          <a:p>
            <a:pPr marL="800100" lvl="1" indent="-342900" algn="l">
              <a:buClr>
                <a:srgbClr val="0070C0"/>
              </a:buClr>
              <a:buSzPct val="80000"/>
              <a:buFont typeface="Wingdings" pitchFamily="2" charset="2"/>
              <a:buChar char="u"/>
            </a:pPr>
            <a:r>
              <a:rPr lang="en-US" sz="1800" b="1" dirty="0">
                <a:solidFill>
                  <a:srgbClr val="C00000"/>
                </a:solidFill>
              </a:rPr>
              <a:t>We have 2d-tensor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346511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0256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Quiz</a:t>
            </a:r>
            <a:endParaRPr lang="zh-TW" altLang="en-US" b="1" dirty="0">
              <a:solidFill>
                <a:srgbClr val="FFFF00"/>
              </a:solidFill>
            </a:endParaRPr>
          </a:p>
        </p:txBody>
      </p:sp>
      <p:sp>
        <p:nvSpPr>
          <p:cNvPr id="3" name="副標題 2"/>
          <p:cNvSpPr>
            <a:spLocks noGrp="1"/>
          </p:cNvSpPr>
          <p:nvPr>
            <p:ph type="subTitle" idx="1"/>
          </p:nvPr>
        </p:nvSpPr>
        <p:spPr>
          <a:xfrm>
            <a:off x="467544" y="1268758"/>
            <a:ext cx="1080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9" name="Picture 8">
            <a:extLst>
              <a:ext uri="{FF2B5EF4-FFF2-40B4-BE49-F238E27FC236}">
                <a16:creationId xmlns:a16="http://schemas.microsoft.com/office/drawing/2014/main" id="{DA51ABF2-946D-485C-8341-98156E8A6FB9}"/>
              </a:ext>
            </a:extLst>
          </p:cNvPr>
          <p:cNvPicPr>
            <a:picLocks noChangeAspect="1"/>
          </p:cNvPicPr>
          <p:nvPr/>
        </p:nvPicPr>
        <p:blipFill>
          <a:blip r:embed="rId3"/>
          <a:stretch>
            <a:fillRect/>
          </a:stretch>
        </p:blipFill>
        <p:spPr>
          <a:xfrm>
            <a:off x="1809750" y="1268758"/>
            <a:ext cx="6877050" cy="3943350"/>
          </a:xfrm>
          <a:prstGeom prst="rect">
            <a:avLst/>
          </a:prstGeom>
          <a:ln>
            <a:solidFill>
              <a:srgbClr val="C00000"/>
            </a:solidFill>
          </a:ln>
        </p:spPr>
      </p:pic>
    </p:spTree>
    <p:extLst>
      <p:ext uri="{BB962C8B-B14F-4D97-AF65-F5344CB8AC3E}">
        <p14:creationId xmlns:p14="http://schemas.microsoft.com/office/powerpoint/2010/main" val="235592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Quiz</a:t>
            </a:r>
            <a:endParaRPr lang="zh-TW" altLang="en-US" b="1" dirty="0">
              <a:solidFill>
                <a:srgbClr val="FFFF00"/>
              </a:solidFill>
            </a:endParaRPr>
          </a:p>
        </p:txBody>
      </p:sp>
      <p:sp>
        <p:nvSpPr>
          <p:cNvPr id="3" name="副標題 2"/>
          <p:cNvSpPr>
            <a:spLocks noGrp="1"/>
          </p:cNvSpPr>
          <p:nvPr>
            <p:ph type="subTitle" idx="1"/>
          </p:nvPr>
        </p:nvSpPr>
        <p:spPr>
          <a:xfrm>
            <a:off x="467544" y="1268758"/>
            <a:ext cx="1080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F7C16756-0B7E-495D-9076-F75B812C28F3}"/>
              </a:ext>
            </a:extLst>
          </p:cNvPr>
          <p:cNvPicPr>
            <a:picLocks noChangeAspect="1"/>
          </p:cNvPicPr>
          <p:nvPr/>
        </p:nvPicPr>
        <p:blipFill>
          <a:blip r:embed="rId3"/>
          <a:stretch>
            <a:fillRect/>
          </a:stretch>
        </p:blipFill>
        <p:spPr>
          <a:xfrm>
            <a:off x="1691680" y="1250382"/>
            <a:ext cx="6781800" cy="4362450"/>
          </a:xfrm>
          <a:prstGeom prst="rect">
            <a:avLst/>
          </a:prstGeom>
          <a:ln>
            <a:solidFill>
              <a:srgbClr val="C00000"/>
            </a:solidFill>
          </a:ln>
        </p:spPr>
      </p:pic>
    </p:spTree>
    <p:extLst>
      <p:ext uri="{BB962C8B-B14F-4D97-AF65-F5344CB8AC3E}">
        <p14:creationId xmlns:p14="http://schemas.microsoft.com/office/powerpoint/2010/main" val="185367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Quiz</a:t>
            </a:r>
            <a:endParaRPr lang="zh-TW" altLang="en-US" b="1" dirty="0">
              <a:solidFill>
                <a:srgbClr val="FFFF00"/>
              </a:solidFill>
            </a:endParaRPr>
          </a:p>
        </p:txBody>
      </p:sp>
      <p:sp>
        <p:nvSpPr>
          <p:cNvPr id="3" name="副標題 2"/>
          <p:cNvSpPr>
            <a:spLocks noGrp="1"/>
          </p:cNvSpPr>
          <p:nvPr>
            <p:ph type="subTitle" idx="1"/>
          </p:nvPr>
        </p:nvSpPr>
        <p:spPr>
          <a:xfrm>
            <a:off x="467544" y="1268758"/>
            <a:ext cx="1080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BAAE2113-A5C8-4FFA-8E56-909DD94D5E5A}"/>
              </a:ext>
            </a:extLst>
          </p:cNvPr>
          <p:cNvPicPr>
            <a:picLocks noChangeAspect="1"/>
          </p:cNvPicPr>
          <p:nvPr/>
        </p:nvPicPr>
        <p:blipFill>
          <a:blip r:embed="rId3"/>
          <a:stretch>
            <a:fillRect/>
          </a:stretch>
        </p:blipFill>
        <p:spPr>
          <a:xfrm>
            <a:off x="1763688" y="1255311"/>
            <a:ext cx="6810375" cy="4143375"/>
          </a:xfrm>
          <a:prstGeom prst="rect">
            <a:avLst/>
          </a:prstGeom>
          <a:ln>
            <a:solidFill>
              <a:srgbClr val="C00000"/>
            </a:solidFill>
          </a:ln>
        </p:spPr>
      </p:pic>
    </p:spTree>
    <p:extLst>
      <p:ext uri="{BB962C8B-B14F-4D97-AF65-F5344CB8AC3E}">
        <p14:creationId xmlns:p14="http://schemas.microsoft.com/office/powerpoint/2010/main" val="90508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Rank, Axes, and Shape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24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Rank, Axes, and Shape</a:t>
            </a:r>
          </a:p>
          <a:p>
            <a:pPr marL="342900" indent="-342900" algn="l">
              <a:buClr>
                <a:srgbClr val="0070C0"/>
              </a:buClr>
              <a:buSzPct val="80000"/>
              <a:buFont typeface="Wingdings" pitchFamily="2" charset="2"/>
              <a:buChar char="u"/>
            </a:pPr>
            <a:r>
              <a:rPr lang="en-US" sz="1800" dirty="0">
                <a:solidFill>
                  <a:schemeClr val="tx1"/>
                </a:solidFill>
              </a:rPr>
              <a:t>Three fundamental tensor attributes: rank, axes, and Shape.</a:t>
            </a:r>
          </a:p>
          <a:p>
            <a:pPr marL="342900" indent="-342900" algn="l">
              <a:buClr>
                <a:srgbClr val="0070C0"/>
              </a:buClr>
              <a:buSzPct val="80000"/>
              <a:buFont typeface="Wingdings" pitchFamily="2" charset="2"/>
              <a:buChar char="u"/>
            </a:pPr>
            <a:r>
              <a:rPr lang="en-US" sz="1800" b="1" dirty="0">
                <a:solidFill>
                  <a:srgbClr val="C00000"/>
                </a:solidFill>
              </a:rPr>
              <a:t>What is the rank of Tensor?</a:t>
            </a:r>
          </a:p>
          <a:p>
            <a:pPr marL="342900" indent="-342900" algn="l">
              <a:buClr>
                <a:srgbClr val="0070C0"/>
              </a:buClr>
              <a:buSzPct val="80000"/>
              <a:buFont typeface="Wingdings" pitchFamily="2" charset="2"/>
              <a:buChar char="u"/>
            </a:pPr>
            <a:r>
              <a:rPr lang="en-US" sz="1800" dirty="0">
                <a:solidFill>
                  <a:schemeClr val="tx1"/>
                </a:solidFill>
              </a:rPr>
              <a:t>The</a:t>
            </a:r>
            <a:r>
              <a:rPr lang="en-US" sz="1800" b="1" i="1" dirty="0">
                <a:solidFill>
                  <a:srgbClr val="C00000"/>
                </a:solidFill>
              </a:rPr>
              <a:t> rank </a:t>
            </a:r>
            <a:r>
              <a:rPr lang="en-US" sz="1800" dirty="0">
                <a:solidFill>
                  <a:schemeClr val="tx1"/>
                </a:solidFill>
              </a:rPr>
              <a:t>of a tensor refers to the </a:t>
            </a:r>
            <a:r>
              <a:rPr lang="en-US" sz="1800" b="1" dirty="0">
                <a:solidFill>
                  <a:srgbClr val="C00000"/>
                </a:solidFill>
              </a:rPr>
              <a:t>number of dimensions </a:t>
            </a:r>
            <a:r>
              <a:rPr lang="en-US" sz="1800" dirty="0">
                <a:solidFill>
                  <a:schemeClr val="tx1"/>
                </a:solidFill>
              </a:rPr>
              <a:t>present within the tensor.</a:t>
            </a:r>
          </a:p>
          <a:p>
            <a:pPr marL="342900" indent="-342900" algn="l">
              <a:buClr>
                <a:srgbClr val="0070C0"/>
              </a:buClr>
              <a:buSzPct val="80000"/>
              <a:buFont typeface="Wingdings" pitchFamily="2" charset="2"/>
              <a:buChar char="u"/>
            </a:pPr>
            <a:r>
              <a:rPr lang="en-US" sz="1800" dirty="0">
                <a:solidFill>
                  <a:schemeClr val="tx1"/>
                </a:solidFill>
              </a:rPr>
              <a:t>Suppose we are told we have </a:t>
            </a:r>
            <a:r>
              <a:rPr lang="en-US" sz="1800" b="1" dirty="0">
                <a:solidFill>
                  <a:srgbClr val="C00000"/>
                </a:solidFill>
              </a:rPr>
              <a:t>rank-2 tensor</a:t>
            </a:r>
            <a:r>
              <a:rPr lang="en-US" sz="1800" dirty="0">
                <a:solidFill>
                  <a:schemeClr val="tx1"/>
                </a:solidFill>
              </a:rPr>
              <a:t>. This means all of the following:</a:t>
            </a:r>
          </a:p>
          <a:p>
            <a:pPr marL="800100" lvl="1" indent="-342900" algn="l">
              <a:buClr>
                <a:srgbClr val="0070C0"/>
              </a:buClr>
              <a:buSzPct val="80000"/>
              <a:buFont typeface="Wingdings" pitchFamily="2" charset="2"/>
              <a:buChar char="u"/>
            </a:pPr>
            <a:r>
              <a:rPr lang="en-US" sz="1800" b="1" dirty="0">
                <a:solidFill>
                  <a:srgbClr val="C00000"/>
                </a:solidFill>
              </a:rPr>
              <a:t>We have a matrix</a:t>
            </a:r>
          </a:p>
          <a:p>
            <a:pPr marL="800100" lvl="1" indent="-342900" algn="l">
              <a:buClr>
                <a:srgbClr val="0070C0"/>
              </a:buClr>
              <a:buSzPct val="80000"/>
              <a:buFont typeface="Wingdings" pitchFamily="2" charset="2"/>
              <a:buChar char="u"/>
            </a:pPr>
            <a:r>
              <a:rPr lang="en-US" sz="1800" b="1" dirty="0">
                <a:solidFill>
                  <a:srgbClr val="C00000"/>
                </a:solidFill>
              </a:rPr>
              <a:t>We have 2d-array</a:t>
            </a:r>
          </a:p>
          <a:p>
            <a:pPr marL="800100" lvl="1" indent="-342900" algn="l">
              <a:buClr>
                <a:srgbClr val="0070C0"/>
              </a:buClr>
              <a:buSzPct val="80000"/>
              <a:buFont typeface="Wingdings" pitchFamily="2" charset="2"/>
              <a:buChar char="u"/>
            </a:pPr>
            <a:r>
              <a:rPr lang="en-US" sz="1800" b="1" dirty="0">
                <a:solidFill>
                  <a:srgbClr val="C00000"/>
                </a:solidFill>
              </a:rPr>
              <a:t>We have 2d-tensor</a:t>
            </a:r>
          </a:p>
          <a:p>
            <a:pPr marL="342900" indent="-342900" algn="l">
              <a:buClr>
                <a:srgbClr val="0070C0"/>
              </a:buClr>
              <a:buSzPct val="80000"/>
              <a:buFont typeface="Wingdings" pitchFamily="2" charset="2"/>
              <a:buChar char="u"/>
            </a:pPr>
            <a:r>
              <a:rPr lang="en-US" sz="1800" dirty="0">
                <a:solidFill>
                  <a:schemeClr val="tx1"/>
                </a:solidFill>
              </a:rPr>
              <a:t>What is the rank tell us about the information?</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Quiz</a:t>
            </a:r>
            <a:endParaRPr lang="zh-TW" altLang="en-US" b="1" dirty="0">
              <a:solidFill>
                <a:srgbClr val="FFFF00"/>
              </a:solidFill>
            </a:endParaRPr>
          </a:p>
        </p:txBody>
      </p:sp>
      <p:sp>
        <p:nvSpPr>
          <p:cNvPr id="3" name="副標題 2"/>
          <p:cNvSpPr>
            <a:spLocks noGrp="1"/>
          </p:cNvSpPr>
          <p:nvPr>
            <p:ph type="subTitle" idx="1"/>
          </p:nvPr>
        </p:nvSpPr>
        <p:spPr>
          <a:xfrm>
            <a:off x="467544" y="1268758"/>
            <a:ext cx="1080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E8C5F956-AD30-4B75-B559-E22E01C8CF1F}"/>
              </a:ext>
            </a:extLst>
          </p:cNvPr>
          <p:cNvPicPr>
            <a:picLocks noChangeAspect="1"/>
          </p:cNvPicPr>
          <p:nvPr/>
        </p:nvPicPr>
        <p:blipFill>
          <a:blip r:embed="rId3"/>
          <a:stretch>
            <a:fillRect/>
          </a:stretch>
        </p:blipFill>
        <p:spPr>
          <a:xfrm>
            <a:off x="1691680" y="1263644"/>
            <a:ext cx="6886575" cy="4400550"/>
          </a:xfrm>
          <a:prstGeom prst="rect">
            <a:avLst/>
          </a:prstGeom>
          <a:ln>
            <a:solidFill>
              <a:srgbClr val="C00000"/>
            </a:solidFill>
          </a:ln>
        </p:spPr>
      </p:pic>
    </p:spTree>
    <p:extLst>
      <p:ext uri="{BB962C8B-B14F-4D97-AF65-F5344CB8AC3E}">
        <p14:creationId xmlns:p14="http://schemas.microsoft.com/office/powerpoint/2010/main" val="2405890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Quiz</a:t>
            </a:r>
            <a:endParaRPr lang="zh-TW" altLang="en-US" b="1" dirty="0">
              <a:solidFill>
                <a:srgbClr val="FFFF00"/>
              </a:solidFill>
            </a:endParaRPr>
          </a:p>
        </p:txBody>
      </p:sp>
      <p:sp>
        <p:nvSpPr>
          <p:cNvPr id="3" name="副標題 2"/>
          <p:cNvSpPr>
            <a:spLocks noGrp="1"/>
          </p:cNvSpPr>
          <p:nvPr>
            <p:ph type="subTitle" idx="1"/>
          </p:nvPr>
        </p:nvSpPr>
        <p:spPr>
          <a:xfrm>
            <a:off x="467544" y="1268758"/>
            <a:ext cx="1080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8" name="Picture 7">
            <a:extLst>
              <a:ext uri="{FF2B5EF4-FFF2-40B4-BE49-F238E27FC236}">
                <a16:creationId xmlns:a16="http://schemas.microsoft.com/office/drawing/2014/main" id="{9A5F5157-446F-4EBC-AE22-CC1A46E3E40A}"/>
              </a:ext>
            </a:extLst>
          </p:cNvPr>
          <p:cNvPicPr>
            <a:picLocks noChangeAspect="1"/>
          </p:cNvPicPr>
          <p:nvPr/>
        </p:nvPicPr>
        <p:blipFill>
          <a:blip r:embed="rId3"/>
          <a:stretch>
            <a:fillRect/>
          </a:stretch>
        </p:blipFill>
        <p:spPr>
          <a:xfrm>
            <a:off x="1763688" y="1230121"/>
            <a:ext cx="5128031" cy="5206486"/>
          </a:xfrm>
          <a:prstGeom prst="rect">
            <a:avLst/>
          </a:prstGeom>
          <a:ln>
            <a:solidFill>
              <a:srgbClr val="C00000"/>
            </a:solidFill>
          </a:ln>
        </p:spPr>
      </p:pic>
    </p:spTree>
    <p:extLst>
      <p:ext uri="{BB962C8B-B14F-4D97-AF65-F5344CB8AC3E}">
        <p14:creationId xmlns:p14="http://schemas.microsoft.com/office/powerpoint/2010/main" val="2378942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Quiz</a:t>
            </a:r>
            <a:endParaRPr lang="zh-TW" altLang="en-US" b="1" dirty="0">
              <a:solidFill>
                <a:srgbClr val="FFFF00"/>
              </a:solidFill>
            </a:endParaRPr>
          </a:p>
        </p:txBody>
      </p:sp>
      <p:sp>
        <p:nvSpPr>
          <p:cNvPr id="3" name="副標題 2"/>
          <p:cNvSpPr>
            <a:spLocks noGrp="1"/>
          </p:cNvSpPr>
          <p:nvPr>
            <p:ph type="subTitle" idx="1"/>
          </p:nvPr>
        </p:nvSpPr>
        <p:spPr>
          <a:xfrm>
            <a:off x="467544" y="1268758"/>
            <a:ext cx="1080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7FCA8E7C-D8E2-4D30-8450-DF454E8A7AA7}"/>
              </a:ext>
            </a:extLst>
          </p:cNvPr>
          <p:cNvPicPr>
            <a:picLocks noChangeAspect="1"/>
          </p:cNvPicPr>
          <p:nvPr/>
        </p:nvPicPr>
        <p:blipFill>
          <a:blip r:embed="rId3"/>
          <a:stretch>
            <a:fillRect/>
          </a:stretch>
        </p:blipFill>
        <p:spPr>
          <a:xfrm>
            <a:off x="1835696" y="1296322"/>
            <a:ext cx="6067425" cy="5267325"/>
          </a:xfrm>
          <a:prstGeom prst="rect">
            <a:avLst/>
          </a:prstGeom>
          <a:ln>
            <a:solidFill>
              <a:srgbClr val="C00000"/>
            </a:solidFill>
          </a:ln>
        </p:spPr>
      </p:pic>
    </p:spTree>
    <p:extLst>
      <p:ext uri="{BB962C8B-B14F-4D97-AF65-F5344CB8AC3E}">
        <p14:creationId xmlns:p14="http://schemas.microsoft.com/office/powerpoint/2010/main" val="1709559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Quiz</a:t>
            </a:r>
            <a:endParaRPr lang="zh-TW" altLang="en-US" b="1" dirty="0">
              <a:solidFill>
                <a:srgbClr val="FFFF00"/>
              </a:solidFill>
            </a:endParaRPr>
          </a:p>
        </p:txBody>
      </p:sp>
      <p:sp>
        <p:nvSpPr>
          <p:cNvPr id="3" name="副標題 2"/>
          <p:cNvSpPr>
            <a:spLocks noGrp="1"/>
          </p:cNvSpPr>
          <p:nvPr>
            <p:ph type="subTitle" idx="1"/>
          </p:nvPr>
        </p:nvSpPr>
        <p:spPr>
          <a:xfrm>
            <a:off x="467544" y="1268758"/>
            <a:ext cx="1080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7559FAC5-AD3B-402E-8D41-40EFBEE14683}"/>
              </a:ext>
            </a:extLst>
          </p:cNvPr>
          <p:cNvPicPr>
            <a:picLocks noChangeAspect="1"/>
          </p:cNvPicPr>
          <p:nvPr/>
        </p:nvPicPr>
        <p:blipFill>
          <a:blip r:embed="rId3"/>
          <a:stretch>
            <a:fillRect/>
          </a:stretch>
        </p:blipFill>
        <p:spPr>
          <a:xfrm>
            <a:off x="1793904" y="1234667"/>
            <a:ext cx="5857875" cy="5324475"/>
          </a:xfrm>
          <a:prstGeom prst="rect">
            <a:avLst/>
          </a:prstGeom>
          <a:ln>
            <a:solidFill>
              <a:srgbClr val="C00000"/>
            </a:solidFill>
          </a:ln>
        </p:spPr>
      </p:pic>
    </p:spTree>
    <p:extLst>
      <p:ext uri="{BB962C8B-B14F-4D97-AF65-F5344CB8AC3E}">
        <p14:creationId xmlns:p14="http://schemas.microsoft.com/office/powerpoint/2010/main" val="155061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Quiz</a:t>
            </a:r>
            <a:endParaRPr lang="zh-TW" altLang="en-US" b="1" dirty="0">
              <a:solidFill>
                <a:srgbClr val="FFFF00"/>
              </a:solidFill>
            </a:endParaRPr>
          </a:p>
        </p:txBody>
      </p:sp>
      <p:sp>
        <p:nvSpPr>
          <p:cNvPr id="3" name="副標題 2"/>
          <p:cNvSpPr>
            <a:spLocks noGrp="1"/>
          </p:cNvSpPr>
          <p:nvPr>
            <p:ph type="subTitle" idx="1"/>
          </p:nvPr>
        </p:nvSpPr>
        <p:spPr>
          <a:xfrm>
            <a:off x="467544" y="1268758"/>
            <a:ext cx="1080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D2AE2A74-400B-46AF-9CB6-1F1EDBA50681}"/>
              </a:ext>
            </a:extLst>
          </p:cNvPr>
          <p:cNvPicPr>
            <a:picLocks noChangeAspect="1"/>
          </p:cNvPicPr>
          <p:nvPr/>
        </p:nvPicPr>
        <p:blipFill>
          <a:blip r:embed="rId3"/>
          <a:stretch>
            <a:fillRect/>
          </a:stretch>
        </p:blipFill>
        <p:spPr>
          <a:xfrm>
            <a:off x="1691680" y="1268758"/>
            <a:ext cx="6667500" cy="4105275"/>
          </a:xfrm>
          <a:prstGeom prst="rect">
            <a:avLst/>
          </a:prstGeom>
          <a:ln>
            <a:solidFill>
              <a:srgbClr val="C00000"/>
            </a:solidFill>
          </a:ln>
        </p:spPr>
      </p:pic>
    </p:spTree>
    <p:extLst>
      <p:ext uri="{BB962C8B-B14F-4D97-AF65-F5344CB8AC3E}">
        <p14:creationId xmlns:p14="http://schemas.microsoft.com/office/powerpoint/2010/main" val="470232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Quiz</a:t>
            </a:r>
            <a:endParaRPr lang="zh-TW" altLang="en-US" b="1" dirty="0">
              <a:solidFill>
                <a:srgbClr val="FFFF00"/>
              </a:solidFill>
            </a:endParaRPr>
          </a:p>
        </p:txBody>
      </p:sp>
      <p:sp>
        <p:nvSpPr>
          <p:cNvPr id="3" name="副標題 2"/>
          <p:cNvSpPr>
            <a:spLocks noGrp="1"/>
          </p:cNvSpPr>
          <p:nvPr>
            <p:ph type="subTitle" idx="1"/>
          </p:nvPr>
        </p:nvSpPr>
        <p:spPr>
          <a:xfrm>
            <a:off x="467544" y="1268758"/>
            <a:ext cx="1080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8" name="Picture 7">
            <a:extLst>
              <a:ext uri="{FF2B5EF4-FFF2-40B4-BE49-F238E27FC236}">
                <a16:creationId xmlns:a16="http://schemas.microsoft.com/office/drawing/2014/main" id="{D5C664B1-B100-4AA3-A44B-5CE06B18F0E6}"/>
              </a:ext>
            </a:extLst>
          </p:cNvPr>
          <p:cNvPicPr>
            <a:picLocks noChangeAspect="1"/>
          </p:cNvPicPr>
          <p:nvPr/>
        </p:nvPicPr>
        <p:blipFill>
          <a:blip r:embed="rId3"/>
          <a:stretch>
            <a:fillRect/>
          </a:stretch>
        </p:blipFill>
        <p:spPr>
          <a:xfrm>
            <a:off x="2339752" y="1262394"/>
            <a:ext cx="2588057" cy="5229202"/>
          </a:xfrm>
          <a:prstGeom prst="rect">
            <a:avLst/>
          </a:prstGeom>
          <a:ln>
            <a:solidFill>
              <a:srgbClr val="C00000"/>
            </a:solidFill>
          </a:ln>
        </p:spPr>
      </p:pic>
    </p:spTree>
    <p:extLst>
      <p:ext uri="{BB962C8B-B14F-4D97-AF65-F5344CB8AC3E}">
        <p14:creationId xmlns:p14="http://schemas.microsoft.com/office/powerpoint/2010/main" val="1833359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6.1 Rank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92685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Rank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917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Rank</a:t>
            </a:r>
          </a:p>
          <a:p>
            <a:pPr marL="342900" indent="-342900" algn="l">
              <a:buClr>
                <a:srgbClr val="0070C0"/>
              </a:buClr>
              <a:buSzPct val="80000"/>
              <a:buFont typeface="Wingdings" pitchFamily="2" charset="2"/>
              <a:buChar char="u"/>
            </a:pPr>
            <a:r>
              <a:rPr lang="en-US" sz="1800" b="1" dirty="0">
                <a:solidFill>
                  <a:schemeClr val="tx1"/>
                </a:solidFill>
              </a:rPr>
              <a:t>Consider the following example:</a:t>
            </a:r>
          </a:p>
          <a:p>
            <a:pPr marL="342900" indent="-342900" algn="l">
              <a:buClr>
                <a:srgbClr val="0070C0"/>
              </a:buClr>
              <a:buSzPct val="80000"/>
              <a:buFont typeface="Wingdings" pitchFamily="2" charset="2"/>
              <a:buChar char="u"/>
            </a:pPr>
            <a:r>
              <a:rPr lang="en-US" sz="1800" b="1" dirty="0">
                <a:solidFill>
                  <a:schemeClr val="tx1"/>
                </a:solidFill>
              </a:rPr>
              <a:t>Rank tell use how many indices are required to access or refer to a specific data element contained within the tensor. </a:t>
            </a:r>
          </a:p>
          <a:p>
            <a:pPr marL="342900" indent="-342900" algn="l">
              <a:buClr>
                <a:srgbClr val="0070C0"/>
              </a:buClr>
              <a:buSzPct val="80000"/>
              <a:buFont typeface="Wingdings" pitchFamily="2" charset="2"/>
              <a:buChar char="u"/>
            </a:pPr>
            <a:r>
              <a:rPr lang="en-US" sz="1800" b="1" dirty="0">
                <a:solidFill>
                  <a:schemeClr val="tx1"/>
                </a:solidFill>
              </a:rPr>
              <a:t>Rank 1 requires one index to access the element. Rank 2 requires two indices to access the element.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AC777735-808E-4BCA-8217-E9CA7821ED2F}"/>
              </a:ext>
            </a:extLst>
          </p:cNvPr>
          <p:cNvPicPr>
            <a:picLocks noChangeAspect="1"/>
          </p:cNvPicPr>
          <p:nvPr/>
        </p:nvPicPr>
        <p:blipFill>
          <a:blip r:embed="rId3"/>
          <a:stretch>
            <a:fillRect/>
          </a:stretch>
        </p:blipFill>
        <p:spPr>
          <a:xfrm>
            <a:off x="425302" y="3891286"/>
            <a:ext cx="8020050" cy="2105025"/>
          </a:xfrm>
          <a:prstGeom prst="rect">
            <a:avLst/>
          </a:prstGeom>
          <a:ln>
            <a:solidFill>
              <a:srgbClr val="C00000"/>
            </a:solidFill>
          </a:ln>
        </p:spPr>
      </p:pic>
      <p:sp>
        <p:nvSpPr>
          <p:cNvPr id="8" name="Rectangle 7">
            <a:extLst>
              <a:ext uri="{FF2B5EF4-FFF2-40B4-BE49-F238E27FC236}">
                <a16:creationId xmlns:a16="http://schemas.microsoft.com/office/drawing/2014/main" id="{DD921FB8-D95F-485E-B558-7B45F56E907C}"/>
              </a:ext>
            </a:extLst>
          </p:cNvPr>
          <p:cNvSpPr/>
          <p:nvPr/>
        </p:nvSpPr>
        <p:spPr>
          <a:xfrm>
            <a:off x="2923159" y="3433528"/>
            <a:ext cx="1512168" cy="308918"/>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Rank 1 Tensor</a:t>
            </a:r>
          </a:p>
        </p:txBody>
      </p:sp>
      <p:cxnSp>
        <p:nvCxnSpPr>
          <p:cNvPr id="10" name="Straight Arrow Connector 9">
            <a:extLst>
              <a:ext uri="{FF2B5EF4-FFF2-40B4-BE49-F238E27FC236}">
                <a16:creationId xmlns:a16="http://schemas.microsoft.com/office/drawing/2014/main" id="{9ABF34DD-1BB0-4262-9040-31785AD6E7AA}"/>
              </a:ext>
            </a:extLst>
          </p:cNvPr>
          <p:cNvCxnSpPr>
            <a:cxnSpLocks/>
            <a:stCxn id="8" idx="1"/>
            <a:endCxn id="13" idx="0"/>
          </p:cNvCxnSpPr>
          <p:nvPr/>
        </p:nvCxnSpPr>
        <p:spPr>
          <a:xfrm flipH="1">
            <a:off x="1429941" y="3587987"/>
            <a:ext cx="1493218" cy="8284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43B80D7-C3DA-4017-BD1C-8C020B874169}"/>
              </a:ext>
            </a:extLst>
          </p:cNvPr>
          <p:cNvSpPr/>
          <p:nvPr/>
        </p:nvSpPr>
        <p:spPr>
          <a:xfrm>
            <a:off x="579636" y="4416426"/>
            <a:ext cx="170061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401C59-8913-4875-BD59-FA60C601A72D}"/>
              </a:ext>
            </a:extLst>
          </p:cNvPr>
          <p:cNvSpPr/>
          <p:nvPr/>
        </p:nvSpPr>
        <p:spPr>
          <a:xfrm>
            <a:off x="2712294" y="6293991"/>
            <a:ext cx="1512168" cy="308918"/>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Rank 2 Tensor</a:t>
            </a:r>
          </a:p>
        </p:txBody>
      </p:sp>
      <p:sp>
        <p:nvSpPr>
          <p:cNvPr id="21" name="Rectangle 20">
            <a:extLst>
              <a:ext uri="{FF2B5EF4-FFF2-40B4-BE49-F238E27FC236}">
                <a16:creationId xmlns:a16="http://schemas.microsoft.com/office/drawing/2014/main" id="{3FA46A3A-6992-4BF8-8C0B-80BCAD485EC0}"/>
              </a:ext>
            </a:extLst>
          </p:cNvPr>
          <p:cNvSpPr/>
          <p:nvPr/>
        </p:nvSpPr>
        <p:spPr>
          <a:xfrm>
            <a:off x="658788" y="5703913"/>
            <a:ext cx="170061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5C14F96-B020-400C-A0E9-FF5B56C5E885}"/>
              </a:ext>
            </a:extLst>
          </p:cNvPr>
          <p:cNvCxnSpPr>
            <a:cxnSpLocks/>
            <a:stCxn id="18" idx="1"/>
            <a:endCxn id="21" idx="2"/>
          </p:cNvCxnSpPr>
          <p:nvPr/>
        </p:nvCxnSpPr>
        <p:spPr>
          <a:xfrm flipH="1" flipV="1">
            <a:off x="1509093" y="5991945"/>
            <a:ext cx="1203201" cy="45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55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6.2 Axes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54468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Axes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1786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Axes</a:t>
            </a:r>
          </a:p>
          <a:p>
            <a:pPr marL="342900" indent="-342900" algn="l">
              <a:buClr>
                <a:srgbClr val="0070C0"/>
              </a:buClr>
              <a:buSzPct val="80000"/>
              <a:buFont typeface="Wingdings" pitchFamily="2" charset="2"/>
              <a:buChar char="u"/>
            </a:pPr>
            <a:r>
              <a:rPr lang="en-US" sz="1800" dirty="0">
                <a:solidFill>
                  <a:schemeClr val="tx1"/>
                </a:solidFill>
              </a:rPr>
              <a:t>The axes of tensor is a specific dimension of tensor.</a:t>
            </a:r>
          </a:p>
          <a:p>
            <a:pPr marL="342900" indent="-342900" algn="l">
              <a:buClr>
                <a:srgbClr val="0070C0"/>
              </a:buClr>
              <a:buSzPct val="80000"/>
              <a:buFont typeface="Wingdings" pitchFamily="2" charset="2"/>
              <a:buChar char="u"/>
            </a:pPr>
            <a:r>
              <a:rPr lang="en-US" sz="1800" dirty="0">
                <a:solidFill>
                  <a:schemeClr val="tx1"/>
                </a:solidFill>
              </a:rPr>
              <a:t>If we have a rank 2 tensor, we mean that tensor has two dimensions or equivalently the tensor has two axes.</a:t>
            </a:r>
          </a:p>
          <a:p>
            <a:pPr marL="342900" indent="-342900" algn="l">
              <a:buClr>
                <a:srgbClr val="0070C0"/>
              </a:buClr>
              <a:buSzPct val="80000"/>
              <a:buFont typeface="Wingdings" pitchFamily="2" charset="2"/>
              <a:buChar char="u"/>
            </a:pPr>
            <a:r>
              <a:rPr lang="en-US" sz="1800" dirty="0">
                <a:solidFill>
                  <a:schemeClr val="tx1"/>
                </a:solidFill>
              </a:rPr>
              <a:t>Elements are said to exists or run along an axis. The running is constrained by the length of each axis. The length of each axis tell us how many indices are available along the axis.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91639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Axes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52565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Length of an axis</a:t>
            </a:r>
          </a:p>
          <a:p>
            <a:pPr marL="342900" indent="-342900" algn="l">
              <a:buClr>
                <a:srgbClr val="0070C0"/>
              </a:buClr>
              <a:buSzPct val="80000"/>
              <a:buFont typeface="Wingdings" pitchFamily="2" charset="2"/>
              <a:buChar char="u"/>
            </a:pPr>
            <a:r>
              <a:rPr lang="en-US" sz="1800" dirty="0">
                <a:solidFill>
                  <a:schemeClr val="tx1"/>
                </a:solidFill>
              </a:rPr>
              <a:t>Suppose we have a tensor called</a:t>
            </a:r>
            <a:r>
              <a:rPr lang="en-US" sz="1800" b="1" dirty="0">
                <a:solidFill>
                  <a:srgbClr val="C00000"/>
                </a:solidFill>
              </a:rPr>
              <a:t> t </a:t>
            </a:r>
            <a:r>
              <a:rPr lang="en-US" sz="1800" dirty="0">
                <a:solidFill>
                  <a:schemeClr val="tx1"/>
                </a:solidFill>
              </a:rPr>
              <a:t>and we know tat the fist axis has a </a:t>
            </a:r>
            <a:r>
              <a:rPr lang="en-US" sz="1800" b="1" dirty="0">
                <a:solidFill>
                  <a:srgbClr val="C00000"/>
                </a:solidFill>
              </a:rPr>
              <a:t>length of three </a:t>
            </a:r>
            <a:r>
              <a:rPr lang="en-US" sz="1800" dirty="0">
                <a:solidFill>
                  <a:schemeClr val="tx1"/>
                </a:solidFill>
              </a:rPr>
              <a:t>while the second axis has a </a:t>
            </a:r>
            <a:r>
              <a:rPr lang="en-US" sz="1800" b="1" dirty="0">
                <a:solidFill>
                  <a:srgbClr val="C00000"/>
                </a:solidFill>
              </a:rPr>
              <a:t>length of four</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&gt; t[0], t[1], t[2]</a:t>
            </a:r>
          </a:p>
          <a:p>
            <a:pPr marL="342900" indent="-342900" algn="l">
              <a:buClr>
                <a:srgbClr val="0070C0"/>
              </a:buClr>
              <a:buSzPct val="80000"/>
              <a:buFont typeface="Wingdings" pitchFamily="2" charset="2"/>
              <a:buChar char="u"/>
            </a:pPr>
            <a:r>
              <a:rPr lang="en-US" sz="1800" dirty="0">
                <a:solidFill>
                  <a:schemeClr val="tx1"/>
                </a:solidFill>
              </a:rPr>
              <a:t>&gt; t[0][0]</a:t>
            </a:r>
          </a:p>
          <a:p>
            <a:pPr marL="342900" indent="-342900" algn="l">
              <a:buClr>
                <a:srgbClr val="0070C0"/>
              </a:buClr>
              <a:buSzPct val="80000"/>
              <a:buFont typeface="Wingdings" pitchFamily="2" charset="2"/>
              <a:buChar char="u"/>
            </a:pPr>
            <a:r>
              <a:rPr lang="en-US" sz="1800" dirty="0">
                <a:solidFill>
                  <a:schemeClr val="tx1"/>
                </a:solidFill>
              </a:rPr>
              <a:t>&gt; t[1][0]</a:t>
            </a:r>
          </a:p>
          <a:p>
            <a:pPr marL="342900" indent="-342900" algn="l">
              <a:buClr>
                <a:srgbClr val="0070C0"/>
              </a:buClr>
              <a:buSzPct val="80000"/>
              <a:buFont typeface="Wingdings" pitchFamily="2" charset="2"/>
              <a:buChar char="u"/>
            </a:pPr>
            <a:r>
              <a:rPr lang="en-US" sz="1800" dirty="0">
                <a:solidFill>
                  <a:schemeClr val="tx1"/>
                </a:solidFill>
              </a:rPr>
              <a:t>&gt; t[2][0]</a:t>
            </a:r>
          </a:p>
          <a:p>
            <a:pPr marL="342900" indent="-342900" algn="l">
              <a:buClr>
                <a:srgbClr val="0070C0"/>
              </a:buClr>
              <a:buSzPct val="80000"/>
              <a:buFont typeface="Wingdings" pitchFamily="2" charset="2"/>
              <a:buChar char="u"/>
            </a:pPr>
            <a:r>
              <a:rPr lang="en-US" sz="1800" dirty="0">
                <a:solidFill>
                  <a:schemeClr val="tx1"/>
                </a:solidFill>
              </a:rPr>
              <a:t>&gt; t[0][1]</a:t>
            </a:r>
          </a:p>
          <a:p>
            <a:pPr marL="342900" indent="-342900" algn="l">
              <a:buClr>
                <a:srgbClr val="0070C0"/>
              </a:buClr>
              <a:buSzPct val="80000"/>
              <a:buFont typeface="Wingdings" pitchFamily="2" charset="2"/>
              <a:buChar char="u"/>
            </a:pPr>
            <a:r>
              <a:rPr lang="en-US" sz="1800" dirty="0">
                <a:solidFill>
                  <a:schemeClr val="tx1"/>
                </a:solidFill>
              </a:rPr>
              <a:t>&gt; t[1][1]</a:t>
            </a:r>
          </a:p>
          <a:p>
            <a:pPr marL="342900" indent="-342900" algn="l">
              <a:buClr>
                <a:srgbClr val="0070C0"/>
              </a:buClr>
              <a:buSzPct val="80000"/>
              <a:buFont typeface="Wingdings" pitchFamily="2" charset="2"/>
              <a:buChar char="u"/>
            </a:pPr>
            <a:r>
              <a:rPr lang="en-US" sz="1800" dirty="0">
                <a:solidFill>
                  <a:schemeClr val="tx1"/>
                </a:solidFill>
              </a:rPr>
              <a:t>&gt; t[2][1]</a:t>
            </a:r>
          </a:p>
          <a:p>
            <a:pPr marL="342900" indent="-342900" algn="l">
              <a:buClr>
                <a:srgbClr val="0070C0"/>
              </a:buClr>
              <a:buSzPct val="80000"/>
              <a:buFont typeface="Wingdings" pitchFamily="2" charset="2"/>
              <a:buChar char="u"/>
            </a:pPr>
            <a:r>
              <a:rPr lang="en-US" sz="1800" dirty="0">
                <a:solidFill>
                  <a:schemeClr val="tx1"/>
                </a:solidFill>
              </a:rPr>
              <a:t>&gt; t[0][2]</a:t>
            </a:r>
          </a:p>
          <a:p>
            <a:pPr marL="342900" indent="-342900" algn="l">
              <a:buClr>
                <a:srgbClr val="0070C0"/>
              </a:buClr>
              <a:buSzPct val="80000"/>
              <a:buFont typeface="Wingdings" pitchFamily="2" charset="2"/>
              <a:buChar char="u"/>
            </a:pPr>
            <a:r>
              <a:rPr lang="en-US" sz="1800" dirty="0">
                <a:solidFill>
                  <a:schemeClr val="tx1"/>
                </a:solidFill>
              </a:rPr>
              <a:t>&gt; t[1][2]</a:t>
            </a:r>
          </a:p>
          <a:p>
            <a:pPr marL="342900" indent="-342900" algn="l">
              <a:buClr>
                <a:srgbClr val="0070C0"/>
              </a:buClr>
              <a:buSzPct val="80000"/>
              <a:buFont typeface="Wingdings" pitchFamily="2" charset="2"/>
              <a:buChar char="u"/>
            </a:pPr>
            <a:r>
              <a:rPr lang="en-US" sz="1800" dirty="0">
                <a:solidFill>
                  <a:schemeClr val="tx1"/>
                </a:solidFill>
              </a:rPr>
              <a:t>&gt; t[2][2]</a:t>
            </a:r>
          </a:p>
          <a:p>
            <a:pPr marL="342900" indent="-342900" algn="l">
              <a:buClr>
                <a:srgbClr val="0070C0"/>
              </a:buClr>
              <a:buSzPct val="80000"/>
              <a:buFont typeface="Wingdings" pitchFamily="2" charset="2"/>
              <a:buChar char="u"/>
            </a:pPr>
            <a:r>
              <a:rPr lang="en-US" sz="1800" dirty="0">
                <a:solidFill>
                  <a:schemeClr val="tx1"/>
                </a:solidFill>
              </a:rPr>
              <a:t>&gt; t[0][3]</a:t>
            </a:r>
          </a:p>
          <a:p>
            <a:pPr marL="342900" indent="-342900" algn="l">
              <a:buClr>
                <a:srgbClr val="0070C0"/>
              </a:buClr>
              <a:buSzPct val="80000"/>
              <a:buFont typeface="Wingdings" pitchFamily="2" charset="2"/>
              <a:buChar char="u"/>
            </a:pPr>
            <a:r>
              <a:rPr lang="en-US" sz="1800" dirty="0">
                <a:solidFill>
                  <a:schemeClr val="tx1"/>
                </a:solidFill>
              </a:rPr>
              <a:t>&gt; t[1][3]</a:t>
            </a:r>
          </a:p>
          <a:p>
            <a:pPr marL="342900" indent="-342900" algn="l">
              <a:buClr>
                <a:srgbClr val="0070C0"/>
              </a:buClr>
              <a:buSzPct val="80000"/>
              <a:buFont typeface="Wingdings" pitchFamily="2" charset="2"/>
              <a:buChar char="u"/>
            </a:pPr>
            <a:r>
              <a:rPr lang="en-US" sz="1800" dirty="0">
                <a:solidFill>
                  <a:schemeClr val="tx1"/>
                </a:solidFill>
              </a:rPr>
              <a:t>&gt; t[2][3]</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5" name="Rectangle 14">
            <a:extLst>
              <a:ext uri="{FF2B5EF4-FFF2-40B4-BE49-F238E27FC236}">
                <a16:creationId xmlns:a16="http://schemas.microsoft.com/office/drawing/2014/main" id="{55608CCA-913D-467D-BFB1-48A75D2376C3}"/>
              </a:ext>
            </a:extLst>
          </p:cNvPr>
          <p:cNvSpPr/>
          <p:nvPr/>
        </p:nvSpPr>
        <p:spPr>
          <a:xfrm>
            <a:off x="3923928" y="2468659"/>
            <a:ext cx="2232248" cy="308918"/>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Axis 1 has length of 3</a:t>
            </a:r>
          </a:p>
        </p:txBody>
      </p:sp>
      <p:sp>
        <p:nvSpPr>
          <p:cNvPr id="16" name="Rectangle 15">
            <a:extLst>
              <a:ext uri="{FF2B5EF4-FFF2-40B4-BE49-F238E27FC236}">
                <a16:creationId xmlns:a16="http://schemas.microsoft.com/office/drawing/2014/main" id="{06044610-970E-40EF-97D3-BF6468160D36}"/>
              </a:ext>
            </a:extLst>
          </p:cNvPr>
          <p:cNvSpPr/>
          <p:nvPr/>
        </p:nvSpPr>
        <p:spPr>
          <a:xfrm>
            <a:off x="3851920" y="4107489"/>
            <a:ext cx="2232248" cy="308918"/>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Axis 2 has length of 4</a:t>
            </a:r>
          </a:p>
        </p:txBody>
      </p:sp>
      <p:sp>
        <p:nvSpPr>
          <p:cNvPr id="9" name="Rectangle 8">
            <a:extLst>
              <a:ext uri="{FF2B5EF4-FFF2-40B4-BE49-F238E27FC236}">
                <a16:creationId xmlns:a16="http://schemas.microsoft.com/office/drawing/2014/main" id="{DA9085A4-26BD-4073-832A-CEB98C6D6FE2}"/>
              </a:ext>
            </a:extLst>
          </p:cNvPr>
          <p:cNvSpPr/>
          <p:nvPr/>
        </p:nvSpPr>
        <p:spPr>
          <a:xfrm>
            <a:off x="1403648" y="2522996"/>
            <a:ext cx="360040" cy="40023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0E1D994-9C16-4219-B4F2-32C144D43A63}"/>
              </a:ext>
            </a:extLst>
          </p:cNvPr>
          <p:cNvSpPr/>
          <p:nvPr/>
        </p:nvSpPr>
        <p:spPr>
          <a:xfrm>
            <a:off x="1043608" y="2214078"/>
            <a:ext cx="1691208" cy="3089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55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Axes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52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First axis and second axis.</a:t>
            </a:r>
          </a:p>
          <a:p>
            <a:pPr marL="342900" indent="-342900" algn="l">
              <a:buClr>
                <a:srgbClr val="0070C0"/>
              </a:buClr>
              <a:buSzPct val="80000"/>
              <a:buFont typeface="Wingdings" pitchFamily="2" charset="2"/>
              <a:buChar char="u"/>
            </a:pPr>
            <a:r>
              <a:rPr lang="en-US" sz="1800" b="1" dirty="0">
                <a:solidFill>
                  <a:schemeClr val="tx1"/>
                </a:solidFill>
              </a:rPr>
              <a:t>&gt; First axis: dd[0], dd[1], dd[2]</a:t>
            </a:r>
          </a:p>
          <a:p>
            <a:pPr marL="342900" indent="-342900" algn="l">
              <a:buClr>
                <a:srgbClr val="0070C0"/>
              </a:buClr>
              <a:buSzPct val="80000"/>
              <a:buFont typeface="Wingdings" pitchFamily="2" charset="2"/>
              <a:buChar char="u"/>
            </a:pPr>
            <a:r>
              <a:rPr lang="en-US" sz="1800" b="1" dirty="0">
                <a:solidFill>
                  <a:schemeClr val="tx1"/>
                </a:solidFill>
              </a:rPr>
              <a:t>&gt; Second axis: dd[:][0], dd[:][1], dd[:][2]</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16B0FEF7-1CA2-4C7F-8801-4D90F9493528}"/>
              </a:ext>
            </a:extLst>
          </p:cNvPr>
          <p:cNvPicPr>
            <a:picLocks noChangeAspect="1"/>
          </p:cNvPicPr>
          <p:nvPr/>
        </p:nvPicPr>
        <p:blipFill>
          <a:blip r:embed="rId3"/>
          <a:stretch>
            <a:fillRect/>
          </a:stretch>
        </p:blipFill>
        <p:spPr>
          <a:xfrm>
            <a:off x="1403648" y="2375201"/>
            <a:ext cx="6760076" cy="4167655"/>
          </a:xfrm>
          <a:prstGeom prst="rect">
            <a:avLst/>
          </a:prstGeom>
          <a:ln>
            <a:solidFill>
              <a:srgbClr val="C00000"/>
            </a:solidFill>
          </a:ln>
        </p:spPr>
      </p:pic>
    </p:spTree>
    <p:extLst>
      <p:ext uri="{BB962C8B-B14F-4D97-AF65-F5344CB8AC3E}">
        <p14:creationId xmlns:p14="http://schemas.microsoft.com/office/powerpoint/2010/main" val="2041694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6.3 Shape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0011252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1569</TotalTime>
  <Words>1270</Words>
  <Application>Microsoft Office PowerPoint</Application>
  <PresentationFormat>On-screen Show (4:3)</PresentationFormat>
  <Paragraphs>174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佈景主題</vt:lpstr>
      <vt:lpstr>6 Rank, Axes, and Shape</vt:lpstr>
      <vt:lpstr>6 Rank, Axes, and Shape</vt:lpstr>
      <vt:lpstr>6.1 Rank</vt:lpstr>
      <vt:lpstr>6.1 Rank</vt:lpstr>
      <vt:lpstr>6.2 Axes</vt:lpstr>
      <vt:lpstr>6.2 Axes</vt:lpstr>
      <vt:lpstr>6.2 Axes</vt:lpstr>
      <vt:lpstr>6.2 Axes</vt:lpstr>
      <vt:lpstr>6.3 Shape</vt:lpstr>
      <vt:lpstr>6.3 Shape</vt:lpstr>
      <vt:lpstr>6.3 Shape</vt:lpstr>
      <vt:lpstr>6.3 Shape</vt:lpstr>
      <vt:lpstr>6.3 Shape</vt:lpstr>
      <vt:lpstr>6.4 Summary</vt:lpstr>
      <vt:lpstr>6.4 Sumamry</vt:lpstr>
      <vt:lpstr>6.5 Quiz</vt:lpstr>
      <vt:lpstr>6.5 Quiz</vt:lpstr>
      <vt:lpstr>6.5 Quiz</vt:lpstr>
      <vt:lpstr>6.5 Quiz</vt:lpstr>
      <vt:lpstr>6.5 Quiz</vt:lpstr>
      <vt:lpstr>6.5 Quiz</vt:lpstr>
      <vt:lpstr>6.5 Quiz</vt:lpstr>
      <vt:lpstr>6.5 Quiz</vt:lpstr>
      <vt:lpstr>6.5 Quiz</vt:lpstr>
      <vt:lpstr>6.5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620</cp:revision>
  <dcterms:created xsi:type="dcterms:W3CDTF">2018-09-28T16:40:41Z</dcterms:created>
  <dcterms:modified xsi:type="dcterms:W3CDTF">2020-05-31T03:08:58Z</dcterms:modified>
</cp:coreProperties>
</file>