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6" r:id="rId4"/>
    <p:sldId id="267" r:id="rId5"/>
    <p:sldId id="269" r:id="rId6"/>
    <p:sldId id="271" r:id="rId7"/>
    <p:sldId id="268" r:id="rId8"/>
    <p:sldId id="270" r:id="rId9"/>
    <p:sldId id="272" r:id="rId10"/>
    <p:sldId id="273" r:id="rId11"/>
    <p:sldId id="274" r:id="rId12"/>
    <p:sldId id="275" r:id="rId13"/>
    <p:sldId id="276"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9" d="100"/>
          <a:sy n="89" d="100"/>
        </p:scale>
        <p:origin x="1086"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Create Tensor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Create Tensor without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without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CD4CA7AA-514F-4B58-9AB8-289C6E895D43}"/>
              </a:ext>
            </a:extLst>
          </p:cNvPr>
          <p:cNvPicPr>
            <a:picLocks noChangeAspect="1"/>
          </p:cNvPicPr>
          <p:nvPr/>
        </p:nvPicPr>
        <p:blipFill>
          <a:blip r:embed="rId3"/>
          <a:stretch>
            <a:fillRect/>
          </a:stretch>
        </p:blipFill>
        <p:spPr>
          <a:xfrm>
            <a:off x="457200" y="2060849"/>
            <a:ext cx="8352928" cy="2399822"/>
          </a:xfrm>
          <a:prstGeom prst="rect">
            <a:avLst/>
          </a:prstGeom>
          <a:ln>
            <a:solidFill>
              <a:srgbClr val="C00000"/>
            </a:solidFill>
          </a:ln>
        </p:spPr>
      </p:pic>
    </p:spTree>
    <p:extLst>
      <p:ext uri="{BB962C8B-B14F-4D97-AF65-F5344CB8AC3E}">
        <p14:creationId xmlns:p14="http://schemas.microsoft.com/office/powerpoint/2010/main" val="388969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8.3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26016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8.3 Quiz</a:t>
            </a:r>
            <a:endParaRPr lang="zh-TW" altLang="en-US" b="1" dirty="0">
              <a:solidFill>
                <a:srgbClr val="FFFF00"/>
              </a:solidFill>
            </a:endParaRPr>
          </a:p>
        </p:txBody>
      </p:sp>
      <p:sp>
        <p:nvSpPr>
          <p:cNvPr id="3" name="副標題 2"/>
          <p:cNvSpPr>
            <a:spLocks noGrp="1"/>
          </p:cNvSpPr>
          <p:nvPr>
            <p:ph type="subTitle" idx="1"/>
          </p:nvPr>
        </p:nvSpPr>
        <p:spPr>
          <a:xfrm>
            <a:off x="477664" y="1325452"/>
            <a:ext cx="10700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Quiz</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414CCCB-37E7-4C88-BE7A-81B323604710}"/>
              </a:ext>
            </a:extLst>
          </p:cNvPr>
          <p:cNvPicPr>
            <a:picLocks noChangeAspect="1"/>
          </p:cNvPicPr>
          <p:nvPr/>
        </p:nvPicPr>
        <p:blipFill>
          <a:blip r:embed="rId3"/>
          <a:stretch>
            <a:fillRect/>
          </a:stretch>
        </p:blipFill>
        <p:spPr>
          <a:xfrm>
            <a:off x="1819275" y="1300486"/>
            <a:ext cx="6867525" cy="4695825"/>
          </a:xfrm>
          <a:prstGeom prst="rect">
            <a:avLst/>
          </a:prstGeom>
          <a:ln>
            <a:solidFill>
              <a:srgbClr val="C00000"/>
            </a:solidFill>
          </a:ln>
        </p:spPr>
      </p:pic>
    </p:spTree>
    <p:extLst>
      <p:ext uri="{BB962C8B-B14F-4D97-AF65-F5344CB8AC3E}">
        <p14:creationId xmlns:p14="http://schemas.microsoft.com/office/powerpoint/2010/main" val="305992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8.3 Quiz</a:t>
            </a:r>
            <a:endParaRPr lang="zh-TW" altLang="en-US" b="1" dirty="0">
              <a:solidFill>
                <a:srgbClr val="FFFF00"/>
              </a:solidFill>
            </a:endParaRPr>
          </a:p>
        </p:txBody>
      </p:sp>
      <p:sp>
        <p:nvSpPr>
          <p:cNvPr id="3" name="副標題 2"/>
          <p:cNvSpPr>
            <a:spLocks noGrp="1"/>
          </p:cNvSpPr>
          <p:nvPr>
            <p:ph type="subTitle" idx="1"/>
          </p:nvPr>
        </p:nvSpPr>
        <p:spPr>
          <a:xfrm>
            <a:off x="477664" y="1325452"/>
            <a:ext cx="107000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Quiz</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653C8999-FF27-41FD-8BC4-BDFFE8238ED8}"/>
              </a:ext>
            </a:extLst>
          </p:cNvPr>
          <p:cNvPicPr>
            <a:picLocks noChangeAspect="1"/>
          </p:cNvPicPr>
          <p:nvPr/>
        </p:nvPicPr>
        <p:blipFill>
          <a:blip r:embed="rId3"/>
          <a:stretch>
            <a:fillRect/>
          </a:stretch>
        </p:blipFill>
        <p:spPr>
          <a:xfrm>
            <a:off x="1835696" y="1391215"/>
            <a:ext cx="4371975" cy="1771650"/>
          </a:xfrm>
          <a:prstGeom prst="rect">
            <a:avLst/>
          </a:prstGeom>
        </p:spPr>
      </p:pic>
      <p:pic>
        <p:nvPicPr>
          <p:cNvPr id="9" name="Picture 8">
            <a:extLst>
              <a:ext uri="{FF2B5EF4-FFF2-40B4-BE49-F238E27FC236}">
                <a16:creationId xmlns:a16="http://schemas.microsoft.com/office/drawing/2014/main" id="{AF52CEF6-9768-4CA2-8AD7-C47A13B7BDF1}"/>
              </a:ext>
            </a:extLst>
          </p:cNvPr>
          <p:cNvPicPr>
            <a:picLocks noChangeAspect="1"/>
          </p:cNvPicPr>
          <p:nvPr/>
        </p:nvPicPr>
        <p:blipFill>
          <a:blip r:embed="rId4"/>
          <a:stretch>
            <a:fillRect/>
          </a:stretch>
        </p:blipFill>
        <p:spPr>
          <a:xfrm>
            <a:off x="1835696" y="3429000"/>
            <a:ext cx="6581775" cy="714375"/>
          </a:xfrm>
          <a:prstGeom prst="rect">
            <a:avLst/>
          </a:prstGeom>
        </p:spPr>
      </p:pic>
      <p:sp>
        <p:nvSpPr>
          <p:cNvPr id="34" name="Rectangle 33">
            <a:extLst>
              <a:ext uri="{FF2B5EF4-FFF2-40B4-BE49-F238E27FC236}">
                <a16:creationId xmlns:a16="http://schemas.microsoft.com/office/drawing/2014/main" id="{294462DF-B2B1-4417-BA74-5B05E6FE6EA6}"/>
              </a:ext>
            </a:extLst>
          </p:cNvPr>
          <p:cNvSpPr/>
          <p:nvPr/>
        </p:nvSpPr>
        <p:spPr>
          <a:xfrm>
            <a:off x="1979712" y="4143375"/>
            <a:ext cx="6048672" cy="71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en-US" sz="1400" dirty="0" err="1">
                <a:solidFill>
                  <a:schemeClr val="tx1"/>
                </a:solidFill>
                <a:latin typeface="+mj-lt"/>
              </a:rPr>
              <a:t>RuntimeError</a:t>
            </a:r>
            <a:r>
              <a:rPr lang="en-US" altLang="en-US" sz="1400" dirty="0">
                <a:solidFill>
                  <a:schemeClr val="tx1"/>
                </a:solidFill>
                <a:latin typeface="+mj-lt"/>
              </a:rPr>
              <a:t>: Expected Object of type </a:t>
            </a:r>
            <a:r>
              <a:rPr lang="en-US" altLang="en-US" sz="1400" dirty="0" err="1">
                <a:solidFill>
                  <a:schemeClr val="tx1"/>
                </a:solidFill>
                <a:latin typeface="+mj-lt"/>
              </a:rPr>
              <a:t>torch.LongTensor</a:t>
            </a:r>
            <a:r>
              <a:rPr lang="en-US" altLang="en-US" sz="1400" dirty="0">
                <a:solidFill>
                  <a:schemeClr val="tx1"/>
                </a:solidFill>
                <a:latin typeface="+mj-lt"/>
              </a:rPr>
              <a:t> but found </a:t>
            </a:r>
            <a:r>
              <a:rPr lang="en-US" altLang="en-US" sz="1400" dirty="0" err="1">
                <a:solidFill>
                  <a:schemeClr val="tx1"/>
                </a:solidFill>
                <a:latin typeface="+mj-lt"/>
              </a:rPr>
              <a:t>torch.cuda</a:t>
            </a:r>
            <a:r>
              <a:rPr lang="en-US" altLang="en-US" sz="1400" dirty="0">
                <a:solidFill>
                  <a:schemeClr val="tx1"/>
                </a:solidFill>
                <a:latin typeface="+mj-lt"/>
              </a:rPr>
              <a:t>. </a:t>
            </a:r>
            <a:r>
              <a:rPr lang="en-US" altLang="en-US" sz="1400" dirty="0" err="1">
                <a:solidFill>
                  <a:schemeClr val="tx1"/>
                </a:solidFill>
                <a:latin typeface="+mj-lt"/>
              </a:rPr>
              <a:t>LongTensor</a:t>
            </a:r>
            <a:r>
              <a:rPr lang="en-US" altLang="en-US" sz="1400" dirty="0">
                <a:solidFill>
                  <a:schemeClr val="tx1"/>
                </a:solidFill>
                <a:latin typeface="+mj-lt"/>
              </a:rPr>
              <a:t> for argument #3  ‘Other’   </a:t>
            </a:r>
          </a:p>
        </p:txBody>
      </p:sp>
      <p:pic>
        <p:nvPicPr>
          <p:cNvPr id="37" name="Picture 36">
            <a:extLst>
              <a:ext uri="{FF2B5EF4-FFF2-40B4-BE49-F238E27FC236}">
                <a16:creationId xmlns:a16="http://schemas.microsoft.com/office/drawing/2014/main" id="{98950B6C-1555-410F-8E28-0806FCD7FFD0}"/>
              </a:ext>
            </a:extLst>
          </p:cNvPr>
          <p:cNvPicPr>
            <a:picLocks noChangeAspect="1"/>
          </p:cNvPicPr>
          <p:nvPr/>
        </p:nvPicPr>
        <p:blipFill>
          <a:blip r:embed="rId5"/>
          <a:stretch>
            <a:fillRect/>
          </a:stretch>
        </p:blipFill>
        <p:spPr>
          <a:xfrm>
            <a:off x="2483768" y="5023415"/>
            <a:ext cx="1028700" cy="704850"/>
          </a:xfrm>
          <a:prstGeom prst="rect">
            <a:avLst/>
          </a:prstGeom>
        </p:spPr>
      </p:pic>
      <p:sp>
        <p:nvSpPr>
          <p:cNvPr id="38" name="Rectangle 37">
            <a:extLst>
              <a:ext uri="{FF2B5EF4-FFF2-40B4-BE49-F238E27FC236}">
                <a16:creationId xmlns:a16="http://schemas.microsoft.com/office/drawing/2014/main" id="{DCD400C1-F3E2-4657-AB61-5E969ABE15CE}"/>
              </a:ext>
            </a:extLst>
          </p:cNvPr>
          <p:cNvSpPr/>
          <p:nvPr/>
        </p:nvSpPr>
        <p:spPr>
          <a:xfrm>
            <a:off x="1835696" y="1325452"/>
            <a:ext cx="6696744" cy="46708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94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Tensor</a:t>
            </a:r>
          </a:p>
          <a:p>
            <a:pPr marL="342900" indent="-342900" algn="l">
              <a:buClr>
                <a:srgbClr val="0070C0"/>
              </a:buClr>
              <a:buSzPct val="80000"/>
              <a:buFont typeface="Wingdings" pitchFamily="2" charset="2"/>
              <a:buChar char="u"/>
            </a:pPr>
            <a:r>
              <a:rPr lang="en-US" sz="1800" dirty="0">
                <a:solidFill>
                  <a:schemeClr val="tx1"/>
                </a:solidFill>
              </a:rPr>
              <a:t>Tensors are instances of the tensor class which lives in the top level torch package.</a:t>
            </a:r>
          </a:p>
          <a:p>
            <a:pPr marL="342900" indent="-342900" algn="l">
              <a:buClr>
                <a:srgbClr val="0070C0"/>
              </a:buClr>
              <a:buSzPct val="80000"/>
              <a:buFont typeface="Wingdings" pitchFamily="2" charset="2"/>
              <a:buChar char="u"/>
            </a:pPr>
            <a:r>
              <a:rPr lang="en-US" sz="1800" dirty="0">
                <a:solidFill>
                  <a:schemeClr val="tx1"/>
                </a:solidFill>
              </a:rPr>
              <a:t>We can create a torch tensor using the class constructor.</a:t>
            </a:r>
          </a:p>
          <a:p>
            <a:pPr marL="342900" indent="-342900" algn="l">
              <a:buClr>
                <a:srgbClr val="0070C0"/>
              </a:buClr>
              <a:buSzPct val="80000"/>
              <a:buFont typeface="Wingdings" pitchFamily="2" charset="2"/>
              <a:buChar char="u"/>
            </a:pPr>
            <a:r>
              <a:rPr lang="en-US" sz="1800" dirty="0">
                <a:solidFill>
                  <a:schemeClr val="tx1"/>
                </a:solidFill>
              </a:rPr>
              <a:t>&gt; import torch</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numpy</a:t>
            </a:r>
            <a:r>
              <a:rPr lang="en-US" sz="1800" dirty="0">
                <a:solidFill>
                  <a:schemeClr val="tx1"/>
                </a:solidFill>
              </a:rPr>
              <a:t> as np</a:t>
            </a:r>
          </a:p>
          <a:p>
            <a:pPr marL="342900" indent="-342900" algn="l">
              <a:buClr>
                <a:srgbClr val="0070C0"/>
              </a:buClr>
              <a:buSzPct val="80000"/>
              <a:buFont typeface="Wingdings" pitchFamily="2" charset="2"/>
              <a:buChar char="u"/>
            </a:pPr>
            <a:r>
              <a:rPr lang="en-US" sz="1800" dirty="0">
                <a:solidFill>
                  <a:schemeClr val="tx1"/>
                </a:solidFill>
              </a:rPr>
              <a:t>&gt; t = </a:t>
            </a:r>
            <a:r>
              <a:rPr lang="en-US" sz="1800" dirty="0" err="1">
                <a:solidFill>
                  <a:schemeClr val="tx1"/>
                </a:solidFill>
              </a:rPr>
              <a:t>torch.Tensor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&gt; type(t)</a:t>
            </a:r>
          </a:p>
          <a:p>
            <a:pPr marL="342900" indent="-342900" algn="l">
              <a:buClr>
                <a:srgbClr val="0070C0"/>
              </a:buClr>
              <a:buSzPct val="80000"/>
              <a:buFont typeface="Wingdings" pitchFamily="2" charset="2"/>
              <a:buChar char="u"/>
            </a:pPr>
            <a:r>
              <a:rPr lang="en-US" sz="1800" dirty="0">
                <a:solidFill>
                  <a:schemeClr val="tx1"/>
                </a:solidFill>
              </a:rPr>
              <a:t>We get the output of this code.</a:t>
            </a:r>
          </a:p>
          <a:p>
            <a:pPr marL="342900" indent="-342900" algn="l">
              <a:buClr>
                <a:srgbClr val="0070C0"/>
              </a:buClr>
              <a:buSzPct val="80000"/>
              <a:buFont typeface="Wingdings" pitchFamily="2" charset="2"/>
              <a:buChar char="u"/>
            </a:pPr>
            <a:r>
              <a:rPr lang="en-US" sz="1800" dirty="0">
                <a:solidFill>
                  <a:schemeClr val="tx1"/>
                </a:solidFill>
              </a:rPr>
              <a:t>Note that we checked the type of our tensor t and it is an instance of the torch tensor type torch class and also at the top, we import troch and import </a:t>
            </a:r>
            <a:r>
              <a:rPr lang="en-US" sz="1800" dirty="0" err="1">
                <a:solidFill>
                  <a:schemeClr val="tx1"/>
                </a:solidFill>
              </a:rPr>
              <a:t>numpy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Make sure we have those two imports.</a:t>
            </a:r>
          </a:p>
          <a:p>
            <a:pPr marL="342900" indent="-342900" algn="l">
              <a:buClr>
                <a:srgbClr val="0070C0"/>
              </a:buClr>
              <a:buSzPct val="80000"/>
              <a:buFont typeface="Wingdings" pitchFamily="2" charset="2"/>
              <a:buChar char="u"/>
            </a:pPr>
            <a:r>
              <a:rPr lang="en-US" sz="1800" dirty="0">
                <a:solidFill>
                  <a:schemeClr val="tx1"/>
                </a:solidFill>
              </a:rPr>
              <a:t>In this case, we created a tensor using no data. We will create tensor using data.</a:t>
            </a:r>
          </a:p>
          <a:p>
            <a:pPr marL="342900" indent="-342900" algn="l">
              <a:buClr>
                <a:srgbClr val="0070C0"/>
              </a:buClr>
              <a:buSzPct val="80000"/>
              <a:buFont typeface="Wingdings" pitchFamily="2" charset="2"/>
              <a:buChar char="u"/>
            </a:pPr>
            <a:r>
              <a:rPr lang="en-US" sz="1800" dirty="0">
                <a:solidFill>
                  <a:schemeClr val="tx1"/>
                </a:solidFill>
              </a:rPr>
              <a:t>We want to study the tensor attributes. </a:t>
            </a:r>
          </a:p>
          <a:p>
            <a:pPr marL="342900" indent="-342900" algn="l">
              <a:buClr>
                <a:srgbClr val="0070C0"/>
              </a:buClr>
              <a:buSzPct val="80000"/>
              <a:buFont typeface="Wingdings" pitchFamily="2" charset="2"/>
              <a:buChar char="u"/>
            </a:pPr>
            <a:r>
              <a:rPr lang="en-US" sz="1800" dirty="0">
                <a:solidFill>
                  <a:schemeClr val="tx1"/>
                </a:solidFill>
              </a:rPr>
              <a:t>We already seen tensor attributes, such as, rank, axes, and shape. Those are fundamentals of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2968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23915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t.dtype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torch.float32</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t.device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cpu</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t.layout</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torch.strided</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1043608" y="3764062"/>
            <a:ext cx="7940500" cy="2786849"/>
          </a:xfrm>
          <a:prstGeom prst="rect">
            <a:avLst/>
          </a:prstGeom>
          <a:ln>
            <a:solidFill>
              <a:srgbClr val="C00000"/>
            </a:solidFill>
          </a:ln>
        </p:spPr>
      </p:pic>
    </p:spTree>
    <p:extLst>
      <p:ext uri="{BB962C8B-B14F-4D97-AF65-F5344CB8AC3E}">
        <p14:creationId xmlns:p14="http://schemas.microsoft.com/office/powerpoint/2010/main" val="8588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023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device = </a:t>
            </a:r>
            <a:r>
              <a:rPr lang="en-US" sz="1800" b="1" dirty="0" err="1">
                <a:solidFill>
                  <a:schemeClr val="tx1"/>
                </a:solidFill>
              </a:rPr>
              <a:t>torch.device</a:t>
            </a:r>
            <a:r>
              <a:rPr lang="en-US" sz="1800" b="1" dirty="0">
                <a:solidFill>
                  <a:schemeClr val="tx1"/>
                </a:solidFill>
              </a:rPr>
              <a:t> (‘duda:0’)</a:t>
            </a:r>
          </a:p>
          <a:p>
            <a:pPr marL="342900" indent="-342900" algn="l">
              <a:buClr>
                <a:srgbClr val="0070C0"/>
              </a:buClr>
              <a:buSzPct val="80000"/>
              <a:buFont typeface="Wingdings" pitchFamily="2" charset="2"/>
              <a:buChar char="u"/>
            </a:pPr>
            <a:r>
              <a:rPr lang="en-US" sz="1800" b="1" dirty="0">
                <a:solidFill>
                  <a:schemeClr val="tx1"/>
                </a:solidFill>
              </a:rPr>
              <a:t>&gt; print (device)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775272" y="2575607"/>
            <a:ext cx="7940500" cy="2786849"/>
          </a:xfrm>
          <a:prstGeom prst="rect">
            <a:avLst/>
          </a:prstGeom>
          <a:ln>
            <a:solidFill>
              <a:srgbClr val="C00000"/>
            </a:solidFill>
          </a:ln>
        </p:spPr>
      </p:pic>
    </p:spTree>
    <p:extLst>
      <p:ext uri="{BB962C8B-B14F-4D97-AF65-F5344CB8AC3E}">
        <p14:creationId xmlns:p14="http://schemas.microsoft.com/office/powerpoint/2010/main" val="176357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599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a:t>
            </a:r>
            <a:r>
              <a:rPr lang="en-US" sz="1800" b="1" dirty="0">
                <a:solidFill>
                  <a:schemeClr val="tx1"/>
                </a:solidFill>
              </a:rPr>
              <a:t>Stride Array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computer programming, the </a:t>
            </a:r>
            <a:r>
              <a:rPr lang="en-US" sz="1800" b="1" dirty="0">
                <a:solidFill>
                  <a:schemeClr val="tx1"/>
                </a:solidFill>
              </a:rPr>
              <a:t>stride of an array </a:t>
            </a:r>
            <a:r>
              <a:rPr lang="en-US" sz="1800" dirty="0">
                <a:solidFill>
                  <a:schemeClr val="tx1"/>
                </a:solidFill>
              </a:rPr>
              <a:t>(also referred to as </a:t>
            </a:r>
            <a:r>
              <a:rPr lang="en-US" sz="1800" b="1" dirty="0">
                <a:solidFill>
                  <a:schemeClr val="tx1"/>
                </a:solidFill>
              </a:rPr>
              <a:t>increment</a:t>
            </a:r>
            <a:r>
              <a:rPr lang="en-US" sz="1800" dirty="0">
                <a:solidFill>
                  <a:schemeClr val="tx1"/>
                </a:solidFill>
              </a:rPr>
              <a:t>, </a:t>
            </a:r>
            <a:r>
              <a:rPr lang="en-US" sz="1800" b="1" dirty="0">
                <a:solidFill>
                  <a:schemeClr val="tx1"/>
                </a:solidFill>
              </a:rPr>
              <a:t>pitch</a:t>
            </a:r>
            <a:r>
              <a:rPr lang="en-US" sz="1800" dirty="0">
                <a:solidFill>
                  <a:schemeClr val="tx1"/>
                </a:solidFill>
              </a:rPr>
              <a:t>, or </a:t>
            </a:r>
            <a:r>
              <a:rPr lang="en-US" sz="1800" b="1" dirty="0">
                <a:solidFill>
                  <a:schemeClr val="tx1"/>
                </a:solidFill>
              </a:rPr>
              <a:t>step size</a:t>
            </a:r>
            <a:r>
              <a:rPr lang="en-US" sz="1800" dirty="0">
                <a:solidFill>
                  <a:schemeClr val="tx1"/>
                </a:solidFill>
              </a:rPr>
              <a:t>) is the number of locations in memory between beginnings of successive array elements, measured in bytes or in units of the size of the array's elements. Such arrays are sometimes said to have unit stride.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3172E9C4-75E9-4BA0-B70C-A60A5E6C2006}"/>
              </a:ext>
            </a:extLst>
          </p:cNvPr>
          <p:cNvPicPr>
            <a:picLocks noChangeAspect="1"/>
          </p:cNvPicPr>
          <p:nvPr/>
        </p:nvPicPr>
        <p:blipFill>
          <a:blip r:embed="rId3"/>
          <a:stretch>
            <a:fillRect/>
          </a:stretch>
        </p:blipFill>
        <p:spPr>
          <a:xfrm>
            <a:off x="2195736" y="3221421"/>
            <a:ext cx="4010025" cy="1419225"/>
          </a:xfrm>
          <a:prstGeom prst="rect">
            <a:avLst/>
          </a:prstGeom>
          <a:ln>
            <a:solidFill>
              <a:srgbClr val="C00000"/>
            </a:solidFill>
          </a:ln>
        </p:spPr>
      </p:pic>
    </p:spTree>
    <p:extLst>
      <p:ext uri="{BB962C8B-B14F-4D97-AF65-F5344CB8AC3E}">
        <p14:creationId xmlns:p14="http://schemas.microsoft.com/office/powerpoint/2010/main" val="2903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Create Tensor with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14375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39037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 Attributes</a:t>
            </a:r>
          </a:p>
          <a:p>
            <a:pPr marL="342900" indent="-342900" algn="l">
              <a:buClr>
                <a:srgbClr val="0070C0"/>
              </a:buClr>
              <a:buSzPct val="80000"/>
              <a:buFont typeface="Wingdings" pitchFamily="2" charset="2"/>
              <a:buChar char="u"/>
            </a:pPr>
            <a:r>
              <a:rPr lang="en-US" sz="1800" dirty="0">
                <a:solidFill>
                  <a:schemeClr val="tx1"/>
                </a:solidFill>
              </a:rPr>
              <a:t>Neural Network programmers need to be aware of the following:</a:t>
            </a:r>
          </a:p>
          <a:p>
            <a:pPr marL="342900" indent="-342900" algn="l">
              <a:buClr>
                <a:srgbClr val="0070C0"/>
              </a:buClr>
              <a:buSzPct val="80000"/>
              <a:buFont typeface="+mj-lt"/>
              <a:buAutoNum type="arabicPeriod"/>
            </a:pPr>
            <a:r>
              <a:rPr lang="en-US" sz="1800" dirty="0">
                <a:solidFill>
                  <a:schemeClr val="tx1"/>
                </a:solidFill>
              </a:rPr>
              <a:t>Tensor contain data of a uniform type (</a:t>
            </a:r>
            <a:r>
              <a:rPr lang="en-US" sz="1800" b="1" dirty="0" err="1">
                <a:solidFill>
                  <a:schemeClr val="tx1"/>
                </a:solidFill>
              </a:rPr>
              <a:t>dtype</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Tensor computations between tensors depend on the</a:t>
            </a:r>
            <a:r>
              <a:rPr lang="en-US" sz="1800" b="1" dirty="0">
                <a:solidFill>
                  <a:schemeClr val="tx1"/>
                </a:solidFill>
              </a:rPr>
              <a:t> </a:t>
            </a:r>
            <a:r>
              <a:rPr lang="en-US" sz="1800" b="1" dirty="0" err="1">
                <a:solidFill>
                  <a:schemeClr val="tx1"/>
                </a:solidFill>
              </a:rPr>
              <a:t>dtype</a:t>
            </a:r>
            <a:r>
              <a:rPr lang="en-US" sz="1800" b="1" dirty="0">
                <a:solidFill>
                  <a:schemeClr val="tx1"/>
                </a:solidFill>
              </a:rPr>
              <a:t> </a:t>
            </a:r>
            <a:r>
              <a:rPr lang="en-US" sz="1800" dirty="0">
                <a:solidFill>
                  <a:schemeClr val="tx1"/>
                </a:solidFill>
              </a:rPr>
              <a:t>and the </a:t>
            </a:r>
            <a:r>
              <a:rPr lang="en-US" sz="1800" b="1" dirty="0">
                <a:solidFill>
                  <a:schemeClr val="tx1"/>
                </a:solidFill>
              </a:rPr>
              <a:t>device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Common ways of creating tensors using data in </a:t>
            </a:r>
            <a:r>
              <a:rPr lang="en-US" sz="1800" dirty="0" err="1">
                <a:solidFill>
                  <a:schemeClr val="tx1"/>
                </a:solidFill>
              </a:rPr>
              <a:t>PyTorch</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Create Tensors from Data</a:t>
            </a:r>
          </a:p>
          <a:p>
            <a:pPr marL="342900" indent="-342900" algn="l">
              <a:buClr>
                <a:srgbClr val="0070C0"/>
              </a:buClr>
              <a:buSzPct val="80000"/>
              <a:buFont typeface="Wingdings" pitchFamily="2" charset="2"/>
              <a:buChar char="u"/>
            </a:pPr>
            <a:r>
              <a:rPr lang="en-US" sz="1800" dirty="0">
                <a:solidFill>
                  <a:schemeClr val="tx1"/>
                </a:solidFill>
              </a:rPr>
              <a:t>These are </a:t>
            </a:r>
            <a:r>
              <a:rPr lang="en-US" sz="1800">
                <a:solidFill>
                  <a:schemeClr val="tx1"/>
                </a:solidFill>
              </a:rPr>
              <a:t>four primary </a:t>
            </a:r>
            <a:r>
              <a:rPr lang="en-US" sz="1800" dirty="0">
                <a:solidFill>
                  <a:schemeClr val="tx1"/>
                </a:solidFill>
              </a:rPr>
              <a:t>ways of creating tensor objects (instance of </a:t>
            </a:r>
            <a:r>
              <a:rPr lang="en-US" sz="1800" dirty="0" err="1">
                <a:solidFill>
                  <a:schemeClr val="tx1"/>
                </a:solidFill>
              </a:rPr>
              <a:t>torch.Tensor</a:t>
            </a:r>
            <a:r>
              <a:rPr lang="en-US" sz="1800" dirty="0">
                <a:solidFill>
                  <a:schemeClr val="tx1"/>
                </a:solidFill>
              </a:rPr>
              <a:t> class) with data (array-like) in </a:t>
            </a:r>
            <a:r>
              <a:rPr lang="en-US" sz="1800" dirty="0" err="1">
                <a:solidFill>
                  <a:schemeClr val="tx1"/>
                </a:solidFill>
              </a:rPr>
              <a:t>PyTroch</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(data)</a:t>
            </a:r>
          </a:p>
          <a:p>
            <a:pPr marL="342900" indent="-342900" algn="l">
              <a:buClr>
                <a:srgbClr val="0070C0"/>
              </a:buClr>
              <a:buSzPct val="80000"/>
              <a:buFont typeface="+mj-lt"/>
              <a:buAutoNum type="arabicPeriod"/>
            </a:pPr>
            <a:r>
              <a:rPr lang="en-US" sz="1800" dirty="0" err="1">
                <a:solidFill>
                  <a:schemeClr val="tx1"/>
                </a:solidFill>
              </a:rPr>
              <a:t>torch.as_tensor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torch.from_numpy</a:t>
            </a:r>
            <a:r>
              <a:rPr lang="en-US" sz="1800" dirty="0">
                <a:solidFill>
                  <a:schemeClr val="tx1"/>
                </a:solidFill>
              </a:rPr>
              <a:t>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9054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CC3DFCF8-7A54-474F-A74A-1C69F829BAAB}"/>
              </a:ext>
            </a:extLst>
          </p:cNvPr>
          <p:cNvPicPr>
            <a:picLocks noChangeAspect="1"/>
          </p:cNvPicPr>
          <p:nvPr/>
        </p:nvPicPr>
        <p:blipFill>
          <a:blip r:embed="rId3"/>
          <a:stretch>
            <a:fillRect/>
          </a:stretch>
        </p:blipFill>
        <p:spPr>
          <a:xfrm>
            <a:off x="477664" y="1886200"/>
            <a:ext cx="7951416" cy="3013906"/>
          </a:xfrm>
          <a:prstGeom prst="rect">
            <a:avLst/>
          </a:prstGeom>
          <a:ln>
            <a:solidFill>
              <a:srgbClr val="C00000"/>
            </a:solidFill>
          </a:ln>
        </p:spPr>
      </p:pic>
    </p:spTree>
    <p:extLst>
      <p:ext uri="{BB962C8B-B14F-4D97-AF65-F5344CB8AC3E}">
        <p14:creationId xmlns:p14="http://schemas.microsoft.com/office/powerpoint/2010/main" val="24880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Create Tensor without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98036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714</Words>
  <Application>Microsoft Office PowerPoint</Application>
  <PresentationFormat>On-screen Show (4:3)</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8 Create Tensor</vt:lpstr>
      <vt:lpstr>8 Create Tensor</vt:lpstr>
      <vt:lpstr>8 Create Tensor</vt:lpstr>
      <vt:lpstr>8 Create Tensor</vt:lpstr>
      <vt:lpstr>8 Create Tensor</vt:lpstr>
      <vt:lpstr>8.1 Create Tensor with Data</vt:lpstr>
      <vt:lpstr>8.1 Create Tensor with Data</vt:lpstr>
      <vt:lpstr>8.1 Create Tensor with Data</vt:lpstr>
      <vt:lpstr>8.2 Create Tensor without Data</vt:lpstr>
      <vt:lpstr>8.2 Create Tensor without Data</vt:lpstr>
      <vt:lpstr>8.3 Quiz</vt:lpstr>
      <vt:lpstr>8.3 Quiz</vt:lpstr>
      <vt:lpstr>8.3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792</cp:revision>
  <dcterms:created xsi:type="dcterms:W3CDTF">2018-09-28T16:40:41Z</dcterms:created>
  <dcterms:modified xsi:type="dcterms:W3CDTF">2020-05-31T05:03:57Z</dcterms:modified>
</cp:coreProperties>
</file>