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5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75" d="100"/>
          <a:sy n="75" d="100"/>
        </p:scale>
        <p:origin x="141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2020/5/21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2020/5/21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6stDhEA0wFQ&amp;list=PLZbbT5o_s2xrfNyHZsM6ufI0iZENK9xgG&amp;index=4" TargetMode="External"/><Relationship Id="rId2" Type="http://schemas.openxmlformats.org/officeDocument/2006/relationships/hyperlink" Target="https://developer.nvidia.com/deep-learning-software"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6stDhEA0wFQ&amp;list=PLZbbT5o_s2xrfNyHZsM6ufI0iZENK9xgG&amp;index=4"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6stDhEA0wFQ&amp;list=PLZbbT5o_s2xrfNyHZsM6ufI0iZENK9xgG&amp;index=4"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6stDhEA0wFQ&amp;list=PLZbbT5o_s2xrfNyHZsM6ufI0iZENK9xgG&amp;index=4"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6stDhEA0wFQ&amp;list=PLZbbT5o_s2xrfNyHZsM6ufI0iZENK9xgG&amp;index=4"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6stDhEA0wFQ&amp;list=PLZbbT5o_s2xrfNyHZsM6ufI0iZENK9xgG&amp;index=4"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6stDhEA0wFQ&amp;list=PLZbbT5o_s2xrfNyHZsM6ufI0iZENK9xgG&amp;index=4"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6stDhEA0wFQ&amp;list=PLZbbT5o_s2xrfNyHZsM6ufI0iZENK9xgG&amp;index=4"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6stDhEA0wFQ&amp;list=PLZbbT5o_s2xrfNyHZsM6ufI0iZENK9xgG&amp;index=4" TargetMode="External"/><Relationship Id="rId2" Type="http://schemas.openxmlformats.org/officeDocument/2006/relationships/hyperlink" Target="https://commons.wikimedia.org/wiki/File:Convolution_arithmetic_-_No_padding_no_strides.gif" TargetMode="Externa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6stDhEA0wFQ&amp;list=PLZbbT5o_s2xrfNyHZsM6ufI0iZENK9xgG&amp;index=4" TargetMode="External"/><Relationship Id="rId2" Type="http://schemas.openxmlformats.org/officeDocument/2006/relationships/hyperlink" Target="https://commons.wikimedia.org/wiki/File:Convolution_arithmetic_-_No_padding_no_strides.gif" TargetMode="Externa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6stDhEA0wFQ&amp;list=PLZbbT5o_s2xrfNyHZsM6ufI0iZENK9xgG&amp;index=4" TargetMode="External"/><Relationship Id="rId2" Type="http://schemas.openxmlformats.org/officeDocument/2006/relationships/hyperlink" Target="https://commons.wikimedia.org/wiki/File:Convolution_arithmetic_-_No_padding_no_strides.gif" TargetMode="Externa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6stDhEA0wFQ&amp;list=PLZbbT5o_s2xrfNyHZsM6ufI0iZENK9xgG&amp;index=4"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 Cuda</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Cuda</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9067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hlinkClick r:id="rId2"/>
              </a:rPr>
              <a:t>https://developer.nvidia.com/deep-learning-software</a:t>
            </a:r>
            <a:endParaRPr lang="en-US" altLang="zh-TW" sz="1800" dirty="0">
              <a:solidFill>
                <a:schemeClr val="tx1"/>
              </a:solidFill>
            </a:endParaRPr>
          </a:p>
          <a:p>
            <a:pPr marL="342900" indent="-342900" algn="l">
              <a:buClr>
                <a:srgbClr val="0070C0"/>
              </a:buClr>
              <a:buSzPct val="80000"/>
              <a:buFont typeface="Wingdings" pitchFamily="2" charset="2"/>
              <a:buChar char="u"/>
            </a:pPr>
            <a:r>
              <a:rPr lang="en-US" altLang="zh-TW" sz="1800" dirty="0">
                <a:solidFill>
                  <a:schemeClr val="tx1"/>
                </a:solidFill>
              </a:rPr>
              <a:t>The Cuda has specialized libraries like </a:t>
            </a:r>
            <a:r>
              <a:rPr lang="en-US" altLang="zh-TW" sz="1800" dirty="0" err="1">
                <a:solidFill>
                  <a:schemeClr val="tx1"/>
                </a:solidFill>
              </a:rPr>
              <a:t>CuDNN</a:t>
            </a:r>
            <a:r>
              <a:rPr lang="en-US" altLang="zh-TW" sz="1800" dirty="0">
                <a:solidFill>
                  <a:schemeClr val="tx1"/>
                </a:solidFill>
              </a:rPr>
              <a:t>, </a:t>
            </a:r>
            <a:r>
              <a:rPr lang="en-US" altLang="zh-TW" sz="1800" dirty="0" err="1">
                <a:solidFill>
                  <a:schemeClr val="tx1"/>
                </a:solidFill>
              </a:rPr>
              <a:t>TensorRT</a:t>
            </a:r>
            <a:r>
              <a:rPr lang="en-US" altLang="zh-TW" sz="1800" dirty="0">
                <a:solidFill>
                  <a:schemeClr val="tx1"/>
                </a:solidFill>
              </a:rPr>
              <a:t>, </a:t>
            </a:r>
            <a:r>
              <a:rPr lang="en-US" altLang="zh-TW" sz="1800" dirty="0" err="1">
                <a:solidFill>
                  <a:schemeClr val="tx1"/>
                </a:solidFill>
              </a:rPr>
              <a:t>DeepStream</a:t>
            </a:r>
            <a:r>
              <a:rPr lang="en-US" altLang="zh-TW" sz="1800" dirty="0">
                <a:solidFill>
                  <a:schemeClr val="tx1"/>
                </a:solidFill>
              </a:rPr>
              <a:t> SDK, </a:t>
            </a:r>
            <a:r>
              <a:rPr lang="en-US" altLang="zh-TW" sz="1800" dirty="0" err="1">
                <a:solidFill>
                  <a:schemeClr val="tx1"/>
                </a:solidFill>
              </a:rPr>
              <a:t>CuBLAS</a:t>
            </a:r>
            <a:r>
              <a:rPr lang="en-US" altLang="zh-TW" sz="1800" dirty="0">
                <a:solidFill>
                  <a:schemeClr val="tx1"/>
                </a:solidFill>
              </a:rPr>
              <a:t>, </a:t>
            </a:r>
            <a:r>
              <a:rPr lang="en-US" altLang="zh-TW" sz="1800" dirty="0" err="1">
                <a:solidFill>
                  <a:schemeClr val="tx1"/>
                </a:solidFill>
              </a:rPr>
              <a:t>cuSPARE</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33DBBEF3-C14B-449E-BFE0-257ED8CC209E}"/>
              </a:ext>
            </a:extLst>
          </p:cNvPr>
          <p:cNvPicPr>
            <a:picLocks noChangeAspect="1"/>
          </p:cNvPicPr>
          <p:nvPr/>
        </p:nvPicPr>
        <p:blipFill>
          <a:blip r:embed="rId4"/>
          <a:stretch>
            <a:fillRect/>
          </a:stretch>
        </p:blipFill>
        <p:spPr>
          <a:xfrm>
            <a:off x="1187624" y="2319562"/>
            <a:ext cx="7106107" cy="3925636"/>
          </a:xfrm>
          <a:prstGeom prst="rect">
            <a:avLst/>
          </a:prstGeom>
          <a:ln>
            <a:solidFill>
              <a:srgbClr val="C00000"/>
            </a:solidFill>
          </a:ln>
        </p:spPr>
      </p:pic>
    </p:spTree>
    <p:extLst>
      <p:ext uri="{BB962C8B-B14F-4D97-AF65-F5344CB8AC3E}">
        <p14:creationId xmlns:p14="http://schemas.microsoft.com/office/powerpoint/2010/main" val="3954261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Cuda</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6480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err="1">
                <a:solidFill>
                  <a:schemeClr val="tx1"/>
                </a:solidFill>
              </a:rPr>
              <a:t>PyTotch</a:t>
            </a:r>
            <a:r>
              <a:rPr lang="en-US" sz="1800" dirty="0">
                <a:solidFill>
                  <a:schemeClr val="tx1"/>
                </a:solidFill>
              </a:rPr>
              <a:t> is written by Python, however, they code will be translated into C/C++ and Cuda to speed up the processing and get that performance boost.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4245066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Cuda</a:t>
            </a:r>
            <a:endParaRPr lang="zh-TW" altLang="en-US" b="1" dirty="0">
              <a:solidFill>
                <a:srgbClr val="FFFF00"/>
              </a:solidFill>
            </a:endParaRPr>
          </a:p>
        </p:txBody>
      </p:sp>
      <p:sp>
        <p:nvSpPr>
          <p:cNvPr id="3" name="副標題 2"/>
          <p:cNvSpPr>
            <a:spLocks noGrp="1"/>
          </p:cNvSpPr>
          <p:nvPr>
            <p:ph type="subTitle" idx="1"/>
          </p:nvPr>
        </p:nvSpPr>
        <p:spPr>
          <a:xfrm>
            <a:off x="467544" y="1268757"/>
            <a:ext cx="8352928" cy="28895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Using Cuda</a:t>
            </a:r>
          </a:p>
          <a:p>
            <a:pPr marL="342900" indent="-342900" algn="l">
              <a:buClr>
                <a:srgbClr val="0070C0"/>
              </a:buClr>
              <a:buSzPct val="80000"/>
              <a:buFont typeface="Wingdings" pitchFamily="2" charset="2"/>
              <a:buChar char="u"/>
            </a:pPr>
            <a:r>
              <a:rPr lang="en-US" sz="1800" dirty="0">
                <a:solidFill>
                  <a:schemeClr val="tx1"/>
                </a:solidFill>
              </a:rPr>
              <a:t>&gt; </a:t>
            </a:r>
            <a:r>
              <a:rPr lang="en-US" sz="1800" dirty="0" err="1">
                <a:solidFill>
                  <a:schemeClr val="tx1"/>
                </a:solidFill>
              </a:rPr>
              <a:t>torch.tensor</a:t>
            </a:r>
            <a:r>
              <a:rPr lang="en-US" sz="1800" dirty="0">
                <a:solidFill>
                  <a:schemeClr val="tx1"/>
                </a:solidFill>
              </a:rPr>
              <a:t>([1,2,3])</a:t>
            </a:r>
          </a:p>
          <a:p>
            <a:pPr marL="342900" indent="-342900" algn="l">
              <a:buClr>
                <a:srgbClr val="0070C0"/>
              </a:buClr>
              <a:buSzPct val="80000"/>
              <a:buFont typeface="Wingdings" pitchFamily="2" charset="2"/>
              <a:buChar char="u"/>
            </a:pPr>
            <a:r>
              <a:rPr lang="en-US" sz="1800" dirty="0">
                <a:solidFill>
                  <a:schemeClr val="tx1"/>
                </a:solidFill>
              </a:rPr>
              <a:t>The PyTorch can be used CPU.</a:t>
            </a:r>
          </a:p>
          <a:p>
            <a:pPr marL="342900" indent="-342900" algn="l">
              <a:buClr>
                <a:srgbClr val="0070C0"/>
              </a:buClr>
              <a:buSzPct val="80000"/>
              <a:buFont typeface="Wingdings" pitchFamily="2" charset="2"/>
              <a:buChar char="u"/>
            </a:pPr>
            <a:r>
              <a:rPr lang="en-US" sz="1800" dirty="0">
                <a:solidFill>
                  <a:schemeClr val="tx1"/>
                </a:solidFill>
              </a:rPr>
              <a:t>&gt; </a:t>
            </a:r>
            <a:r>
              <a:rPr lang="en-US" sz="1800" dirty="0" err="1">
                <a:solidFill>
                  <a:schemeClr val="tx1"/>
                </a:solidFill>
              </a:rPr>
              <a:t>t.cuda</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Cuda assign the tensor to each GPU unit 0 (cuda:0).</a:t>
            </a:r>
          </a:p>
          <a:p>
            <a:pPr marL="342900" indent="-342900" algn="l">
              <a:buClr>
                <a:srgbClr val="0070C0"/>
              </a:buClr>
              <a:buSzPct val="80000"/>
              <a:buFont typeface="Wingdings" pitchFamily="2" charset="2"/>
              <a:buChar char="u"/>
            </a:pPr>
            <a:r>
              <a:rPr lang="en-US" sz="1800" dirty="0">
                <a:solidFill>
                  <a:schemeClr val="tx1"/>
                </a:solidFill>
              </a:rPr>
              <a:t>The computation can be versatile either on CPU or GPU.</a:t>
            </a:r>
          </a:p>
          <a:p>
            <a:pPr marL="342900" indent="-342900" algn="l">
              <a:buClr>
                <a:srgbClr val="0070C0"/>
              </a:buClr>
              <a:buSzPct val="80000"/>
              <a:buFont typeface="Wingdings" pitchFamily="2" charset="2"/>
              <a:buChar char="u"/>
            </a:pPr>
            <a:r>
              <a:rPr lang="en-US" sz="1800" dirty="0">
                <a:solidFill>
                  <a:schemeClr val="tx1"/>
                </a:solidFill>
              </a:rPr>
              <a:t>The GPU is only faster for particular task.</a:t>
            </a:r>
          </a:p>
          <a:p>
            <a:pPr marL="342900" indent="-342900" algn="l">
              <a:buClr>
                <a:srgbClr val="0070C0"/>
              </a:buClr>
              <a:buSzPct val="80000"/>
              <a:buFont typeface="Wingdings" pitchFamily="2" charset="2"/>
              <a:buChar char="u"/>
            </a:pPr>
            <a:r>
              <a:rPr lang="en-US" sz="1800" dirty="0">
                <a:solidFill>
                  <a:schemeClr val="tx1"/>
                </a:solidFill>
              </a:rPr>
              <a:t>The task move from CPU to GPU is costly and slower if the computation task is a simple one.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8" name="Picture 7">
            <a:extLst>
              <a:ext uri="{FF2B5EF4-FFF2-40B4-BE49-F238E27FC236}">
                <a16:creationId xmlns:a16="http://schemas.microsoft.com/office/drawing/2014/main" id="{9CE8B80C-5E2B-438A-9A1C-33B079335B9F}"/>
              </a:ext>
            </a:extLst>
          </p:cNvPr>
          <p:cNvPicPr>
            <a:picLocks noChangeAspect="1"/>
          </p:cNvPicPr>
          <p:nvPr/>
        </p:nvPicPr>
        <p:blipFill>
          <a:blip r:embed="rId3"/>
          <a:stretch>
            <a:fillRect/>
          </a:stretch>
        </p:blipFill>
        <p:spPr>
          <a:xfrm>
            <a:off x="467544" y="4386860"/>
            <a:ext cx="8496944" cy="1740964"/>
          </a:xfrm>
          <a:prstGeom prst="rect">
            <a:avLst/>
          </a:prstGeom>
          <a:ln>
            <a:solidFill>
              <a:srgbClr val="C00000"/>
            </a:solidFill>
          </a:ln>
        </p:spPr>
      </p:pic>
    </p:spTree>
    <p:extLst>
      <p:ext uri="{BB962C8B-B14F-4D97-AF65-F5344CB8AC3E}">
        <p14:creationId xmlns:p14="http://schemas.microsoft.com/office/powerpoint/2010/main" val="2257087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Cuda</a:t>
            </a:r>
            <a:endParaRPr lang="zh-TW" altLang="en-US" b="1" dirty="0">
              <a:solidFill>
                <a:srgbClr val="FFFF00"/>
              </a:solidFill>
            </a:endParaRPr>
          </a:p>
        </p:txBody>
      </p:sp>
      <p:sp>
        <p:nvSpPr>
          <p:cNvPr id="3" name="副標題 2"/>
          <p:cNvSpPr>
            <a:spLocks noGrp="1"/>
          </p:cNvSpPr>
          <p:nvPr>
            <p:ph type="subTitle" idx="1"/>
          </p:nvPr>
        </p:nvSpPr>
        <p:spPr>
          <a:xfrm>
            <a:off x="467544" y="1268757"/>
            <a:ext cx="8352928" cy="27363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Using Cuda</a:t>
            </a:r>
          </a:p>
          <a:p>
            <a:pPr marL="342900" indent="-342900" algn="l">
              <a:buClr>
                <a:srgbClr val="0070C0"/>
              </a:buClr>
              <a:buSzPct val="80000"/>
              <a:buFont typeface="Wingdings" pitchFamily="2" charset="2"/>
              <a:buChar char="u"/>
            </a:pPr>
            <a:r>
              <a:rPr lang="en-US" sz="1800" dirty="0">
                <a:solidFill>
                  <a:schemeClr val="tx1"/>
                </a:solidFill>
              </a:rPr>
              <a:t>GPU is only used when the task can be broken down.</a:t>
            </a:r>
          </a:p>
          <a:p>
            <a:pPr marL="342900" indent="-342900" algn="l">
              <a:buClr>
                <a:srgbClr val="0070C0"/>
              </a:buClr>
              <a:buSzPct val="80000"/>
              <a:buFont typeface="Wingdings" pitchFamily="2" charset="2"/>
              <a:buChar char="u"/>
            </a:pPr>
            <a:r>
              <a:rPr lang="en-US" sz="1800" dirty="0">
                <a:solidFill>
                  <a:schemeClr val="tx1"/>
                </a:solidFill>
              </a:rPr>
              <a:t>If task is simple, move from CPU to GPU is slower.</a:t>
            </a:r>
          </a:p>
          <a:p>
            <a:pPr marL="342900" indent="-342900" algn="l">
              <a:buClr>
                <a:srgbClr val="0070C0"/>
              </a:buClr>
              <a:buSzPct val="80000"/>
              <a:buFont typeface="Wingdings" pitchFamily="2" charset="2"/>
              <a:buChar char="u"/>
            </a:pPr>
            <a:r>
              <a:rPr lang="en-US" sz="1800" dirty="0">
                <a:solidFill>
                  <a:schemeClr val="tx1"/>
                </a:solidFill>
              </a:rPr>
              <a:t>NVIDIA is a pioneer for GPGPU (General Purpose Graphical Process Unit).</a:t>
            </a:r>
          </a:p>
          <a:p>
            <a:pPr marL="342900" indent="-342900" algn="l">
              <a:buClr>
                <a:srgbClr val="0070C0"/>
              </a:buClr>
              <a:buSzPct val="80000"/>
              <a:buFont typeface="Wingdings" pitchFamily="2" charset="2"/>
              <a:buChar char="u"/>
            </a:pPr>
            <a:r>
              <a:rPr lang="en-US" sz="1800" dirty="0">
                <a:solidFill>
                  <a:schemeClr val="tx1"/>
                </a:solidFill>
              </a:rPr>
              <a:t>NVIDIA CEO Jensen Wong has envisioned GPU  computing very early on.</a:t>
            </a:r>
          </a:p>
          <a:p>
            <a:pPr marL="342900" indent="-342900" algn="l">
              <a:buClr>
                <a:srgbClr val="0070C0"/>
              </a:buClr>
              <a:buSzPct val="80000"/>
              <a:buFont typeface="Wingdings" pitchFamily="2" charset="2"/>
              <a:buChar char="u"/>
            </a:pPr>
            <a:r>
              <a:rPr lang="en-US" sz="1800" dirty="0">
                <a:solidFill>
                  <a:schemeClr val="tx1"/>
                </a:solidFill>
              </a:rPr>
              <a:t>Cuda is created 10 years ago.</a:t>
            </a:r>
          </a:p>
          <a:p>
            <a:pPr marL="342900" indent="-342900" algn="l">
              <a:buClr>
                <a:srgbClr val="0070C0"/>
              </a:buClr>
              <a:buSzPct val="80000"/>
              <a:buFont typeface="Wingdings" pitchFamily="2" charset="2"/>
              <a:buChar char="u"/>
            </a:pPr>
            <a:r>
              <a:rPr lang="en-US" sz="1800" dirty="0">
                <a:solidFill>
                  <a:schemeClr val="tx1"/>
                </a:solidFill>
              </a:rPr>
              <a:t>Cuda is really now take flight.</a:t>
            </a:r>
          </a:p>
          <a:p>
            <a:pPr marL="342900" indent="-342900" algn="l">
              <a:buClr>
                <a:srgbClr val="0070C0"/>
              </a:buClr>
              <a:buSzPct val="80000"/>
              <a:buFont typeface="Wingdings" pitchFamily="2" charset="2"/>
              <a:buChar char="u"/>
            </a:pPr>
            <a:r>
              <a:rPr lang="en-US" sz="1800" dirty="0">
                <a:solidFill>
                  <a:schemeClr val="tx1"/>
                </a:solidFill>
              </a:rPr>
              <a:t>NVIDIA GPU is leading for deep learning.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358524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Cuda</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7275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Cuda</a:t>
            </a:r>
          </a:p>
          <a:p>
            <a:pPr marL="342900" indent="-342900" algn="l">
              <a:buClr>
                <a:srgbClr val="0070C0"/>
              </a:buClr>
              <a:buSzPct val="80000"/>
              <a:buFont typeface="Wingdings" pitchFamily="2" charset="2"/>
              <a:buChar char="u"/>
            </a:pPr>
            <a:r>
              <a:rPr lang="en-US" altLang="zh-TW" sz="1800" b="1" dirty="0">
                <a:solidFill>
                  <a:srgbClr val="C00000"/>
                </a:solidFill>
              </a:rPr>
              <a:t>Why do we need Cuda? Why do we need the graphic processor?</a:t>
            </a:r>
          </a:p>
          <a:p>
            <a:pPr marL="342900" indent="-342900" algn="l">
              <a:buClr>
                <a:srgbClr val="0070C0"/>
              </a:buClr>
              <a:buSzPct val="80000"/>
              <a:buFont typeface="Wingdings" pitchFamily="2" charset="2"/>
              <a:buChar char="u"/>
            </a:pPr>
            <a:r>
              <a:rPr lang="en-US" altLang="zh-TW" sz="1800" dirty="0">
                <a:solidFill>
                  <a:schemeClr val="tx1"/>
                </a:solidFill>
              </a:rPr>
              <a:t>Cuda is the software for NVIDIA GPU (Graphic Processor Unit).</a:t>
            </a:r>
          </a:p>
          <a:p>
            <a:pPr marL="342900" indent="-342900" algn="l">
              <a:buClr>
                <a:srgbClr val="0070C0"/>
              </a:buClr>
              <a:buSzPct val="80000"/>
              <a:buFont typeface="Wingdings" pitchFamily="2" charset="2"/>
              <a:buChar char="u"/>
            </a:pPr>
            <a:r>
              <a:rPr lang="en-US" altLang="zh-TW" sz="1800" dirty="0">
                <a:solidFill>
                  <a:schemeClr val="tx1"/>
                </a:solidFill>
              </a:rPr>
              <a:t>A GPU is processor for specialized computation. This is contract to CPU (Central Processing Unit) for general computation. </a:t>
            </a:r>
          </a:p>
          <a:p>
            <a:pPr marL="342900" indent="-342900" algn="l">
              <a:buClr>
                <a:srgbClr val="0070C0"/>
              </a:buClr>
              <a:buSzPct val="80000"/>
              <a:buFont typeface="Wingdings" pitchFamily="2" charset="2"/>
              <a:buChar char="u"/>
            </a:pPr>
            <a:r>
              <a:rPr lang="en-US" altLang="zh-TW" sz="1800" dirty="0">
                <a:solidFill>
                  <a:schemeClr val="tx1"/>
                </a:solidFill>
              </a:rPr>
              <a:t>CPU is a processor for regular computation. </a:t>
            </a:r>
          </a:p>
          <a:p>
            <a:pPr marL="342900" indent="-342900" algn="l">
              <a:buClr>
                <a:srgbClr val="0070C0"/>
              </a:buClr>
              <a:buSzPct val="80000"/>
              <a:buFont typeface="Wingdings" pitchFamily="2" charset="2"/>
              <a:buChar char="u"/>
            </a:pPr>
            <a:r>
              <a:rPr lang="en-US" altLang="zh-TW" sz="1800" dirty="0">
                <a:solidFill>
                  <a:schemeClr val="tx1"/>
                </a:solidFill>
              </a:rPr>
              <a:t>A GPU can be much faster than CPU in parallel computation.</a:t>
            </a:r>
          </a:p>
          <a:p>
            <a:pPr marL="342900" indent="-342900" algn="l">
              <a:buClr>
                <a:srgbClr val="0070C0"/>
              </a:buClr>
              <a:buSzPct val="80000"/>
              <a:buFont typeface="Wingdings" pitchFamily="2" charset="2"/>
              <a:buChar char="u"/>
            </a:pPr>
            <a:r>
              <a:rPr lang="en-US" altLang="zh-TW" sz="1800" dirty="0">
                <a:solidFill>
                  <a:schemeClr val="tx1"/>
                </a:solidFill>
              </a:rPr>
              <a:t>Parallel computation is a special computation can be broken into independent smaller computations that can be carried out simultaneously. The resulting computations are then recombined or synchronized to form the result of original larger computation. </a:t>
            </a:r>
          </a:p>
          <a:p>
            <a:pPr marL="342900" indent="-342900" algn="l">
              <a:buClr>
                <a:srgbClr val="0070C0"/>
              </a:buClr>
              <a:buSzPct val="80000"/>
              <a:buFont typeface="Wingdings" pitchFamily="2" charset="2"/>
              <a:buChar char="u"/>
            </a:pPr>
            <a:r>
              <a:rPr lang="en-US" altLang="zh-TW" sz="1800" dirty="0">
                <a:solidFill>
                  <a:schemeClr val="tx1"/>
                </a:solidFill>
              </a:rPr>
              <a:t>The number of task that a larger computation can be broken into depends on the number of cores contained on a particular piece of hardware.</a:t>
            </a:r>
          </a:p>
          <a:p>
            <a:pPr marL="342900" indent="-342900" algn="l">
              <a:buClr>
                <a:srgbClr val="0070C0"/>
              </a:buClr>
              <a:buSzPct val="80000"/>
              <a:buFont typeface="Wingdings" pitchFamily="2" charset="2"/>
              <a:buChar char="u"/>
            </a:pPr>
            <a:r>
              <a:rPr lang="en-US" altLang="zh-TW" sz="1800" dirty="0">
                <a:solidFill>
                  <a:schemeClr val="tx1"/>
                </a:solidFill>
              </a:rPr>
              <a:t>Cores are the units that actually do the computation within a given processor and CPUs typically have 4 or 16 cores while GPUs have potentially thousands of cores.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Cuda</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1602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can conclude that parallel computing is done by using GPUs.</a:t>
            </a:r>
          </a:p>
          <a:p>
            <a:pPr marL="342900" indent="-342900" algn="l">
              <a:buClr>
                <a:srgbClr val="0070C0"/>
              </a:buClr>
              <a:buSzPct val="80000"/>
              <a:buFont typeface="Wingdings" pitchFamily="2" charset="2"/>
              <a:buChar char="u"/>
            </a:pPr>
            <a:r>
              <a:rPr lang="en-US" altLang="zh-TW" sz="1800" dirty="0">
                <a:solidFill>
                  <a:schemeClr val="tx1"/>
                </a:solidFill>
              </a:rPr>
              <a:t>We can also conclude that the tasks which are best suited to be of using a GPU are tasks that can be done in parallel.</a:t>
            </a:r>
          </a:p>
          <a:p>
            <a:pPr marL="342900" indent="-342900" algn="l">
              <a:buClr>
                <a:srgbClr val="0070C0"/>
              </a:buClr>
              <a:buSzPct val="80000"/>
              <a:buFont typeface="Wingdings" pitchFamily="2" charset="2"/>
              <a:buChar char="u"/>
            </a:pPr>
            <a:r>
              <a:rPr lang="en-US" altLang="zh-TW" sz="1800" dirty="0">
                <a:solidFill>
                  <a:schemeClr val="tx1"/>
                </a:solidFill>
              </a:rPr>
              <a:t>If a computation can be done in parallel, we can accelerate our computation using parallel programming approaches.</a:t>
            </a:r>
          </a:p>
          <a:p>
            <a:pPr marL="342900" indent="-342900" algn="l">
              <a:buClr>
                <a:srgbClr val="0070C0"/>
              </a:buClr>
              <a:buSzPct val="80000"/>
              <a:buFont typeface="Wingdings" pitchFamily="2" charset="2"/>
              <a:buChar char="u"/>
            </a:pPr>
            <a:r>
              <a:rPr lang="en-US" altLang="zh-TW" sz="1800" dirty="0">
                <a:solidFill>
                  <a:schemeClr val="tx1"/>
                </a:solidFill>
              </a:rPr>
              <a:t>GPUs let’s turn our attention to neural network and see why GPUs are heavily used in deep learning.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3233527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Cuda</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0983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rgbClr val="C00000"/>
                </a:solidFill>
              </a:rPr>
              <a:t>Embarrassing Parallel</a:t>
            </a:r>
          </a:p>
          <a:p>
            <a:pPr marL="342900" indent="-342900" algn="l">
              <a:buClr>
                <a:srgbClr val="0070C0"/>
              </a:buClr>
              <a:buSzPct val="80000"/>
              <a:buFont typeface="Wingdings" pitchFamily="2" charset="2"/>
              <a:buChar char="u"/>
            </a:pPr>
            <a:r>
              <a:rPr lang="en-US" altLang="zh-TW" sz="1800" dirty="0">
                <a:solidFill>
                  <a:schemeClr val="tx1"/>
                </a:solidFill>
              </a:rPr>
              <a:t>We know the GPUs are suited for parallel computing and this fact about GPUs is why deep learning uses them.</a:t>
            </a:r>
          </a:p>
          <a:p>
            <a:pPr marL="342900" indent="-342900" algn="l">
              <a:buClr>
                <a:srgbClr val="0070C0"/>
              </a:buClr>
              <a:buSzPct val="80000"/>
              <a:buFont typeface="Wingdings" pitchFamily="2" charset="2"/>
              <a:buChar char="u"/>
            </a:pPr>
            <a:r>
              <a:rPr lang="en-US" altLang="zh-TW" sz="1800" dirty="0">
                <a:solidFill>
                  <a:schemeClr val="tx1"/>
                </a:solidFill>
              </a:rPr>
              <a:t>Neural network are embarrassing parallel. </a:t>
            </a:r>
          </a:p>
          <a:p>
            <a:pPr marL="342900" indent="-342900" algn="l">
              <a:buClr>
                <a:srgbClr val="0070C0"/>
              </a:buClr>
              <a:buSzPct val="80000"/>
              <a:buFont typeface="Wingdings" pitchFamily="2" charset="2"/>
              <a:buChar char="u"/>
            </a:pPr>
            <a:r>
              <a:rPr lang="en-US" altLang="zh-TW" sz="1800" dirty="0">
                <a:solidFill>
                  <a:schemeClr val="tx1"/>
                </a:solidFill>
              </a:rPr>
              <a:t>Seriously, in parallel computing, an embarrassing parallel task is a problem where little to no effort is needed to break the task down into an independent set of smaller tasks.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2B556D8B-CF66-4C79-9AC9-07D8084A0103}"/>
              </a:ext>
            </a:extLst>
          </p:cNvPr>
          <p:cNvPicPr>
            <a:picLocks noChangeAspect="1"/>
          </p:cNvPicPr>
          <p:nvPr/>
        </p:nvPicPr>
        <p:blipFill>
          <a:blip r:embed="rId3"/>
          <a:stretch>
            <a:fillRect/>
          </a:stretch>
        </p:blipFill>
        <p:spPr>
          <a:xfrm>
            <a:off x="839936" y="3490849"/>
            <a:ext cx="7464127" cy="2846629"/>
          </a:xfrm>
          <a:prstGeom prst="rect">
            <a:avLst/>
          </a:prstGeom>
          <a:ln>
            <a:solidFill>
              <a:srgbClr val="C00000"/>
            </a:solidFill>
          </a:ln>
        </p:spPr>
      </p:pic>
    </p:spTree>
    <p:extLst>
      <p:ext uri="{BB962C8B-B14F-4D97-AF65-F5344CB8AC3E}">
        <p14:creationId xmlns:p14="http://schemas.microsoft.com/office/powerpoint/2010/main" val="3112104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Cuda</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3050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rgbClr val="C00000"/>
                </a:solidFill>
              </a:rPr>
              <a:t>Neural Networks are Embarrassing Parallel</a:t>
            </a:r>
          </a:p>
          <a:p>
            <a:pPr marL="342900" indent="-342900" algn="l">
              <a:buClr>
                <a:srgbClr val="0070C0"/>
              </a:buClr>
              <a:buSzPct val="80000"/>
              <a:buFont typeface="Wingdings" pitchFamily="2" charset="2"/>
              <a:buChar char="u"/>
            </a:pPr>
            <a:r>
              <a:rPr lang="en-US" altLang="zh-TW" sz="1800" dirty="0">
                <a:solidFill>
                  <a:schemeClr val="tx1"/>
                </a:solidFill>
              </a:rPr>
              <a:t>Neural Network are embarrassing Parallel. Typically, high-end GPUs have 3000 cores can run computations in parallel.</a:t>
            </a:r>
          </a:p>
          <a:p>
            <a:pPr marL="342900" indent="-342900" algn="l">
              <a:buClr>
                <a:srgbClr val="0070C0"/>
              </a:buClr>
              <a:buSzPct val="80000"/>
              <a:buFont typeface="Wingdings" pitchFamily="2" charset="2"/>
              <a:buChar char="u"/>
            </a:pPr>
            <a:r>
              <a:rPr lang="en-US" altLang="zh-TW" sz="1800" dirty="0">
                <a:solidFill>
                  <a:schemeClr val="tx1"/>
                </a:solidFill>
              </a:rPr>
              <a:t>Neural network can be broken into smaller computations that are independent with respect to one another.</a:t>
            </a:r>
          </a:p>
          <a:p>
            <a:pPr marL="342900" indent="-342900" algn="l">
              <a:buClr>
                <a:srgbClr val="0070C0"/>
              </a:buClr>
              <a:buSzPct val="80000"/>
              <a:buFont typeface="Wingdings" pitchFamily="2" charset="2"/>
              <a:buChar char="u"/>
            </a:pPr>
            <a:r>
              <a:rPr lang="en-US" altLang="zh-TW" sz="1800" dirty="0">
                <a:solidFill>
                  <a:schemeClr val="tx1"/>
                </a:solidFill>
              </a:rPr>
              <a:t>The nature of computations used in neural network that makes GPUs so useful in deep learning.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4048003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Cuda</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288032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hlinkClick r:id="rId2"/>
              </a:rPr>
              <a:t>https://commons.wikimedia.org/wiki/File:Convolution_arithmetic_-_No_padding_no_strides.gif</a:t>
            </a:r>
            <a:endParaRPr lang="en-US" sz="1800" dirty="0"/>
          </a:p>
          <a:p>
            <a:pPr marL="342900" indent="-342900" algn="l">
              <a:buClr>
                <a:srgbClr val="0070C0"/>
              </a:buClr>
              <a:buSzPct val="80000"/>
              <a:buFont typeface="Wingdings" pitchFamily="2" charset="2"/>
              <a:buChar char="u"/>
            </a:pPr>
            <a:r>
              <a:rPr lang="en-US" altLang="zh-TW" sz="1800" dirty="0">
                <a:solidFill>
                  <a:schemeClr val="tx1"/>
                </a:solidFill>
              </a:rPr>
              <a:t>When we perform the convolutional operation, we have input channel in blue on the bottom.</a:t>
            </a:r>
          </a:p>
          <a:p>
            <a:pPr marL="342900" indent="-342900" algn="l">
              <a:buClr>
                <a:srgbClr val="0070C0"/>
              </a:buClr>
              <a:buSzPct val="80000"/>
              <a:buFont typeface="Wingdings" pitchFamily="2" charset="2"/>
              <a:buChar char="u"/>
            </a:pPr>
            <a:r>
              <a:rPr lang="en-US" altLang="zh-TW" sz="1800" dirty="0">
                <a:solidFill>
                  <a:schemeClr val="tx1"/>
                </a:solidFill>
              </a:rPr>
              <a:t>A convolutional filter shaded on top of the input channel that is sliding across the input channel. </a:t>
            </a:r>
          </a:p>
          <a:p>
            <a:pPr marL="342900" indent="-342900" algn="l">
              <a:buClr>
                <a:srgbClr val="0070C0"/>
              </a:buClr>
              <a:buSzPct val="80000"/>
              <a:buFont typeface="Wingdings" pitchFamily="2" charset="2"/>
              <a:buChar char="u"/>
            </a:pPr>
            <a:r>
              <a:rPr lang="en-US" altLang="zh-TW" sz="1800" dirty="0">
                <a:solidFill>
                  <a:schemeClr val="tx1"/>
                </a:solidFill>
              </a:rPr>
              <a:t>A green output channel for each position of the convolutional filter.</a:t>
            </a:r>
          </a:p>
          <a:p>
            <a:pPr marL="342900" indent="-342900" algn="l">
              <a:buClr>
                <a:srgbClr val="0070C0"/>
              </a:buClr>
              <a:buSzPct val="80000"/>
              <a:buFont typeface="Wingdings" pitchFamily="2" charset="2"/>
              <a:buChar char="u"/>
            </a:pPr>
            <a:r>
              <a:rPr lang="en-US" altLang="zh-TW" sz="1800" dirty="0">
                <a:solidFill>
                  <a:schemeClr val="tx1"/>
                </a:solidFill>
              </a:rPr>
              <a:t>On top of the input channel, there is a corresponding green region.</a:t>
            </a:r>
          </a:p>
          <a:p>
            <a:pPr marL="342900" indent="-342900" algn="l">
              <a:buClr>
                <a:srgbClr val="0070C0"/>
              </a:buClr>
              <a:buSzPct val="80000"/>
              <a:buFont typeface="Wingdings" pitchFamily="2" charset="2"/>
              <a:buChar char="u"/>
            </a:pPr>
            <a:r>
              <a:rPr lang="en-US" altLang="zh-TW" sz="1800" dirty="0">
                <a:solidFill>
                  <a:schemeClr val="tx1"/>
                </a:solidFill>
              </a:rPr>
              <a:t>On the output channel, this is the output of the convolution operation at each point. </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D58F6E33-F8DE-4FAD-871F-D198A0551AC8}"/>
              </a:ext>
            </a:extLst>
          </p:cNvPr>
          <p:cNvPicPr>
            <a:picLocks noChangeAspect="1"/>
          </p:cNvPicPr>
          <p:nvPr/>
        </p:nvPicPr>
        <p:blipFill>
          <a:blip r:embed="rId4"/>
          <a:stretch>
            <a:fillRect/>
          </a:stretch>
        </p:blipFill>
        <p:spPr>
          <a:xfrm>
            <a:off x="1691681" y="4315813"/>
            <a:ext cx="1948990" cy="2215518"/>
          </a:xfrm>
          <a:prstGeom prst="rect">
            <a:avLst/>
          </a:prstGeom>
          <a:ln>
            <a:solidFill>
              <a:srgbClr val="C00000"/>
            </a:solidFill>
          </a:ln>
        </p:spPr>
      </p:pic>
      <p:pic>
        <p:nvPicPr>
          <p:cNvPr id="8" name="Picture 7">
            <a:extLst>
              <a:ext uri="{FF2B5EF4-FFF2-40B4-BE49-F238E27FC236}">
                <a16:creationId xmlns:a16="http://schemas.microsoft.com/office/drawing/2014/main" id="{24912A97-5308-4495-A20A-DBFAD7795E7C}"/>
              </a:ext>
            </a:extLst>
          </p:cNvPr>
          <p:cNvPicPr>
            <a:picLocks noChangeAspect="1"/>
          </p:cNvPicPr>
          <p:nvPr/>
        </p:nvPicPr>
        <p:blipFill>
          <a:blip r:embed="rId5"/>
          <a:stretch>
            <a:fillRect/>
          </a:stretch>
        </p:blipFill>
        <p:spPr>
          <a:xfrm>
            <a:off x="4058306" y="4293095"/>
            <a:ext cx="1948990" cy="2218980"/>
          </a:xfrm>
          <a:prstGeom prst="rect">
            <a:avLst/>
          </a:prstGeom>
          <a:ln>
            <a:solidFill>
              <a:srgbClr val="C00000"/>
            </a:solidFill>
          </a:ln>
        </p:spPr>
      </p:pic>
      <p:pic>
        <p:nvPicPr>
          <p:cNvPr id="10" name="Picture 9">
            <a:extLst>
              <a:ext uri="{FF2B5EF4-FFF2-40B4-BE49-F238E27FC236}">
                <a16:creationId xmlns:a16="http://schemas.microsoft.com/office/drawing/2014/main" id="{C66EE389-3A55-4A85-B999-C8D353E162C7}"/>
              </a:ext>
            </a:extLst>
          </p:cNvPr>
          <p:cNvPicPr>
            <a:picLocks noChangeAspect="1"/>
          </p:cNvPicPr>
          <p:nvPr/>
        </p:nvPicPr>
        <p:blipFill>
          <a:blip r:embed="rId6"/>
          <a:stretch>
            <a:fillRect/>
          </a:stretch>
        </p:blipFill>
        <p:spPr>
          <a:xfrm>
            <a:off x="6371232" y="4291033"/>
            <a:ext cx="1951632" cy="2278376"/>
          </a:xfrm>
          <a:prstGeom prst="rect">
            <a:avLst/>
          </a:prstGeom>
          <a:ln>
            <a:solidFill>
              <a:srgbClr val="C00000"/>
            </a:solidFill>
          </a:ln>
        </p:spPr>
      </p:pic>
    </p:spTree>
    <p:extLst>
      <p:ext uri="{BB962C8B-B14F-4D97-AF65-F5344CB8AC3E}">
        <p14:creationId xmlns:p14="http://schemas.microsoft.com/office/powerpoint/2010/main" val="2157033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Cuda</a:t>
            </a:r>
            <a:endParaRPr lang="zh-TW" altLang="en-US" b="1" dirty="0">
              <a:solidFill>
                <a:srgbClr val="FFFF00"/>
              </a:solidFill>
            </a:endParaRPr>
          </a:p>
        </p:txBody>
      </p:sp>
      <p:sp>
        <p:nvSpPr>
          <p:cNvPr id="3" name="副標題 2"/>
          <p:cNvSpPr>
            <a:spLocks noGrp="1"/>
          </p:cNvSpPr>
          <p:nvPr>
            <p:ph type="subTitle" idx="1"/>
          </p:nvPr>
        </p:nvSpPr>
        <p:spPr>
          <a:xfrm>
            <a:off x="467544" y="1268757"/>
            <a:ext cx="8352928" cy="26870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hlinkClick r:id="rId2"/>
              </a:rPr>
              <a:t>https://commons.wikimedia.org/wiki/File:Convolution_arithmetic_-_No_padding_no_strides.gif</a:t>
            </a:r>
            <a:endParaRPr lang="en-US" sz="1800" dirty="0"/>
          </a:p>
          <a:p>
            <a:pPr marL="342900" indent="-342900" algn="l">
              <a:buClr>
                <a:srgbClr val="0070C0"/>
              </a:buClr>
              <a:buSzPct val="80000"/>
              <a:buFont typeface="Wingdings" pitchFamily="2" charset="2"/>
              <a:buChar char="u"/>
            </a:pPr>
            <a:r>
              <a:rPr lang="en-US" altLang="zh-TW" sz="1800" dirty="0">
                <a:solidFill>
                  <a:schemeClr val="tx1"/>
                </a:solidFill>
              </a:rPr>
              <a:t>In the animation, these computations are happening sequentially one after the other, however, each computation is independent form the other.</a:t>
            </a:r>
          </a:p>
          <a:p>
            <a:pPr marL="342900" indent="-342900" algn="l">
              <a:buClr>
                <a:srgbClr val="0070C0"/>
              </a:buClr>
              <a:buSzPct val="80000"/>
              <a:buFont typeface="Wingdings" pitchFamily="2" charset="2"/>
              <a:buChar char="u"/>
            </a:pPr>
            <a:r>
              <a:rPr lang="en-US" altLang="zh-TW" sz="1800" dirty="0">
                <a:solidFill>
                  <a:schemeClr val="tx1"/>
                </a:solidFill>
              </a:rPr>
              <a:t>This means none of the computations depends on the results of any of the other computations. </a:t>
            </a:r>
          </a:p>
          <a:p>
            <a:pPr marL="342900" indent="-342900" algn="l">
              <a:buClr>
                <a:srgbClr val="0070C0"/>
              </a:buClr>
              <a:buSzPct val="80000"/>
              <a:buFont typeface="Wingdings" pitchFamily="2" charset="2"/>
              <a:buChar char="u"/>
            </a:pPr>
            <a:r>
              <a:rPr lang="en-US" altLang="zh-TW" sz="1800" dirty="0">
                <a:solidFill>
                  <a:schemeClr val="tx1"/>
                </a:solidFill>
              </a:rPr>
              <a:t>In the result, all these independent computations can happen in parallel on a GPU and the overall output channel can be produced after all of the computations have been completed.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8" name="Picture 7">
            <a:extLst>
              <a:ext uri="{FF2B5EF4-FFF2-40B4-BE49-F238E27FC236}">
                <a16:creationId xmlns:a16="http://schemas.microsoft.com/office/drawing/2014/main" id="{F4A72C52-3D12-4B7C-A54C-053540DA72EF}"/>
              </a:ext>
            </a:extLst>
          </p:cNvPr>
          <p:cNvPicPr>
            <a:picLocks noChangeAspect="1"/>
          </p:cNvPicPr>
          <p:nvPr/>
        </p:nvPicPr>
        <p:blipFill>
          <a:blip r:embed="rId4"/>
          <a:stretch>
            <a:fillRect/>
          </a:stretch>
        </p:blipFill>
        <p:spPr>
          <a:xfrm>
            <a:off x="1691681" y="4315813"/>
            <a:ext cx="1948990" cy="2215518"/>
          </a:xfrm>
          <a:prstGeom prst="rect">
            <a:avLst/>
          </a:prstGeom>
          <a:ln>
            <a:solidFill>
              <a:srgbClr val="C00000"/>
            </a:solidFill>
          </a:ln>
        </p:spPr>
      </p:pic>
      <p:pic>
        <p:nvPicPr>
          <p:cNvPr id="10" name="Picture 9">
            <a:extLst>
              <a:ext uri="{FF2B5EF4-FFF2-40B4-BE49-F238E27FC236}">
                <a16:creationId xmlns:a16="http://schemas.microsoft.com/office/drawing/2014/main" id="{2ADD0A55-8D29-4D50-A9A6-9BF0B5D74FFB}"/>
              </a:ext>
            </a:extLst>
          </p:cNvPr>
          <p:cNvPicPr>
            <a:picLocks noChangeAspect="1"/>
          </p:cNvPicPr>
          <p:nvPr/>
        </p:nvPicPr>
        <p:blipFill>
          <a:blip r:embed="rId5"/>
          <a:stretch>
            <a:fillRect/>
          </a:stretch>
        </p:blipFill>
        <p:spPr>
          <a:xfrm>
            <a:off x="4058306" y="4293095"/>
            <a:ext cx="1948990" cy="2218980"/>
          </a:xfrm>
          <a:prstGeom prst="rect">
            <a:avLst/>
          </a:prstGeom>
          <a:ln>
            <a:solidFill>
              <a:srgbClr val="C00000"/>
            </a:solidFill>
          </a:ln>
        </p:spPr>
      </p:pic>
      <p:pic>
        <p:nvPicPr>
          <p:cNvPr id="11" name="Picture 10">
            <a:extLst>
              <a:ext uri="{FF2B5EF4-FFF2-40B4-BE49-F238E27FC236}">
                <a16:creationId xmlns:a16="http://schemas.microsoft.com/office/drawing/2014/main" id="{8B211CC3-21A0-42D2-8719-6BE002A13AC2}"/>
              </a:ext>
            </a:extLst>
          </p:cNvPr>
          <p:cNvPicPr>
            <a:picLocks noChangeAspect="1"/>
          </p:cNvPicPr>
          <p:nvPr/>
        </p:nvPicPr>
        <p:blipFill>
          <a:blip r:embed="rId6"/>
          <a:stretch>
            <a:fillRect/>
          </a:stretch>
        </p:blipFill>
        <p:spPr>
          <a:xfrm>
            <a:off x="6371232" y="4291033"/>
            <a:ext cx="1951632" cy="2278376"/>
          </a:xfrm>
          <a:prstGeom prst="rect">
            <a:avLst/>
          </a:prstGeom>
          <a:ln>
            <a:solidFill>
              <a:srgbClr val="C00000"/>
            </a:solidFill>
          </a:ln>
        </p:spPr>
      </p:pic>
    </p:spTree>
    <p:extLst>
      <p:ext uri="{BB962C8B-B14F-4D97-AF65-F5344CB8AC3E}">
        <p14:creationId xmlns:p14="http://schemas.microsoft.com/office/powerpoint/2010/main" val="294187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Cuda</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6561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hlinkClick r:id="rId2"/>
              </a:rPr>
              <a:t>https://commons.wikimedia.org/wiki/File:Convolution_arithmetic_-_No_padding_no_strides.gif</a:t>
            </a:r>
            <a:endParaRPr lang="en-US" sz="1800" dirty="0"/>
          </a:p>
          <a:p>
            <a:pPr marL="342900" indent="-342900" algn="l">
              <a:buClr>
                <a:srgbClr val="0070C0"/>
              </a:buClr>
              <a:buSzPct val="80000"/>
              <a:buFont typeface="Wingdings" pitchFamily="2" charset="2"/>
              <a:buChar char="u"/>
            </a:pPr>
            <a:r>
              <a:rPr lang="en-US" altLang="zh-TW" sz="1800" dirty="0">
                <a:solidFill>
                  <a:schemeClr val="tx1"/>
                </a:solidFill>
              </a:rPr>
              <a:t>This allows us to see that the convolutional operation can be accelerated using the parallel programming approach and a GPU.</a:t>
            </a:r>
          </a:p>
          <a:p>
            <a:pPr marL="342900" indent="-342900" algn="l">
              <a:buClr>
                <a:srgbClr val="0070C0"/>
              </a:buClr>
              <a:buSzPct val="80000"/>
              <a:buFont typeface="Wingdings" pitchFamily="2" charset="2"/>
              <a:buChar char="u"/>
            </a:pPr>
            <a:r>
              <a:rPr lang="en-US" altLang="zh-TW" sz="1800" dirty="0">
                <a:solidFill>
                  <a:schemeClr val="tx1"/>
                </a:solidFill>
              </a:rPr>
              <a:t>This is where Cuda comes into neural networks.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F4A72C52-3D12-4B7C-A54C-053540DA72EF}"/>
              </a:ext>
            </a:extLst>
          </p:cNvPr>
          <p:cNvPicPr>
            <a:picLocks noChangeAspect="1"/>
          </p:cNvPicPr>
          <p:nvPr/>
        </p:nvPicPr>
        <p:blipFill>
          <a:blip r:embed="rId4"/>
          <a:stretch>
            <a:fillRect/>
          </a:stretch>
        </p:blipFill>
        <p:spPr>
          <a:xfrm>
            <a:off x="1193595" y="3183274"/>
            <a:ext cx="1948990" cy="2215518"/>
          </a:xfrm>
          <a:prstGeom prst="rect">
            <a:avLst/>
          </a:prstGeom>
          <a:ln>
            <a:solidFill>
              <a:srgbClr val="C00000"/>
            </a:solidFill>
          </a:ln>
        </p:spPr>
      </p:pic>
      <p:pic>
        <p:nvPicPr>
          <p:cNvPr id="10" name="Picture 9">
            <a:extLst>
              <a:ext uri="{FF2B5EF4-FFF2-40B4-BE49-F238E27FC236}">
                <a16:creationId xmlns:a16="http://schemas.microsoft.com/office/drawing/2014/main" id="{2ADD0A55-8D29-4D50-A9A6-9BF0B5D74FFB}"/>
              </a:ext>
            </a:extLst>
          </p:cNvPr>
          <p:cNvPicPr>
            <a:picLocks noChangeAspect="1"/>
          </p:cNvPicPr>
          <p:nvPr/>
        </p:nvPicPr>
        <p:blipFill>
          <a:blip r:embed="rId5"/>
          <a:stretch>
            <a:fillRect/>
          </a:stretch>
        </p:blipFill>
        <p:spPr>
          <a:xfrm>
            <a:off x="3669513" y="3211241"/>
            <a:ext cx="1948990" cy="2218980"/>
          </a:xfrm>
          <a:prstGeom prst="rect">
            <a:avLst/>
          </a:prstGeom>
          <a:ln>
            <a:solidFill>
              <a:srgbClr val="C00000"/>
            </a:solidFill>
          </a:ln>
        </p:spPr>
      </p:pic>
      <p:pic>
        <p:nvPicPr>
          <p:cNvPr id="11" name="Picture 10">
            <a:extLst>
              <a:ext uri="{FF2B5EF4-FFF2-40B4-BE49-F238E27FC236}">
                <a16:creationId xmlns:a16="http://schemas.microsoft.com/office/drawing/2014/main" id="{8B211CC3-21A0-42D2-8719-6BE002A13AC2}"/>
              </a:ext>
            </a:extLst>
          </p:cNvPr>
          <p:cNvPicPr>
            <a:picLocks noChangeAspect="1"/>
          </p:cNvPicPr>
          <p:nvPr/>
        </p:nvPicPr>
        <p:blipFill>
          <a:blip r:embed="rId6"/>
          <a:stretch>
            <a:fillRect/>
          </a:stretch>
        </p:blipFill>
        <p:spPr>
          <a:xfrm>
            <a:off x="6145431" y="3181543"/>
            <a:ext cx="1951632" cy="2278376"/>
          </a:xfrm>
          <a:prstGeom prst="rect">
            <a:avLst/>
          </a:prstGeom>
          <a:ln>
            <a:solidFill>
              <a:srgbClr val="C00000"/>
            </a:solidFill>
          </a:ln>
        </p:spPr>
      </p:pic>
    </p:spTree>
    <p:extLst>
      <p:ext uri="{BB962C8B-B14F-4D97-AF65-F5344CB8AC3E}">
        <p14:creationId xmlns:p14="http://schemas.microsoft.com/office/powerpoint/2010/main" val="4173303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Cuda</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21602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NVIDIA is a technology company that design GPUs.</a:t>
            </a:r>
          </a:p>
          <a:p>
            <a:pPr marL="342900" indent="-342900" algn="l">
              <a:buClr>
                <a:srgbClr val="0070C0"/>
              </a:buClr>
              <a:buSzPct val="80000"/>
              <a:buFont typeface="Wingdings" pitchFamily="2" charset="2"/>
              <a:buChar char="u"/>
            </a:pPr>
            <a:r>
              <a:rPr lang="en-US" altLang="zh-TW" sz="1800" dirty="0">
                <a:solidFill>
                  <a:schemeClr val="tx1"/>
                </a:solidFill>
              </a:rPr>
              <a:t>They created Cuda as a software platform that pairs with the GPU hardware making it easier for developers to build software that accelerate computations using the parallel processing power of NVIDIA GPUs.</a:t>
            </a:r>
          </a:p>
          <a:p>
            <a:pPr marL="342900" indent="-342900" algn="l">
              <a:buClr>
                <a:srgbClr val="0070C0"/>
              </a:buClr>
              <a:buSzPct val="80000"/>
              <a:buFont typeface="Wingdings" pitchFamily="2" charset="2"/>
              <a:buChar char="u"/>
            </a:pPr>
            <a:r>
              <a:rPr lang="en-US" altLang="zh-TW" sz="1800" dirty="0">
                <a:solidFill>
                  <a:schemeClr val="tx1"/>
                </a:solidFill>
              </a:rPr>
              <a:t>The NVIDIA CPU is the hardware that enables parallel computation. Cuda is the software layer that provides an API for developers.</a:t>
            </a:r>
          </a:p>
          <a:p>
            <a:pPr marL="342900" indent="-342900" algn="l">
              <a:buClr>
                <a:srgbClr val="0070C0"/>
              </a:buClr>
              <a:buSzPct val="80000"/>
              <a:buFont typeface="Wingdings" pitchFamily="2" charset="2"/>
              <a:buChar char="u"/>
            </a:pPr>
            <a:r>
              <a:rPr lang="en-US" altLang="zh-TW" sz="1800" dirty="0">
                <a:solidFill>
                  <a:schemeClr val="tx1"/>
                </a:solidFill>
              </a:rPr>
              <a:t>Cuda can be downloaded and installed from NVIDA website for free.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https://www.youtube.com/watch?v=6stDhEA0wFQ&amp;list=PLZbbT5o_s2xrfNyHZsM6ufI0iZENK9xgG&amp;index=4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286867511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1406</TotalTime>
  <Words>1232</Words>
  <Application>Microsoft Office PowerPoint</Application>
  <PresentationFormat>On-screen Show (4:3)</PresentationFormat>
  <Paragraphs>112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佈景主題</vt:lpstr>
      <vt:lpstr>4 Cuda</vt:lpstr>
      <vt:lpstr>4 Cuda</vt:lpstr>
      <vt:lpstr>4 Cuda</vt:lpstr>
      <vt:lpstr>4 Cuda</vt:lpstr>
      <vt:lpstr>4 Cuda</vt:lpstr>
      <vt:lpstr>4 Cuda</vt:lpstr>
      <vt:lpstr>4 Cuda</vt:lpstr>
      <vt:lpstr>4 Cuda</vt:lpstr>
      <vt:lpstr>4 Cuda</vt:lpstr>
      <vt:lpstr>4 Cuda</vt:lpstr>
      <vt:lpstr>4 Cuda</vt:lpstr>
      <vt:lpstr>4 Cuda</vt:lpstr>
      <vt:lpstr>4 Cuda</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538</cp:revision>
  <dcterms:created xsi:type="dcterms:W3CDTF">2018-09-28T16:40:41Z</dcterms:created>
  <dcterms:modified xsi:type="dcterms:W3CDTF">2020-05-22T06:42:28Z</dcterms:modified>
</cp:coreProperties>
</file>