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2" r:id="rId3"/>
    <p:sldId id="297" r:id="rId4"/>
    <p:sldId id="298" r:id="rId5"/>
    <p:sldId id="300" r:id="rId6"/>
    <p:sldId id="299" r:id="rId7"/>
    <p:sldId id="301" r:id="rId8"/>
    <p:sldId id="302" r:id="rId9"/>
    <p:sldId id="319" r:id="rId10"/>
    <p:sldId id="303" r:id="rId11"/>
    <p:sldId id="320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21" r:id="rId24"/>
    <p:sldId id="315" r:id="rId25"/>
    <p:sldId id="316" r:id="rId26"/>
    <p:sldId id="317" r:id="rId27"/>
    <p:sldId id="318" r:id="rId28"/>
    <p:sldId id="259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89" d="100"/>
          <a:sy n="89" d="100"/>
        </p:scale>
        <p:origin x="77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jY9L8H89U&amp;list=PLZbbT5o_s2xrfNyHZsM6ufI0iZENK9xgG&amp;index=1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Build CNN (Part 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17.1 Class Lizard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663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OOP Class and Object.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BFBC9-42CD-4A96-95E9-C59E50A2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189545"/>
            <a:ext cx="3448050" cy="2933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12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17.2 Class Network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4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5994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build neural networks in PyTorch, we use </a:t>
            </a:r>
            <a:r>
              <a:rPr lang="en-US" sz="1800" dirty="0" err="1">
                <a:solidFill>
                  <a:schemeClr val="tx1"/>
                </a:solidFill>
              </a:rPr>
              <a:t>torch.nn</a:t>
            </a:r>
            <a:r>
              <a:rPr lang="en-US" sz="1800" dirty="0">
                <a:solidFill>
                  <a:schemeClr val="tx1"/>
                </a:solidFill>
              </a:rPr>
              <a:t>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torch.nn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psckage</a:t>
            </a:r>
            <a:r>
              <a:rPr lang="en-US" sz="1800" dirty="0">
                <a:solidFill>
                  <a:schemeClr val="tx1"/>
                </a:solidFill>
              </a:rPr>
              <a:t> is </a:t>
            </a:r>
            <a:r>
              <a:rPr lang="en-US" sz="1800" dirty="0" err="1">
                <a:solidFill>
                  <a:schemeClr val="tx1"/>
                </a:solidFill>
              </a:rPr>
              <a:t>PyTorch’s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nn</a:t>
            </a:r>
            <a:r>
              <a:rPr lang="en-US" sz="1800" dirty="0">
                <a:solidFill>
                  <a:schemeClr val="tx1"/>
                </a:solidFill>
              </a:rPr>
              <a:t> (Neural Network)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import the package: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torch.nn</a:t>
            </a:r>
            <a:r>
              <a:rPr lang="en-US" sz="1800" dirty="0">
                <a:solidFill>
                  <a:schemeClr val="tx1"/>
                </a:solidFill>
              </a:rPr>
              <a:t> as </a:t>
            </a:r>
            <a:r>
              <a:rPr lang="en-US" sz="1800" dirty="0" err="1">
                <a:solidFill>
                  <a:schemeClr val="tx1"/>
                </a:solidFill>
              </a:rPr>
              <a:t>nn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645DD1-EEC6-4315-8858-BB42465F5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081400"/>
            <a:ext cx="5004048" cy="3274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8439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26076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PyTorch neural network Library contains all the typically components typically needed to build neural networks.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primary components we need to build a neural network is a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PyTorch neural network library contains classes that help us in constructing layers. Each layer in the neural network has two primary components.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Number one, a transformation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Number two, a collection of weights.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46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0234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if we think back to object programming.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transformation is code. A collection of weights is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BAA41-3AD4-4AFE-9C25-792F4EDE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648" y="2455259"/>
            <a:ext cx="6314703" cy="38354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AF5245-A58B-47A8-AFF0-5BAC5AFFDCA6}"/>
              </a:ext>
            </a:extLst>
          </p:cNvPr>
          <p:cNvSpPr/>
          <p:nvPr/>
        </p:nvSpPr>
        <p:spPr>
          <a:xfrm>
            <a:off x="3131840" y="3212976"/>
            <a:ext cx="172819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306369-23A8-4C0A-B83F-3C8DE47C43F7}"/>
              </a:ext>
            </a:extLst>
          </p:cNvPr>
          <p:cNvSpPr/>
          <p:nvPr/>
        </p:nvSpPr>
        <p:spPr>
          <a:xfrm>
            <a:off x="3779912" y="2931330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792BF9-F8FE-4B27-A062-662423B1E0A4}"/>
              </a:ext>
            </a:extLst>
          </p:cNvPr>
          <p:cNvSpPr/>
          <p:nvPr/>
        </p:nvSpPr>
        <p:spPr>
          <a:xfrm>
            <a:off x="3203848" y="5706184"/>
            <a:ext cx="172819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5B65F-C393-4D86-8B6E-87CFF583F990}"/>
              </a:ext>
            </a:extLst>
          </p:cNvPr>
          <p:cNvSpPr/>
          <p:nvPr/>
        </p:nvSpPr>
        <p:spPr>
          <a:xfrm>
            <a:off x="3779912" y="5424538"/>
            <a:ext cx="7920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713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2394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layer is represented as a classes. PyTorch is defined by classes.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Our layer will be objects. Within the neural network package, there us a special class called module.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651434-D58F-4EC6-8CE0-51ABB15CB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487" y="2607784"/>
            <a:ext cx="4861244" cy="37548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D1FDFF40-081C-4962-A6C6-C26785A91F9F}"/>
              </a:ext>
            </a:extLst>
          </p:cNvPr>
          <p:cNvSpPr txBox="1">
            <a:spLocks/>
          </p:cNvSpPr>
          <p:nvPr/>
        </p:nvSpPr>
        <p:spPr>
          <a:xfrm>
            <a:off x="469322" y="2616322"/>
            <a:ext cx="3382598" cy="356130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module is a base class for all neural network. This means that all the layers in PyTorch extend the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 class and inherit all of PyTorch built-in functionality that comes with the </a:t>
            </a:r>
            <a:r>
              <a:rPr lang="en-US" sz="1800" dirty="0" err="1">
                <a:solidFill>
                  <a:schemeClr val="tx1"/>
                </a:solidFill>
              </a:rPr>
              <a:t>nn.modules</a:t>
            </a:r>
            <a:r>
              <a:rPr lang="en-US" sz="1800" dirty="0">
                <a:solidFill>
                  <a:schemeClr val="tx1"/>
                </a:solidFill>
              </a:rPr>
              <a:t> class.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OOP, this is called as inheritance. You extends the class </a:t>
            </a:r>
            <a:r>
              <a:rPr lang="en-US" sz="1800" dirty="0" err="1">
                <a:solidFill>
                  <a:schemeClr val="tx1"/>
                </a:solidFill>
              </a:rPr>
              <a:t>nn.modules</a:t>
            </a:r>
            <a:r>
              <a:rPr lang="en-US" sz="1800" dirty="0">
                <a:solidFill>
                  <a:schemeClr val="tx1"/>
                </a:solidFill>
              </a:rPr>
              <a:t> and you get all of the </a:t>
            </a:r>
            <a:r>
              <a:rPr lang="en-US" sz="1800" dirty="0" err="1">
                <a:solidFill>
                  <a:schemeClr val="tx1"/>
                </a:solidFill>
              </a:rPr>
              <a:t>nn.modules</a:t>
            </a:r>
            <a:r>
              <a:rPr lang="en-US" sz="1800" dirty="0">
                <a:solidFill>
                  <a:schemeClr val="tx1"/>
                </a:solidFill>
              </a:rPr>
              <a:t> functionalities.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7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26274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inheritance includes layers and neural networks.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layers and neural network should inherit the same functionality.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neural network can be though of sort of as one large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Layers are  functions and neural network are composed of layers.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layer and neural network are same type of object.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extend the module based class anytime we are creating a custom layer or a PyTorch neural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21539-1E37-4AA6-9F38-43AAE670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23" y="3988688"/>
            <a:ext cx="4113497" cy="25502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25473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9757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pass a tensor to out network as input, the tensor flows forward each layer transformation until the tensor reaches the output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process of a tensor flowing through the network is called a forward pass.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Each layer </a:t>
            </a:r>
            <a:r>
              <a:rPr lang="en-US" sz="1800" dirty="0">
                <a:solidFill>
                  <a:schemeClr val="tx1"/>
                </a:solidFill>
              </a:rPr>
              <a:t>has its own transformation and the tensor passes forward through each layer’s transformation.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composition of all the individual layer forward passes defines the overall forward pass transformation for the network itself.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this all means for PyTorch is that every PyTorch </a:t>
            </a:r>
            <a:r>
              <a:rPr lang="en-US" sz="1800" b="1" dirty="0" err="1">
                <a:solidFill>
                  <a:srgbClr val="C00000"/>
                </a:solidFill>
              </a:rPr>
              <a:t>nn.Module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has a </a:t>
            </a:r>
            <a:r>
              <a:rPr lang="en-US" sz="1800" dirty="0">
                <a:solidFill>
                  <a:srgbClr val="C00000"/>
                </a:solidFill>
              </a:rPr>
              <a:t>forward () method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to represent its forward pass, and so when we are building layers and networks, we must provide an implementation of the </a:t>
            </a:r>
            <a:r>
              <a:rPr lang="en-US" sz="1800" b="1" dirty="0">
                <a:solidFill>
                  <a:schemeClr val="tx1"/>
                </a:solidFill>
              </a:rPr>
              <a:t>forward () method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forward method is the actual transformation whether it is a layer or for a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39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22869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PyTorch’s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torch.nn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Packagae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implement the </a:t>
            </a:r>
            <a:r>
              <a:rPr lang="en-US" sz="1800" b="1" dirty="0">
                <a:solidFill>
                  <a:srgbClr val="C00000"/>
                </a:solidFill>
              </a:rPr>
              <a:t>forward() method </a:t>
            </a:r>
            <a:r>
              <a:rPr lang="en-US" sz="1800" dirty="0">
                <a:solidFill>
                  <a:schemeClr val="tx1"/>
                </a:solidFill>
              </a:rPr>
              <a:t>of our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 subclass, we typically use the functions from </a:t>
            </a:r>
            <a:r>
              <a:rPr lang="en-US" sz="1800" dirty="0" err="1">
                <a:solidFill>
                  <a:schemeClr val="tx1"/>
                </a:solidFill>
              </a:rPr>
              <a:t>nn.functional</a:t>
            </a:r>
            <a:r>
              <a:rPr lang="en-US" sz="1800" dirty="0">
                <a:solidFill>
                  <a:schemeClr val="tx1"/>
                </a:solidFill>
              </a:rPr>
              <a:t>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package provides us with many neural network operations that we use when we are implementing our forward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give </a:t>
            </a:r>
            <a:r>
              <a:rPr lang="en-US" sz="1800" b="1" dirty="0">
                <a:solidFill>
                  <a:schemeClr val="tx1"/>
                </a:solidFill>
              </a:rPr>
              <a:t>us three key pieces of information </a:t>
            </a:r>
            <a:r>
              <a:rPr lang="en-US" sz="1800" dirty="0">
                <a:solidFill>
                  <a:schemeClr val="tx1"/>
                </a:solidFill>
              </a:rPr>
              <a:t>we need to create a neural network class and PyTorch.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A0DC9-156A-4807-B264-39A73C6EC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682728"/>
            <a:ext cx="6134100" cy="2228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436A82-AA4E-4CDD-96B7-7DE2C2AFE344}"/>
              </a:ext>
            </a:extLst>
          </p:cNvPr>
          <p:cNvSpPr/>
          <p:nvPr/>
        </p:nvSpPr>
        <p:spPr>
          <a:xfrm>
            <a:off x="4924680" y="3933056"/>
            <a:ext cx="266429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Module </a:t>
            </a:r>
            <a:r>
              <a:rPr lang="en-US" dirty="0" err="1">
                <a:solidFill>
                  <a:schemeClr val="tx1"/>
                </a:solidFill>
              </a:rPr>
              <a:t>nn.functional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Functional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EED75-A5E5-4999-B916-3BF6149C73EA}"/>
              </a:ext>
            </a:extLst>
          </p:cNvPr>
          <p:cNvSpPr/>
          <p:nvPr/>
        </p:nvSpPr>
        <p:spPr>
          <a:xfrm>
            <a:off x="2915816" y="4581128"/>
            <a:ext cx="7200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97DED-E145-4528-9F8E-4A7F8BF5BEA1}"/>
              </a:ext>
            </a:extLst>
          </p:cNvPr>
          <p:cNvCxnSpPr>
            <a:cxnSpLocks/>
            <a:stCxn id="9" idx="0"/>
            <a:endCxn id="8" idx="1"/>
          </p:cNvCxnSpPr>
          <p:nvPr/>
        </p:nvCxnSpPr>
        <p:spPr>
          <a:xfrm flipV="1">
            <a:off x="3275856" y="4257092"/>
            <a:ext cx="1648824" cy="3240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1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22869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 of </a:t>
            </a:r>
            <a:r>
              <a:rPr lang="en-US" sz="1800" b="1" dirty="0" err="1">
                <a:solidFill>
                  <a:schemeClr val="tx1"/>
                </a:solidFill>
              </a:rPr>
              <a:t>PyTroch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Building a neural network in PyTorch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Three key pieces of information: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Create a neural network that </a:t>
            </a:r>
            <a:r>
              <a:rPr lang="en-US" sz="1800" b="1" dirty="0">
                <a:solidFill>
                  <a:srgbClr val="C00000"/>
                </a:solidFill>
              </a:rPr>
              <a:t>extend</a:t>
            </a:r>
            <a:r>
              <a:rPr lang="en-US" sz="1800" dirty="0">
                <a:solidFill>
                  <a:schemeClr val="tx1"/>
                </a:solidFill>
              </a:rPr>
              <a:t> the </a:t>
            </a:r>
            <a:r>
              <a:rPr lang="en-US" sz="1800" b="1" dirty="0" err="1">
                <a:solidFill>
                  <a:srgbClr val="C00000"/>
                </a:solidFill>
              </a:rPr>
              <a:t>nn.Module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base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 the class constructor, define</a:t>
            </a:r>
            <a:r>
              <a:rPr lang="en-US" sz="1800" b="1" dirty="0">
                <a:solidFill>
                  <a:schemeClr val="tx1"/>
                </a:solidFill>
              </a:rPr>
              <a:t> network layers </a:t>
            </a:r>
            <a:r>
              <a:rPr lang="en-US" sz="1800" dirty="0">
                <a:solidFill>
                  <a:schemeClr val="tx1"/>
                </a:solidFill>
              </a:rPr>
              <a:t>as </a:t>
            </a:r>
            <a:r>
              <a:rPr lang="en-US" sz="1800" b="1" dirty="0">
                <a:solidFill>
                  <a:srgbClr val="C00000"/>
                </a:solidFill>
              </a:rPr>
              <a:t>class attributes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Use network layer attributes as well as operations from </a:t>
            </a:r>
            <a:r>
              <a:rPr lang="en-US" sz="1800" dirty="0" err="1">
                <a:solidFill>
                  <a:schemeClr val="tx1"/>
                </a:solidFill>
              </a:rPr>
              <a:t>nn.functional</a:t>
            </a:r>
            <a:r>
              <a:rPr lang="en-US" sz="1800" dirty="0">
                <a:solidFill>
                  <a:schemeClr val="tx1"/>
                </a:solidFill>
              </a:rPr>
              <a:t> API to define network  </a:t>
            </a:r>
            <a:r>
              <a:rPr lang="en-US" sz="1800" b="1" dirty="0">
                <a:solidFill>
                  <a:srgbClr val="C00000"/>
                </a:solidFill>
              </a:rPr>
              <a:t>forward() method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78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4974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how to build model by CNN.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the high level perspective, we are in Build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Prepare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Build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Train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Analyze the Model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ready to build the model. When we say model, we mean the network. The words model and network refer the same thing.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we want the network do is model or approximate a function that maps an image input to the correct output class.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CEFCC-D82C-49F8-B35B-CC930C886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891772"/>
            <a:ext cx="5553075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4591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Simple class to represent a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class Network: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 (self):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</a:t>
            </a:r>
            <a:r>
              <a:rPr lang="en-US" sz="1800" dirty="0" err="1">
                <a:solidFill>
                  <a:schemeClr val="tx1"/>
                </a:solidFill>
              </a:rPr>
              <a:t>self.layer</a:t>
            </a:r>
            <a:r>
              <a:rPr lang="en-US" sz="1800" dirty="0">
                <a:solidFill>
                  <a:schemeClr val="tx1"/>
                </a:solidFill>
              </a:rPr>
              <a:t> = None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forward (self, t):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t = </a:t>
            </a:r>
            <a:r>
              <a:rPr lang="en-US" sz="1800" dirty="0" err="1">
                <a:solidFill>
                  <a:schemeClr val="tx1"/>
                </a:solidFill>
              </a:rPr>
              <a:t>self.layer</a:t>
            </a:r>
            <a:r>
              <a:rPr lang="en-US" sz="1800" dirty="0">
                <a:solidFill>
                  <a:schemeClr val="tx1"/>
                </a:solidFill>
              </a:rPr>
              <a:t>(t)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 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give us a simple Network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class Network has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single dummy layer inside the constructor and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dummy implementation for the forward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implementation for the forward function takes in a tensor t and transforms it using a dummy layer after the tensor is transformed. The new tensor is returned.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class Network does not extend the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195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4591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Simple class to represent a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class Network: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 (self):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</a:t>
            </a:r>
            <a:r>
              <a:rPr lang="en-US" sz="1800" dirty="0" err="1">
                <a:solidFill>
                  <a:schemeClr val="tx1"/>
                </a:solidFill>
              </a:rPr>
              <a:t>self.layer</a:t>
            </a:r>
            <a:r>
              <a:rPr lang="en-US" sz="1800" dirty="0">
                <a:solidFill>
                  <a:schemeClr val="tx1"/>
                </a:solidFill>
              </a:rPr>
              <a:t> = None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forward (self, t):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t = </a:t>
            </a:r>
            <a:r>
              <a:rPr lang="en-US" sz="1800" dirty="0" err="1">
                <a:solidFill>
                  <a:schemeClr val="tx1"/>
                </a:solidFill>
              </a:rPr>
              <a:t>self.layer</a:t>
            </a:r>
            <a:r>
              <a:rPr lang="en-US" sz="1800" dirty="0">
                <a:solidFill>
                  <a:schemeClr val="tx1"/>
                </a:solidFill>
              </a:rPr>
              <a:t>(t)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 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give us a simple Network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class Network has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single dummy layer inside the constructor and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dummy implementation for the forward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implementation for the forward function takes in a tensor t and transforms it using a dummy layer after the tensor is transformed. The new tensor is returned.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a good start but this Network class does not extend the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350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Class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3583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make the class Network do this, we need two additional things: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need to inherit 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 class. i.e., class Network (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need to insert a call to the superclass constructor.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torch.nn</a:t>
            </a:r>
            <a:r>
              <a:rPr lang="en-US" sz="1800" dirty="0">
                <a:solidFill>
                  <a:schemeClr val="tx1"/>
                </a:solidFill>
              </a:rPr>
              <a:t> as </a:t>
            </a:r>
            <a:r>
              <a:rPr lang="en-US" sz="1800" dirty="0" err="1">
                <a:solidFill>
                  <a:schemeClr val="tx1"/>
                </a:solidFill>
              </a:rPr>
              <a:t>nn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class Network (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):	# inherit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 (self):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super (Network, self).__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</a:t>
            </a:r>
            <a:r>
              <a:rPr lang="en-US" sz="1800" dirty="0" err="1">
                <a:solidFill>
                  <a:schemeClr val="tx1"/>
                </a:solidFill>
              </a:rPr>
              <a:t>self.layer</a:t>
            </a:r>
            <a:r>
              <a:rPr lang="en-US" sz="1800" dirty="0">
                <a:solidFill>
                  <a:schemeClr val="tx1"/>
                </a:solidFill>
              </a:rPr>
              <a:t> = None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forward (self, t):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t = </a:t>
            </a:r>
            <a:r>
              <a:rPr lang="en-US" sz="1800" dirty="0" err="1">
                <a:solidFill>
                  <a:schemeClr val="tx1"/>
                </a:solidFill>
              </a:rPr>
              <a:t>self.layer</a:t>
            </a:r>
            <a:r>
              <a:rPr lang="en-US" sz="1800" dirty="0">
                <a:solidFill>
                  <a:schemeClr val="tx1"/>
                </a:solidFill>
              </a:rPr>
              <a:t>(t)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 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6C76B-61CD-43F9-B398-481912900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788246"/>
            <a:ext cx="3571875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5270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17.3 Deep Learning Network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95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17.3 Deep Learning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4231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build CNN, we need to build linear layer and convolutional layers &gt; import </a:t>
            </a:r>
            <a:r>
              <a:rPr lang="en-US" sz="1800" dirty="0" err="1">
                <a:solidFill>
                  <a:schemeClr val="tx1"/>
                </a:solidFill>
              </a:rPr>
              <a:t>torch.nn</a:t>
            </a:r>
            <a:r>
              <a:rPr lang="en-US" sz="1800" dirty="0">
                <a:solidFill>
                  <a:schemeClr val="tx1"/>
                </a:solidFill>
              </a:rPr>
              <a:t> as </a:t>
            </a:r>
            <a:r>
              <a:rPr lang="en-US" sz="1800" dirty="0" err="1">
                <a:solidFill>
                  <a:schemeClr val="tx1"/>
                </a:solidFill>
              </a:rPr>
              <a:t>nn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class Network (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r>
              <a:rPr lang="en-US" sz="1800" dirty="0">
                <a:solidFill>
                  <a:schemeClr val="tx1"/>
                </a:solidFill>
              </a:rPr>
              <a:t>):	# inherit </a:t>
            </a:r>
            <a:r>
              <a:rPr lang="en-US" sz="1800" dirty="0" err="1">
                <a:solidFill>
                  <a:schemeClr val="tx1"/>
                </a:solidFill>
              </a:rPr>
              <a:t>nn.Module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 (self):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super (Network, self).__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self.conv1 = nn.Conv2d(</a:t>
            </a:r>
            <a:r>
              <a:rPr lang="en-US" sz="1800" dirty="0" err="1">
                <a:solidFill>
                  <a:schemeClr val="tx1"/>
                </a:solidFill>
              </a:rPr>
              <a:t>in_channels</a:t>
            </a:r>
            <a:r>
              <a:rPr lang="en-US" sz="1800" dirty="0">
                <a:solidFill>
                  <a:schemeClr val="tx1"/>
                </a:solidFill>
              </a:rPr>
              <a:t>=1, </a:t>
            </a:r>
            <a:r>
              <a:rPr lang="en-US" sz="1800" dirty="0" err="1">
                <a:solidFill>
                  <a:schemeClr val="tx1"/>
                </a:solidFill>
              </a:rPr>
              <a:t>out_channels</a:t>
            </a:r>
            <a:r>
              <a:rPr lang="en-US" sz="1800" dirty="0">
                <a:solidFill>
                  <a:schemeClr val="tx1"/>
                </a:solidFill>
              </a:rPr>
              <a:t>=6,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self.conv2 = nn.Conv2d (</a:t>
            </a:r>
            <a:r>
              <a:rPr lang="en-US" sz="1800" dirty="0" err="1">
                <a:solidFill>
                  <a:schemeClr val="tx1"/>
                </a:solidFill>
              </a:rPr>
              <a:t>in_channels</a:t>
            </a:r>
            <a:r>
              <a:rPr lang="en-US" sz="1800" dirty="0">
                <a:solidFill>
                  <a:schemeClr val="tx1"/>
                </a:solidFill>
              </a:rPr>
              <a:t>=6, </a:t>
            </a:r>
            <a:r>
              <a:rPr lang="en-US" sz="1800" dirty="0" err="1">
                <a:solidFill>
                  <a:schemeClr val="tx1"/>
                </a:solidFill>
              </a:rPr>
              <a:t>out_channels</a:t>
            </a:r>
            <a:r>
              <a:rPr lang="en-US" sz="1800" dirty="0">
                <a:solidFill>
                  <a:schemeClr val="tx1"/>
                </a:solidFill>
              </a:rPr>
              <a:t>=12,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self.fc1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*12*4*4, </a:t>
            </a:r>
            <a:r>
              <a:rPr lang="en-US" sz="1800" dirty="0" err="1">
                <a:solidFill>
                  <a:schemeClr val="tx1"/>
                </a:solidFill>
              </a:rPr>
              <a:t>out_featues</a:t>
            </a:r>
            <a:r>
              <a:rPr lang="en-US" sz="1800" dirty="0">
                <a:solidFill>
                  <a:schemeClr val="tx1"/>
                </a:solidFill>
              </a:rPr>
              <a:t>=120)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self.fc2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 = 120, </a:t>
            </a:r>
            <a:r>
              <a:rPr lang="en-US" sz="1800" dirty="0" err="1">
                <a:solidFill>
                  <a:schemeClr val="tx1"/>
                </a:solidFill>
              </a:rPr>
              <a:t>out_fearures</a:t>
            </a:r>
            <a:r>
              <a:rPr lang="en-US" sz="1800" dirty="0">
                <a:solidFill>
                  <a:schemeClr val="tx1"/>
                </a:solidFill>
              </a:rPr>
              <a:t>=60)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</a:t>
            </a:r>
            <a:r>
              <a:rPr lang="en-US" sz="1800" dirty="0" err="1">
                <a:solidFill>
                  <a:schemeClr val="tx1"/>
                </a:solidFill>
              </a:rPr>
              <a:t>self.out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=60, </a:t>
            </a:r>
            <a:r>
              <a:rPr lang="en-US" sz="1800" dirty="0" err="1">
                <a:solidFill>
                  <a:schemeClr val="tx1"/>
                </a:solidFill>
              </a:rPr>
              <a:t>out_features</a:t>
            </a:r>
            <a:r>
              <a:rPr lang="en-US" sz="1800" dirty="0">
                <a:solidFill>
                  <a:schemeClr val="tx1"/>
                </a:solidFill>
              </a:rPr>
              <a:t>=10)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forward (self, t):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# implement the forward pass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 t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84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17.3 Deep Learning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33670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5 layers are defined as attributes.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layer has two components, a set of weights, and a transformation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self.conv1 = nn.Conv2d(</a:t>
            </a:r>
            <a:r>
              <a:rPr lang="en-US" sz="1800" dirty="0" err="1">
                <a:solidFill>
                  <a:schemeClr val="tx1"/>
                </a:solidFill>
              </a:rPr>
              <a:t>in_channels</a:t>
            </a:r>
            <a:r>
              <a:rPr lang="en-US" sz="1800" dirty="0">
                <a:solidFill>
                  <a:schemeClr val="tx1"/>
                </a:solidFill>
              </a:rPr>
              <a:t>=1, </a:t>
            </a:r>
            <a:r>
              <a:rPr lang="en-US" sz="1800" dirty="0" err="1">
                <a:solidFill>
                  <a:schemeClr val="tx1"/>
                </a:solidFill>
              </a:rPr>
              <a:t>out_channels</a:t>
            </a:r>
            <a:r>
              <a:rPr lang="en-US" sz="1800" dirty="0">
                <a:solidFill>
                  <a:schemeClr val="tx1"/>
                </a:solidFill>
              </a:rPr>
              <a:t>=6,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self.conv2 = nn.Conv2d (</a:t>
            </a:r>
            <a:r>
              <a:rPr lang="en-US" sz="1800" dirty="0" err="1">
                <a:solidFill>
                  <a:schemeClr val="tx1"/>
                </a:solidFill>
              </a:rPr>
              <a:t>in_channels</a:t>
            </a:r>
            <a:r>
              <a:rPr lang="en-US" sz="1800" dirty="0">
                <a:solidFill>
                  <a:schemeClr val="tx1"/>
                </a:solidFill>
              </a:rPr>
              <a:t>=6, </a:t>
            </a:r>
            <a:r>
              <a:rPr lang="en-US" sz="1800" dirty="0" err="1">
                <a:solidFill>
                  <a:schemeClr val="tx1"/>
                </a:solidFill>
              </a:rPr>
              <a:t>out_channels</a:t>
            </a:r>
            <a:r>
              <a:rPr lang="en-US" sz="1800" dirty="0">
                <a:solidFill>
                  <a:schemeClr val="tx1"/>
                </a:solidFill>
              </a:rPr>
              <a:t>=12,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self.fc1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*12*4*4, </a:t>
            </a:r>
            <a:r>
              <a:rPr lang="en-US" sz="1800" dirty="0" err="1">
                <a:solidFill>
                  <a:schemeClr val="tx1"/>
                </a:solidFill>
              </a:rPr>
              <a:t>out_featues</a:t>
            </a:r>
            <a:r>
              <a:rPr lang="en-US" sz="1800" dirty="0">
                <a:solidFill>
                  <a:schemeClr val="tx1"/>
                </a:solidFill>
              </a:rPr>
              <a:t>=120)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self.fc2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 = 120, </a:t>
            </a:r>
            <a:r>
              <a:rPr lang="en-US" sz="1800" dirty="0" err="1">
                <a:solidFill>
                  <a:schemeClr val="tx1"/>
                </a:solidFill>
              </a:rPr>
              <a:t>out_fearures</a:t>
            </a:r>
            <a:r>
              <a:rPr lang="en-US" sz="1800" dirty="0">
                <a:solidFill>
                  <a:schemeClr val="tx1"/>
                </a:solidFill>
              </a:rPr>
              <a:t>=60)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</a:t>
            </a:r>
            <a:r>
              <a:rPr lang="en-US" sz="1800" dirty="0" err="1">
                <a:solidFill>
                  <a:schemeClr val="tx1"/>
                </a:solidFill>
              </a:rPr>
              <a:t>self.out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=60, </a:t>
            </a:r>
            <a:r>
              <a:rPr lang="en-US" sz="1800" dirty="0" err="1">
                <a:solidFill>
                  <a:schemeClr val="tx1"/>
                </a:solidFill>
              </a:rPr>
              <a:t>out_features</a:t>
            </a:r>
            <a:r>
              <a:rPr lang="en-US" sz="1800" dirty="0">
                <a:solidFill>
                  <a:schemeClr val="tx1"/>
                </a:solidFill>
              </a:rPr>
              <a:t>=10)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forward (self, t):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# implement the forward pass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 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97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17.3 Deep Learning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4303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Two convolutional layers, conv1 and conv2.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self.conv1 = nn.Conv2d(</a:t>
            </a:r>
            <a:r>
              <a:rPr lang="en-US" sz="1800" dirty="0" err="1">
                <a:solidFill>
                  <a:schemeClr val="tx1"/>
                </a:solidFill>
              </a:rPr>
              <a:t>in_channels</a:t>
            </a:r>
            <a:r>
              <a:rPr lang="en-US" sz="1800" dirty="0">
                <a:solidFill>
                  <a:schemeClr val="tx1"/>
                </a:solidFill>
              </a:rPr>
              <a:t>=1, </a:t>
            </a:r>
            <a:r>
              <a:rPr lang="en-US" sz="1800" dirty="0" err="1">
                <a:solidFill>
                  <a:schemeClr val="tx1"/>
                </a:solidFill>
              </a:rPr>
              <a:t>out_channels</a:t>
            </a:r>
            <a:r>
              <a:rPr lang="en-US" sz="1800" dirty="0">
                <a:solidFill>
                  <a:schemeClr val="tx1"/>
                </a:solidFill>
              </a:rPr>
              <a:t>=6,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self.conv2 = nn.Conv2d (</a:t>
            </a:r>
            <a:r>
              <a:rPr lang="en-US" sz="1800" dirty="0" err="1">
                <a:solidFill>
                  <a:schemeClr val="tx1"/>
                </a:solidFill>
              </a:rPr>
              <a:t>in_channels</a:t>
            </a:r>
            <a:r>
              <a:rPr lang="en-US" sz="1800" dirty="0">
                <a:solidFill>
                  <a:schemeClr val="tx1"/>
                </a:solidFill>
              </a:rPr>
              <a:t>=6, </a:t>
            </a:r>
            <a:r>
              <a:rPr lang="en-US" sz="1800" dirty="0" err="1">
                <a:solidFill>
                  <a:schemeClr val="tx1"/>
                </a:solidFill>
              </a:rPr>
              <a:t>out_channels</a:t>
            </a:r>
            <a:r>
              <a:rPr lang="en-US" sz="1800" dirty="0">
                <a:solidFill>
                  <a:schemeClr val="tx1"/>
                </a:solidFill>
              </a:rPr>
              <a:t>=12, </a:t>
            </a:r>
            <a:r>
              <a:rPr lang="en-US" sz="1800" dirty="0" err="1">
                <a:solidFill>
                  <a:schemeClr val="tx1"/>
                </a:solidFill>
              </a:rPr>
              <a:t>kernel_size</a:t>
            </a:r>
            <a:r>
              <a:rPr lang="en-US" sz="1800" dirty="0">
                <a:solidFill>
                  <a:schemeClr val="tx1"/>
                </a:solidFill>
              </a:rPr>
              <a:t>=5)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followings are three linear layers: fc1, fc2, and out.	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fc is abbreviation for fully connected because linear layers also called fully connected layers. Linear layer has the third name Dense.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Linear, fully connected, and Dense are always refer to the same type of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self.fc1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*12*4*4, </a:t>
            </a:r>
            <a:r>
              <a:rPr lang="en-US" sz="1800" dirty="0" err="1">
                <a:solidFill>
                  <a:schemeClr val="tx1"/>
                </a:solidFill>
              </a:rPr>
              <a:t>out_featues</a:t>
            </a:r>
            <a:r>
              <a:rPr lang="en-US" sz="1800" dirty="0">
                <a:solidFill>
                  <a:schemeClr val="tx1"/>
                </a:solidFill>
              </a:rPr>
              <a:t>=120)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self.fc2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 = 120, </a:t>
            </a:r>
            <a:r>
              <a:rPr lang="en-US" sz="1800" dirty="0" err="1">
                <a:solidFill>
                  <a:schemeClr val="tx1"/>
                </a:solidFill>
              </a:rPr>
              <a:t>out_fearures</a:t>
            </a:r>
            <a:r>
              <a:rPr lang="en-US" sz="1800" dirty="0">
                <a:solidFill>
                  <a:schemeClr val="tx1"/>
                </a:solidFill>
              </a:rPr>
              <a:t>=60)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</a:t>
            </a:r>
            <a:r>
              <a:rPr lang="en-US" sz="1800" dirty="0" err="1">
                <a:solidFill>
                  <a:schemeClr val="tx1"/>
                </a:solidFill>
              </a:rPr>
              <a:t>self.out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=60, </a:t>
            </a:r>
            <a:r>
              <a:rPr lang="en-US" sz="1800" dirty="0" err="1">
                <a:solidFill>
                  <a:schemeClr val="tx1"/>
                </a:solidFill>
              </a:rPr>
              <a:t>out_features</a:t>
            </a:r>
            <a:r>
              <a:rPr lang="en-US" sz="1800" dirty="0">
                <a:solidFill>
                  <a:schemeClr val="tx1"/>
                </a:solidFill>
              </a:rPr>
              <a:t>=10)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def forward (self, t):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# implement the forward pass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return 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289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17.3 Deep Learning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607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 layers: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CDAA3-5556-4BF2-AD13-9EF18F55F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12578"/>
            <a:ext cx="6467475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6C7D82-6B4A-467A-B53C-41A1BE44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994" y="4874854"/>
            <a:ext cx="5067300" cy="1638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15422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0234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Object Oriented Programming view of </a:t>
            </a:r>
            <a:r>
              <a:rPr lang="en-US" sz="1800" dirty="0" err="1">
                <a:solidFill>
                  <a:schemeClr val="tx1"/>
                </a:solidFill>
              </a:rPr>
              <a:t>PyTroch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C:\Users\14088\anaconda3\Lin\site-packages\torch\nn\modules\modules.py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BFDA7-7712-42C5-9090-9A8E504F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475294"/>
            <a:ext cx="4305944" cy="40636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3727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9420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extend </a:t>
            </a:r>
            <a:r>
              <a:rPr lang="en-US" sz="1800" dirty="0" err="1">
                <a:solidFill>
                  <a:schemeClr val="tx1"/>
                </a:solidFill>
              </a:rPr>
              <a:t>torch.nn.Module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pyTorch</a:t>
            </a:r>
            <a:r>
              <a:rPr lang="en-US" sz="1800" dirty="0">
                <a:solidFill>
                  <a:schemeClr val="tx1"/>
                </a:solidFill>
              </a:rPr>
              <a:t> class. This mean we need to utilize the Object-Oriented Programming in Python.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BFDA7-7712-42C5-9090-9A8E504F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584" y="2450034"/>
            <a:ext cx="4526160" cy="42714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9605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2637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Why is data scientist care about the Object-Oriented Programming?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Every instances in PyTorch are created by OOP.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write the program, there are two key components, code and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Object-Oriented Programming, our grogram design and structure around the objects.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Objects are designed in code using classes.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class defines the object’s specification.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specifies what data and code each object of the class should have.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create an object of a class, we call the object an instance of the class. All instances of a given class have two components: Method and attributes.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methods represent the code and attributes represent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methods and attributes are defined by the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98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3833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think about the attributes are describing the characteristics of an object and methods are behaviors of the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if we have a Lizard object, some attributes may have the color and length. Some methods may have run, jump, and catch a bug.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other words, the attributes are the properties of the object that let us know th1e object’s characteristics and methods let’s us know what the object can do.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 given programs, many objects, a.k.a., instances of a class, can existed simultaneously.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the instances of a particular class will have the same available attributes in the same available methods. They are uniformed from this perspective.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Lizard | San Diego Zoo Animals &amp; Plants">
            <a:extLst>
              <a:ext uri="{FF2B5EF4-FFF2-40B4-BE49-F238E27FC236}">
                <a16:creationId xmlns:a16="http://schemas.microsoft.com/office/drawing/2014/main" id="{D6D785DC-7716-46F2-A00D-610E509E4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7864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1116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Think in this way, the lizard class let’s us know that a lizard object have a color and has length, but it does not tell us what the color or what is the length is because the class only describes the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class is a blueprint of the object. We can make as many object as we like from the same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the green lizard is 20 cm, the other lizard made from the same class maybe blue with length of 10 cm.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difference of objects of the same class is in the values for each attribute.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object has its own attribute values.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D47DC3-FB6B-4729-9F3F-F9286F922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415" y="4862943"/>
            <a:ext cx="752475" cy="18669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AA094A7-584F-406F-BDB3-86FFB276B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7" y="5083433"/>
            <a:ext cx="1455479" cy="145547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Build CNN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0954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CNN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values determine the internal state of the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The code and data of each object is encapsulated within the object.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https://www.youtube.com/watch?v=k4jY9L8H89U&amp;list=PLZbbT5o_s2xrfNyHZsM6ufI0iZENK9xgG&amp;index=17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93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17.1 Class Lizard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2816</Words>
  <Application>Microsoft Office PowerPoint</Application>
  <PresentationFormat>On-screen Show (4:3)</PresentationFormat>
  <Paragraphs>269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佈景主題</vt:lpstr>
      <vt:lpstr>17 Build CNN (Part 2)</vt:lpstr>
      <vt:lpstr>17 Build CNN (Part 2)</vt:lpstr>
      <vt:lpstr>17 Build CNN (Part 2)</vt:lpstr>
      <vt:lpstr>17 Build CNN (Part 2)</vt:lpstr>
      <vt:lpstr>17 Build CNN (Part 2)</vt:lpstr>
      <vt:lpstr>17 Build CNN (Part 2)</vt:lpstr>
      <vt:lpstr>17 Build CNN (Part 2)</vt:lpstr>
      <vt:lpstr>17 Build CNN (Part 2)</vt:lpstr>
      <vt:lpstr>17.1 Class Lizard</vt:lpstr>
      <vt:lpstr>17.1 Class Lizard</vt:lpstr>
      <vt:lpstr>17.2 Class Network</vt:lpstr>
      <vt:lpstr>17.2 Class Network</vt:lpstr>
      <vt:lpstr>17.2 Class Network</vt:lpstr>
      <vt:lpstr>17.2 Class Network</vt:lpstr>
      <vt:lpstr>17.2 Class Network</vt:lpstr>
      <vt:lpstr>17.2 Class Network</vt:lpstr>
      <vt:lpstr>17.2 Class Network</vt:lpstr>
      <vt:lpstr>17.2 Class Network</vt:lpstr>
      <vt:lpstr>17 Build CNN (Part 2)</vt:lpstr>
      <vt:lpstr>17.2 Class Network</vt:lpstr>
      <vt:lpstr>17.2 Class Network)</vt:lpstr>
      <vt:lpstr>17.2 Class Network</vt:lpstr>
      <vt:lpstr>17.3 Deep Learning Network</vt:lpstr>
      <vt:lpstr>17.3 Deep Learning Network</vt:lpstr>
      <vt:lpstr>17.3 Deep Learning Network</vt:lpstr>
      <vt:lpstr>17.3 Deep Learning Network</vt:lpstr>
      <vt:lpstr>17.3 Deep Learning Network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1874</cp:revision>
  <dcterms:created xsi:type="dcterms:W3CDTF">2018-09-28T16:40:41Z</dcterms:created>
  <dcterms:modified xsi:type="dcterms:W3CDTF">2020-05-29T04:29:01Z</dcterms:modified>
</cp:coreProperties>
</file>