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352" r:id="rId3"/>
    <p:sldId id="353" r:id="rId4"/>
    <p:sldId id="320" r:id="rId5"/>
    <p:sldId id="354" r:id="rId6"/>
    <p:sldId id="321" r:id="rId7"/>
    <p:sldId id="355" r:id="rId8"/>
    <p:sldId id="323" r:id="rId9"/>
    <p:sldId id="356" r:id="rId10"/>
    <p:sldId id="324" r:id="rId11"/>
    <p:sldId id="357" r:id="rId12"/>
    <p:sldId id="322" r:id="rId13"/>
    <p:sldId id="358" r:id="rId14"/>
    <p:sldId id="325" r:id="rId15"/>
    <p:sldId id="326" r:id="rId16"/>
    <p:sldId id="327" r:id="rId17"/>
    <p:sldId id="359" r:id="rId18"/>
    <p:sldId id="328" r:id="rId19"/>
    <p:sldId id="330" r:id="rId20"/>
    <p:sldId id="329" r:id="rId21"/>
    <p:sldId id="331" r:id="rId22"/>
    <p:sldId id="360" r:id="rId23"/>
    <p:sldId id="332" r:id="rId24"/>
    <p:sldId id="333" r:id="rId25"/>
    <p:sldId id="334" r:id="rId26"/>
    <p:sldId id="335" r:id="rId27"/>
    <p:sldId id="336" r:id="rId28"/>
    <p:sldId id="337" r:id="rId29"/>
    <p:sldId id="338" r:id="rId30"/>
    <p:sldId id="339" r:id="rId31"/>
    <p:sldId id="362" r:id="rId32"/>
    <p:sldId id="341" r:id="rId33"/>
    <p:sldId id="340" r:id="rId34"/>
    <p:sldId id="342" r:id="rId35"/>
    <p:sldId id="344" r:id="rId36"/>
    <p:sldId id="343" r:id="rId37"/>
    <p:sldId id="345" r:id="rId38"/>
    <p:sldId id="346" r:id="rId39"/>
    <p:sldId id="347" r:id="rId40"/>
    <p:sldId id="348" r:id="rId41"/>
    <p:sldId id="349" r:id="rId42"/>
    <p:sldId id="363" r:id="rId43"/>
    <p:sldId id="350" r:id="rId44"/>
    <p:sldId id="351" r:id="rId45"/>
    <p:sldId id="259" r:id="rId4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0" autoAdjust="0"/>
    <p:restoredTop sz="96806" autoAdjust="0"/>
  </p:normalViewPr>
  <p:slideViewPr>
    <p:cSldViewPr>
      <p:cViewPr varScale="1">
        <p:scale>
          <a:sx n="89" d="100"/>
          <a:sy n="89" d="100"/>
        </p:scale>
        <p:origin x="77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2020/5/29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2020/5/29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2020/5/29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2020/5/29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2020/5/29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IKOHHItzukk&amp;list=PLZbbT5o_s2xrfNyHZsM6ufI0iZENK9xgG&amp;index=18"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IKOHHItzukk&amp;list=PLZbbT5o_s2xrfNyHZsM6ufI0iZENK9xgG&amp;index=18"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18 Deep CNN (Part 2)</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427D19-0B6F-47DE-B6F7-EA8D34E76C59}"/>
              </a:ext>
            </a:extLst>
          </p:cNvPr>
          <p:cNvPicPr>
            <a:picLocks noChangeAspect="1"/>
          </p:cNvPicPr>
          <p:nvPr/>
        </p:nvPicPr>
        <p:blipFill>
          <a:blip r:embed="rId2"/>
          <a:stretch>
            <a:fillRect/>
          </a:stretch>
        </p:blipFill>
        <p:spPr>
          <a:xfrm>
            <a:off x="4587373" y="2238642"/>
            <a:ext cx="4109306" cy="2620982"/>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18.3 Linear Class</a:t>
            </a:r>
            <a:endParaRPr lang="zh-TW" altLang="en-US" b="1" dirty="0">
              <a:solidFill>
                <a:srgbClr val="FFFF00"/>
              </a:solidFill>
            </a:endParaRPr>
          </a:p>
        </p:txBody>
      </p:sp>
      <p:sp>
        <p:nvSpPr>
          <p:cNvPr id="3" name="副標題 2"/>
          <p:cNvSpPr>
            <a:spLocks noGrp="1"/>
          </p:cNvSpPr>
          <p:nvPr>
            <p:ph type="subTitle" idx="1"/>
          </p:nvPr>
        </p:nvSpPr>
        <p:spPr>
          <a:xfrm>
            <a:off x="457200" y="1325450"/>
            <a:ext cx="8352928" cy="7173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Linear Class</a:t>
            </a:r>
          </a:p>
          <a:p>
            <a:pPr marL="342900" indent="-342900" algn="l">
              <a:buClr>
                <a:srgbClr val="0070C0"/>
              </a:buClr>
              <a:buSzPct val="80000"/>
              <a:buFont typeface="Wingdings" pitchFamily="2" charset="2"/>
              <a:buChar char="u"/>
            </a:pPr>
            <a:r>
              <a:rPr lang="en-US" sz="1800" dirty="0">
                <a:solidFill>
                  <a:schemeClr val="tx1"/>
                </a:solidFill>
              </a:rPr>
              <a:t>In torch/</a:t>
            </a:r>
            <a:r>
              <a:rPr lang="en-US" sz="1800" dirty="0" err="1">
                <a:solidFill>
                  <a:schemeClr val="tx1"/>
                </a:solidFill>
              </a:rPr>
              <a:t>nn</a:t>
            </a:r>
            <a:r>
              <a:rPr lang="en-US" sz="1800" dirty="0">
                <a:solidFill>
                  <a:schemeClr val="tx1"/>
                </a:solidFill>
              </a:rPr>
              <a:t>/modules/linear.py: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25" name="副標題 2">
            <a:extLst>
              <a:ext uri="{FF2B5EF4-FFF2-40B4-BE49-F238E27FC236}">
                <a16:creationId xmlns:a16="http://schemas.microsoft.com/office/drawing/2014/main" id="{8D7E62A3-E777-4AA4-BE6B-E63165162AC0}"/>
              </a:ext>
            </a:extLst>
          </p:cNvPr>
          <p:cNvSpPr txBox="1">
            <a:spLocks/>
          </p:cNvSpPr>
          <p:nvPr/>
        </p:nvSpPr>
        <p:spPr>
          <a:xfrm>
            <a:off x="574782" y="2238642"/>
            <a:ext cx="3981847" cy="90232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Since we are extending the neural network module class, we inherit the this functionality automatically.</a:t>
            </a:r>
          </a:p>
        </p:txBody>
      </p:sp>
    </p:spTree>
    <p:extLst>
      <p:ext uri="{BB962C8B-B14F-4D97-AF65-F5344CB8AC3E}">
        <p14:creationId xmlns:p14="http://schemas.microsoft.com/office/powerpoint/2010/main" val="3996110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18.4 Module Class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3751198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18.4 Module Class</a:t>
            </a:r>
            <a:endParaRPr lang="zh-TW" altLang="en-US" b="1" dirty="0">
              <a:solidFill>
                <a:srgbClr val="FFFF00"/>
              </a:solidFill>
            </a:endParaRPr>
          </a:p>
        </p:txBody>
      </p:sp>
      <p:sp>
        <p:nvSpPr>
          <p:cNvPr id="3" name="副標題 2"/>
          <p:cNvSpPr>
            <a:spLocks noGrp="1"/>
          </p:cNvSpPr>
          <p:nvPr>
            <p:ph type="subTitle" idx="1"/>
          </p:nvPr>
        </p:nvSpPr>
        <p:spPr>
          <a:xfrm>
            <a:off x="457200" y="1325450"/>
            <a:ext cx="8352928" cy="10380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Module Class</a:t>
            </a:r>
          </a:p>
          <a:p>
            <a:pPr marL="342900" indent="-342900" algn="l">
              <a:buClr>
                <a:srgbClr val="0070C0"/>
              </a:buClr>
              <a:buSzPct val="80000"/>
              <a:buFont typeface="Wingdings" pitchFamily="2" charset="2"/>
              <a:buChar char="u"/>
            </a:pPr>
            <a:r>
              <a:rPr lang="en-US" sz="1800" dirty="0">
                <a:solidFill>
                  <a:schemeClr val="tx1"/>
                </a:solidFill>
              </a:rPr>
              <a:t>In torch/</a:t>
            </a:r>
            <a:r>
              <a:rPr lang="en-US" sz="1800" dirty="0" err="1">
                <a:solidFill>
                  <a:schemeClr val="tx1"/>
                </a:solidFill>
              </a:rPr>
              <a:t>nn</a:t>
            </a:r>
            <a:r>
              <a:rPr lang="en-US" sz="1800" dirty="0">
                <a:solidFill>
                  <a:schemeClr val="tx1"/>
                </a:solidFill>
              </a:rPr>
              <a:t>/modules/module.py:</a:t>
            </a:r>
          </a:p>
          <a:p>
            <a:pPr marL="342900" indent="-342900" algn="l">
              <a:buClr>
                <a:srgbClr val="0070C0"/>
              </a:buClr>
              <a:buSzPct val="80000"/>
              <a:buFont typeface="Wingdings" pitchFamily="2" charset="2"/>
              <a:buChar char="u"/>
            </a:pPr>
            <a:r>
              <a:rPr lang="en-US" sz="1800" dirty="0">
                <a:solidFill>
                  <a:schemeClr val="tx1"/>
                </a:solidFill>
              </a:rPr>
              <a:t>The inherited module includes the __</a:t>
            </a:r>
            <a:r>
              <a:rPr lang="en-US" sz="1800" dirty="0" err="1">
                <a:solidFill>
                  <a:schemeClr val="tx1"/>
                </a:solidFill>
              </a:rPr>
              <a:t>setattr</a:t>
            </a:r>
            <a:r>
              <a:rPr lang="en-US" sz="1800" dirty="0">
                <a:solidFill>
                  <a:schemeClr val="tx1"/>
                </a:solidFill>
              </a:rPr>
              <a:t>__() method.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
        <p:nvSpPr>
          <p:cNvPr id="25" name="副標題 2">
            <a:extLst>
              <a:ext uri="{FF2B5EF4-FFF2-40B4-BE49-F238E27FC236}">
                <a16:creationId xmlns:a16="http://schemas.microsoft.com/office/drawing/2014/main" id="{8D7E62A3-E777-4AA4-BE6B-E63165162AC0}"/>
              </a:ext>
            </a:extLst>
          </p:cNvPr>
          <p:cNvSpPr txBox="1">
            <a:spLocks/>
          </p:cNvSpPr>
          <p:nvPr/>
        </p:nvSpPr>
        <p:spPr>
          <a:xfrm>
            <a:off x="457201" y="2526674"/>
            <a:ext cx="2818656" cy="91921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We assign our layers as attributes inside our network module.</a:t>
            </a:r>
          </a:p>
        </p:txBody>
      </p:sp>
      <p:pic>
        <p:nvPicPr>
          <p:cNvPr id="10" name="Picture 9">
            <a:extLst>
              <a:ext uri="{FF2B5EF4-FFF2-40B4-BE49-F238E27FC236}">
                <a16:creationId xmlns:a16="http://schemas.microsoft.com/office/drawing/2014/main" id="{632EC63E-BEBB-4618-9380-DC2CF063B1FD}"/>
              </a:ext>
            </a:extLst>
          </p:cNvPr>
          <p:cNvPicPr>
            <a:picLocks noChangeAspect="1"/>
          </p:cNvPicPr>
          <p:nvPr/>
        </p:nvPicPr>
        <p:blipFill>
          <a:blip r:embed="rId3"/>
          <a:stretch>
            <a:fillRect/>
          </a:stretch>
        </p:blipFill>
        <p:spPr>
          <a:xfrm>
            <a:off x="3419872" y="2492896"/>
            <a:ext cx="5479801" cy="3734093"/>
          </a:xfrm>
          <a:prstGeom prst="rect">
            <a:avLst/>
          </a:prstGeom>
          <a:ln>
            <a:solidFill>
              <a:srgbClr val="C00000"/>
            </a:solidFill>
          </a:ln>
        </p:spPr>
      </p:pic>
      <p:sp>
        <p:nvSpPr>
          <p:cNvPr id="17" name="Rectangle 16">
            <a:extLst>
              <a:ext uri="{FF2B5EF4-FFF2-40B4-BE49-F238E27FC236}">
                <a16:creationId xmlns:a16="http://schemas.microsoft.com/office/drawing/2014/main" id="{2C6066C2-B279-4DF3-A7DF-8218AFBDF7FD}"/>
              </a:ext>
            </a:extLst>
          </p:cNvPr>
          <p:cNvSpPr/>
          <p:nvPr/>
        </p:nvSpPr>
        <p:spPr>
          <a:xfrm>
            <a:off x="4499992" y="4365104"/>
            <a:ext cx="3960440" cy="9361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3FFAFD0A-5E83-4243-80FC-ECA58BBFF956}"/>
              </a:ext>
            </a:extLst>
          </p:cNvPr>
          <p:cNvCxnSpPr>
            <a:cxnSpLocks/>
            <a:stCxn id="23" idx="3"/>
            <a:endCxn id="17" idx="1"/>
          </p:cNvCxnSpPr>
          <p:nvPr/>
        </p:nvCxnSpPr>
        <p:spPr>
          <a:xfrm>
            <a:off x="3270397" y="4635138"/>
            <a:ext cx="1229595" cy="19801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副標題 2">
            <a:extLst>
              <a:ext uri="{FF2B5EF4-FFF2-40B4-BE49-F238E27FC236}">
                <a16:creationId xmlns:a16="http://schemas.microsoft.com/office/drawing/2014/main" id="{5EE3B080-FBC9-4652-B39D-84DDAFB2DF16}"/>
              </a:ext>
            </a:extLst>
          </p:cNvPr>
          <p:cNvSpPr txBox="1">
            <a:spLocks/>
          </p:cNvSpPr>
          <p:nvPr/>
        </p:nvSpPr>
        <p:spPr>
          <a:xfrm>
            <a:off x="451741" y="3609028"/>
            <a:ext cx="2818656" cy="205222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The module base class will see this and register our weight as learn about parameters of our network.</a:t>
            </a:r>
          </a:p>
          <a:p>
            <a:pPr marL="342900" indent="-342900" algn="l">
              <a:buClr>
                <a:srgbClr val="0070C0"/>
              </a:buClr>
              <a:buSzPct val="80000"/>
              <a:buFont typeface="Wingdings" pitchFamily="2" charset="2"/>
              <a:buChar char="u"/>
            </a:pPr>
            <a:r>
              <a:rPr lang="en-US" sz="1800" dirty="0">
                <a:solidFill>
                  <a:schemeClr val="tx1"/>
                </a:solidFill>
              </a:rPr>
              <a:t>We focus on parameter and values.</a:t>
            </a:r>
          </a:p>
        </p:txBody>
      </p:sp>
    </p:spTree>
    <p:extLst>
      <p:ext uri="{BB962C8B-B14F-4D97-AF65-F5344CB8AC3E}">
        <p14:creationId xmlns:p14="http://schemas.microsoft.com/office/powerpoint/2010/main" val="1117811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18.5 Parameter and Value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3312978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18.5 Parameter and Value</a:t>
            </a:r>
            <a:endParaRPr lang="zh-TW" altLang="en-US" b="1" dirty="0">
              <a:solidFill>
                <a:srgbClr val="FFFF00"/>
              </a:solidFill>
            </a:endParaRPr>
          </a:p>
        </p:txBody>
      </p:sp>
      <p:sp>
        <p:nvSpPr>
          <p:cNvPr id="3" name="副標題 2"/>
          <p:cNvSpPr>
            <a:spLocks noGrp="1"/>
          </p:cNvSpPr>
          <p:nvPr>
            <p:ph type="subTitle" idx="1"/>
          </p:nvPr>
        </p:nvSpPr>
        <p:spPr>
          <a:xfrm>
            <a:off x="457200" y="1325449"/>
            <a:ext cx="8352928" cy="9419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Parameter and Value</a:t>
            </a:r>
          </a:p>
          <a:p>
            <a:pPr marL="342900" indent="-342900" algn="l">
              <a:buClr>
                <a:srgbClr val="0070C0"/>
              </a:buClr>
              <a:buSzPct val="80000"/>
              <a:buFont typeface="Wingdings" pitchFamily="2" charset="2"/>
              <a:buChar char="u"/>
            </a:pPr>
            <a:r>
              <a:rPr lang="en-US" sz="1800" dirty="0">
                <a:solidFill>
                  <a:schemeClr val="tx1"/>
                </a:solidFill>
              </a:rPr>
              <a:t>We focus the parameters and values that we pass for these parameters in the layers constructor.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C35F3BA3-764E-4842-B237-B53997A119F7}"/>
              </a:ext>
            </a:extLst>
          </p:cNvPr>
          <p:cNvPicPr>
            <a:picLocks noChangeAspect="1"/>
          </p:cNvPicPr>
          <p:nvPr/>
        </p:nvPicPr>
        <p:blipFill>
          <a:blip r:embed="rId3"/>
          <a:stretch>
            <a:fillRect/>
          </a:stretch>
        </p:blipFill>
        <p:spPr>
          <a:xfrm>
            <a:off x="1855773" y="2225837"/>
            <a:ext cx="6954355" cy="4228579"/>
          </a:xfrm>
          <a:prstGeom prst="rect">
            <a:avLst/>
          </a:prstGeom>
          <a:ln>
            <a:solidFill>
              <a:srgbClr val="C00000"/>
            </a:solidFill>
          </a:ln>
        </p:spPr>
      </p:pic>
      <p:sp>
        <p:nvSpPr>
          <p:cNvPr id="10" name="Oval 9">
            <a:extLst>
              <a:ext uri="{FF2B5EF4-FFF2-40B4-BE49-F238E27FC236}">
                <a16:creationId xmlns:a16="http://schemas.microsoft.com/office/drawing/2014/main" id="{36ABD065-DEA2-418F-BCDC-4107206D493A}"/>
              </a:ext>
            </a:extLst>
          </p:cNvPr>
          <p:cNvSpPr/>
          <p:nvPr/>
        </p:nvSpPr>
        <p:spPr>
          <a:xfrm>
            <a:off x="2863885" y="3582470"/>
            <a:ext cx="216024" cy="216024"/>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a:t>
            </a:r>
          </a:p>
        </p:txBody>
      </p:sp>
      <p:sp>
        <p:nvSpPr>
          <p:cNvPr id="11" name="Oval 10">
            <a:extLst>
              <a:ext uri="{FF2B5EF4-FFF2-40B4-BE49-F238E27FC236}">
                <a16:creationId xmlns:a16="http://schemas.microsoft.com/office/drawing/2014/main" id="{EA088831-7772-413B-A0D6-877617C5FE7A}"/>
              </a:ext>
            </a:extLst>
          </p:cNvPr>
          <p:cNvSpPr/>
          <p:nvPr/>
        </p:nvSpPr>
        <p:spPr>
          <a:xfrm>
            <a:off x="2863885" y="3798494"/>
            <a:ext cx="216024" cy="216024"/>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2</a:t>
            </a:r>
          </a:p>
        </p:txBody>
      </p:sp>
      <p:sp>
        <p:nvSpPr>
          <p:cNvPr id="12" name="Oval 11">
            <a:extLst>
              <a:ext uri="{FF2B5EF4-FFF2-40B4-BE49-F238E27FC236}">
                <a16:creationId xmlns:a16="http://schemas.microsoft.com/office/drawing/2014/main" id="{C5775642-530D-49A9-BEEC-FF80E755CCDE}"/>
              </a:ext>
            </a:extLst>
          </p:cNvPr>
          <p:cNvSpPr/>
          <p:nvPr/>
        </p:nvSpPr>
        <p:spPr>
          <a:xfrm>
            <a:off x="2863885" y="4158534"/>
            <a:ext cx="216024" cy="216024"/>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a:t>
            </a:r>
          </a:p>
        </p:txBody>
      </p:sp>
      <p:sp>
        <p:nvSpPr>
          <p:cNvPr id="13" name="Oval 12">
            <a:extLst>
              <a:ext uri="{FF2B5EF4-FFF2-40B4-BE49-F238E27FC236}">
                <a16:creationId xmlns:a16="http://schemas.microsoft.com/office/drawing/2014/main" id="{AB9F6989-A4E1-4112-91FC-FFEF9D33A05C}"/>
              </a:ext>
            </a:extLst>
          </p:cNvPr>
          <p:cNvSpPr/>
          <p:nvPr/>
        </p:nvSpPr>
        <p:spPr>
          <a:xfrm>
            <a:off x="2863885" y="4374558"/>
            <a:ext cx="216024" cy="216024"/>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2</a:t>
            </a:r>
          </a:p>
        </p:txBody>
      </p:sp>
      <p:sp>
        <p:nvSpPr>
          <p:cNvPr id="14" name="Oval 13">
            <a:extLst>
              <a:ext uri="{FF2B5EF4-FFF2-40B4-BE49-F238E27FC236}">
                <a16:creationId xmlns:a16="http://schemas.microsoft.com/office/drawing/2014/main" id="{D757D22A-4969-498B-A716-1BA056814F83}"/>
              </a:ext>
            </a:extLst>
          </p:cNvPr>
          <p:cNvSpPr/>
          <p:nvPr/>
        </p:nvSpPr>
        <p:spPr>
          <a:xfrm>
            <a:off x="2863885" y="4590582"/>
            <a:ext cx="216024" cy="216024"/>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3</a:t>
            </a:r>
          </a:p>
        </p:txBody>
      </p:sp>
    </p:spTree>
    <p:extLst>
      <p:ext uri="{BB962C8B-B14F-4D97-AF65-F5344CB8AC3E}">
        <p14:creationId xmlns:p14="http://schemas.microsoft.com/office/powerpoint/2010/main" val="2982289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18.6 Hyper Parameter and </a:t>
            </a:r>
            <a:r>
              <a:rPr lang="en-US" altLang="zh-TW" b="1" dirty="0" err="1">
                <a:solidFill>
                  <a:srgbClr val="FFFF00"/>
                </a:solidFill>
              </a:rPr>
              <a:t>Depa</a:t>
            </a:r>
            <a:endParaRPr lang="zh-TW" altLang="en-US" b="1" dirty="0">
              <a:solidFill>
                <a:srgbClr val="FFFF00"/>
              </a:solidFill>
            </a:endParaRPr>
          </a:p>
        </p:txBody>
      </p:sp>
      <p:sp>
        <p:nvSpPr>
          <p:cNvPr id="3" name="副標題 2"/>
          <p:cNvSpPr>
            <a:spLocks noGrp="1"/>
          </p:cNvSpPr>
          <p:nvPr>
            <p:ph type="subTitle" idx="1"/>
          </p:nvPr>
        </p:nvSpPr>
        <p:spPr>
          <a:xfrm>
            <a:off x="457200" y="1325450"/>
            <a:ext cx="8352928" cy="289563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Parameter and Value</a:t>
            </a:r>
          </a:p>
          <a:p>
            <a:pPr marL="342900" indent="-342900" algn="l">
              <a:buClr>
                <a:srgbClr val="0070C0"/>
              </a:buClr>
              <a:buSzPct val="80000"/>
              <a:buFont typeface="Wingdings" pitchFamily="2" charset="2"/>
              <a:buChar char="u"/>
            </a:pPr>
            <a:r>
              <a:rPr lang="en-US" sz="1800" dirty="0">
                <a:solidFill>
                  <a:schemeClr val="tx1"/>
                </a:solidFill>
              </a:rPr>
              <a:t>First, we focus on parameter and arguments.</a:t>
            </a:r>
          </a:p>
          <a:p>
            <a:pPr marL="342900" indent="-342900" algn="l">
              <a:buClr>
                <a:srgbClr val="0070C0"/>
              </a:buClr>
              <a:buSzPct val="80000"/>
              <a:buFont typeface="Wingdings" pitchFamily="2" charset="2"/>
              <a:buChar char="u"/>
            </a:pPr>
            <a:r>
              <a:rPr lang="en-US" sz="1800" b="1" dirty="0">
                <a:solidFill>
                  <a:srgbClr val="C00000"/>
                </a:solidFill>
              </a:rPr>
              <a:t>What is the difference between the parameter and argument?</a:t>
            </a:r>
          </a:p>
          <a:p>
            <a:pPr marL="342900" indent="-342900" algn="l">
              <a:buClr>
                <a:srgbClr val="0070C0"/>
              </a:buClr>
              <a:buSzPct val="80000"/>
              <a:buFont typeface="Wingdings" pitchFamily="2" charset="2"/>
              <a:buChar char="u"/>
            </a:pPr>
            <a:r>
              <a:rPr lang="en-US" sz="1800" dirty="0">
                <a:solidFill>
                  <a:schemeClr val="tx1"/>
                </a:solidFill>
              </a:rPr>
              <a:t>Parameters are used inside the function definition. Parameter are placeholder.</a:t>
            </a:r>
          </a:p>
          <a:p>
            <a:pPr marL="342900" indent="-342900" algn="l">
              <a:buClr>
                <a:srgbClr val="0070C0"/>
              </a:buClr>
              <a:buSzPct val="80000"/>
              <a:buFont typeface="Wingdings" pitchFamily="2" charset="2"/>
              <a:buChar char="u"/>
            </a:pPr>
            <a:r>
              <a:rPr lang="en-US" sz="1800" dirty="0">
                <a:solidFill>
                  <a:schemeClr val="tx1"/>
                </a:solidFill>
              </a:rPr>
              <a:t>Arguments, on the other hand, are the actual value passed to the function when the function is called.</a:t>
            </a:r>
          </a:p>
          <a:p>
            <a:pPr marL="342900" indent="-342900" algn="l">
              <a:buClr>
                <a:srgbClr val="0070C0"/>
              </a:buClr>
              <a:buSzPct val="80000"/>
              <a:buFont typeface="Wingdings" pitchFamily="2" charset="2"/>
              <a:buChar char="u"/>
            </a:pPr>
            <a:r>
              <a:rPr lang="en-US" sz="1800" dirty="0">
                <a:solidFill>
                  <a:schemeClr val="tx1"/>
                </a:solidFill>
              </a:rPr>
              <a:t>Parameters of a function are the local variables that live inside of a function.</a:t>
            </a:r>
          </a:p>
          <a:p>
            <a:pPr marL="342900" indent="-342900" algn="l">
              <a:buClr>
                <a:srgbClr val="0070C0"/>
              </a:buClr>
              <a:buSzPct val="80000"/>
              <a:buFont typeface="Wingdings" pitchFamily="2" charset="2"/>
              <a:buChar char="u"/>
            </a:pPr>
            <a:r>
              <a:rPr lang="en-US" sz="1800" dirty="0">
                <a:solidFill>
                  <a:schemeClr val="tx1"/>
                </a:solidFill>
              </a:rPr>
              <a:t>Arguments are the values that are assigned to these variables from the outside by the caller of the function.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extLst>
      <p:ext uri="{BB962C8B-B14F-4D97-AF65-F5344CB8AC3E}">
        <p14:creationId xmlns:p14="http://schemas.microsoft.com/office/powerpoint/2010/main" val="360021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18.5 Parameter and Value</a:t>
            </a:r>
            <a:endParaRPr lang="zh-TW" altLang="en-US" b="1" dirty="0">
              <a:solidFill>
                <a:srgbClr val="FFFF00"/>
              </a:solidFill>
            </a:endParaRPr>
          </a:p>
        </p:txBody>
      </p:sp>
      <p:sp>
        <p:nvSpPr>
          <p:cNvPr id="3" name="副標題 2"/>
          <p:cNvSpPr>
            <a:spLocks noGrp="1"/>
          </p:cNvSpPr>
          <p:nvPr>
            <p:ph type="subTitle" idx="1"/>
          </p:nvPr>
        </p:nvSpPr>
        <p:spPr>
          <a:xfrm>
            <a:off x="457200" y="1325449"/>
            <a:ext cx="8352928" cy="9419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Parameter and Value</a:t>
            </a:r>
          </a:p>
          <a:p>
            <a:pPr marL="342900" indent="-342900" algn="l">
              <a:buClr>
                <a:srgbClr val="0070C0"/>
              </a:buClr>
              <a:buSzPct val="80000"/>
              <a:buFont typeface="Wingdings" pitchFamily="2" charset="2"/>
              <a:buChar char="u"/>
            </a:pPr>
            <a:r>
              <a:rPr lang="en-US" sz="1800" dirty="0">
                <a:solidFill>
                  <a:schemeClr val="tx1"/>
                </a:solidFill>
              </a:rPr>
              <a:t>In our network example, the names are the parameters and the values we specified are the arguments.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C35F3BA3-764E-4842-B237-B53997A119F7}"/>
              </a:ext>
            </a:extLst>
          </p:cNvPr>
          <p:cNvPicPr>
            <a:picLocks noChangeAspect="1"/>
          </p:cNvPicPr>
          <p:nvPr/>
        </p:nvPicPr>
        <p:blipFill>
          <a:blip r:embed="rId3"/>
          <a:stretch>
            <a:fillRect/>
          </a:stretch>
        </p:blipFill>
        <p:spPr>
          <a:xfrm>
            <a:off x="2915816" y="2924925"/>
            <a:ext cx="5678288" cy="3452669"/>
          </a:xfrm>
          <a:prstGeom prst="rect">
            <a:avLst/>
          </a:prstGeom>
          <a:ln>
            <a:solidFill>
              <a:srgbClr val="C00000"/>
            </a:solidFill>
          </a:ln>
        </p:spPr>
      </p:pic>
      <p:sp>
        <p:nvSpPr>
          <p:cNvPr id="15" name="Rectangle 14">
            <a:extLst>
              <a:ext uri="{FF2B5EF4-FFF2-40B4-BE49-F238E27FC236}">
                <a16:creationId xmlns:a16="http://schemas.microsoft.com/office/drawing/2014/main" id="{22701869-B510-4086-839D-D6DD61058AA2}"/>
              </a:ext>
            </a:extLst>
          </p:cNvPr>
          <p:cNvSpPr/>
          <p:nvPr/>
        </p:nvSpPr>
        <p:spPr>
          <a:xfrm>
            <a:off x="5436096" y="4077072"/>
            <a:ext cx="792088" cy="9361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B3B72CA-7DAF-49CF-9C52-9FD5805A8E88}"/>
              </a:ext>
            </a:extLst>
          </p:cNvPr>
          <p:cNvSpPr/>
          <p:nvPr/>
        </p:nvSpPr>
        <p:spPr>
          <a:xfrm>
            <a:off x="6572255" y="4078789"/>
            <a:ext cx="773033" cy="95579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F80FF46-2053-4684-A75D-435A125D9638}"/>
              </a:ext>
            </a:extLst>
          </p:cNvPr>
          <p:cNvSpPr/>
          <p:nvPr/>
        </p:nvSpPr>
        <p:spPr>
          <a:xfrm>
            <a:off x="7543677" y="4071987"/>
            <a:ext cx="768662" cy="3651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248749F-09B0-443F-B228-6587138FB067}"/>
              </a:ext>
            </a:extLst>
          </p:cNvPr>
          <p:cNvSpPr/>
          <p:nvPr/>
        </p:nvSpPr>
        <p:spPr>
          <a:xfrm>
            <a:off x="4962872" y="1560507"/>
            <a:ext cx="1121296" cy="42833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6CC62193-ACCB-4367-9B90-06FB5AD46E46}"/>
              </a:ext>
            </a:extLst>
          </p:cNvPr>
          <p:cNvCxnSpPr>
            <a:cxnSpLocks/>
            <a:endCxn id="15" idx="0"/>
          </p:cNvCxnSpPr>
          <p:nvPr/>
        </p:nvCxnSpPr>
        <p:spPr>
          <a:xfrm>
            <a:off x="5508104" y="1988840"/>
            <a:ext cx="324036" cy="20882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70D9A8C-BA49-456D-ACCA-19FDA321E1BF}"/>
              </a:ext>
            </a:extLst>
          </p:cNvPr>
          <p:cNvCxnSpPr>
            <a:cxnSpLocks/>
            <a:stCxn id="18" idx="2"/>
            <a:endCxn id="16" idx="0"/>
          </p:cNvCxnSpPr>
          <p:nvPr/>
        </p:nvCxnSpPr>
        <p:spPr>
          <a:xfrm>
            <a:off x="5523520" y="1988840"/>
            <a:ext cx="1435252" cy="208994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C51922D-5B06-4B7E-9C52-385E4FB14EC8}"/>
              </a:ext>
            </a:extLst>
          </p:cNvPr>
          <p:cNvCxnSpPr>
            <a:cxnSpLocks/>
            <a:stCxn id="18" idx="2"/>
            <a:endCxn id="17" idx="0"/>
          </p:cNvCxnSpPr>
          <p:nvPr/>
        </p:nvCxnSpPr>
        <p:spPr>
          <a:xfrm>
            <a:off x="5523520" y="1988840"/>
            <a:ext cx="2404488" cy="208314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D05B29D-86FF-4F78-B81B-7C8BC638843A}"/>
              </a:ext>
            </a:extLst>
          </p:cNvPr>
          <p:cNvSpPr/>
          <p:nvPr/>
        </p:nvSpPr>
        <p:spPr>
          <a:xfrm>
            <a:off x="6228184" y="4057386"/>
            <a:ext cx="277394" cy="95579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2C0DA31-98BC-4D42-9144-C43DE2FC02D9}"/>
              </a:ext>
            </a:extLst>
          </p:cNvPr>
          <p:cNvSpPr/>
          <p:nvPr/>
        </p:nvSpPr>
        <p:spPr>
          <a:xfrm>
            <a:off x="7384174" y="4103846"/>
            <a:ext cx="159502" cy="95579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DC24A1A-5F99-4210-B191-4E2FBAA3752E}"/>
              </a:ext>
            </a:extLst>
          </p:cNvPr>
          <p:cNvSpPr/>
          <p:nvPr/>
        </p:nvSpPr>
        <p:spPr>
          <a:xfrm>
            <a:off x="8355595" y="4039172"/>
            <a:ext cx="195252" cy="3979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FDE7F34-3197-4A34-93CC-EC6790357F28}"/>
              </a:ext>
            </a:extLst>
          </p:cNvPr>
          <p:cNvSpPr/>
          <p:nvPr/>
        </p:nvSpPr>
        <p:spPr>
          <a:xfrm>
            <a:off x="1619672" y="1978877"/>
            <a:ext cx="971128" cy="28854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E8F744B0-9167-4F49-97F9-AF8A2CA53934}"/>
              </a:ext>
            </a:extLst>
          </p:cNvPr>
          <p:cNvCxnSpPr>
            <a:cxnSpLocks/>
            <a:stCxn id="29" idx="2"/>
            <a:endCxn id="25" idx="1"/>
          </p:cNvCxnSpPr>
          <p:nvPr/>
        </p:nvCxnSpPr>
        <p:spPr>
          <a:xfrm>
            <a:off x="2105236" y="2267418"/>
            <a:ext cx="4122948" cy="226786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43BED8B-3911-4A12-A06F-D057D2FC1617}"/>
              </a:ext>
            </a:extLst>
          </p:cNvPr>
          <p:cNvCxnSpPr>
            <a:cxnSpLocks/>
            <a:stCxn id="29" idx="2"/>
            <a:endCxn id="16" idx="3"/>
          </p:cNvCxnSpPr>
          <p:nvPr/>
        </p:nvCxnSpPr>
        <p:spPr>
          <a:xfrm>
            <a:off x="2105236" y="2267418"/>
            <a:ext cx="5240052" cy="2289266"/>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8D1CB24-D349-49D3-A6AF-92E6DE7FC1BD}"/>
              </a:ext>
            </a:extLst>
          </p:cNvPr>
          <p:cNvCxnSpPr>
            <a:cxnSpLocks/>
            <a:stCxn id="29" idx="2"/>
            <a:endCxn id="27" idx="1"/>
          </p:cNvCxnSpPr>
          <p:nvPr/>
        </p:nvCxnSpPr>
        <p:spPr>
          <a:xfrm>
            <a:off x="2105236" y="2267418"/>
            <a:ext cx="6250359" cy="197072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1461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18.5 Data Dependent/Hyperparameter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1276259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18.5 Data Dependent/Hyperparameter</a:t>
            </a:r>
            <a:endParaRPr lang="zh-TW" altLang="en-US" b="1" dirty="0">
              <a:solidFill>
                <a:srgbClr val="FFFF00"/>
              </a:solidFill>
            </a:endParaRPr>
          </a:p>
        </p:txBody>
      </p:sp>
      <p:sp>
        <p:nvSpPr>
          <p:cNvPr id="3" name="副標題 2"/>
          <p:cNvSpPr>
            <a:spLocks noGrp="1"/>
          </p:cNvSpPr>
          <p:nvPr>
            <p:ph type="subTitle" idx="1"/>
          </p:nvPr>
        </p:nvSpPr>
        <p:spPr>
          <a:xfrm>
            <a:off x="457200" y="1325449"/>
            <a:ext cx="8352928" cy="33276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Hyperparameter and Data Dependent Hyperparameter</a:t>
            </a:r>
          </a:p>
          <a:p>
            <a:pPr marL="342900" indent="-342900" algn="l">
              <a:buClr>
                <a:srgbClr val="0070C0"/>
              </a:buClr>
              <a:buSzPct val="80000"/>
              <a:buFont typeface="Wingdings" pitchFamily="2" charset="2"/>
              <a:buChar char="u"/>
            </a:pPr>
            <a:r>
              <a:rPr lang="en-US" sz="1800" dirty="0">
                <a:solidFill>
                  <a:schemeClr val="tx1"/>
                </a:solidFill>
              </a:rPr>
              <a:t>Two categories or types of parameters that we used when we constructed our layers.</a:t>
            </a:r>
          </a:p>
          <a:p>
            <a:pPr marL="342900" indent="-342900" algn="l">
              <a:buClr>
                <a:srgbClr val="0070C0"/>
              </a:buClr>
              <a:buSzPct val="80000"/>
              <a:buFont typeface="Wingdings" pitchFamily="2" charset="2"/>
              <a:buChar char="u"/>
            </a:pPr>
            <a:r>
              <a:rPr lang="en-US" sz="1800" dirty="0">
                <a:solidFill>
                  <a:schemeClr val="tx1"/>
                </a:solidFill>
              </a:rPr>
              <a:t>Two categories are:</a:t>
            </a:r>
          </a:p>
          <a:p>
            <a:pPr marL="342900" indent="-342900" algn="l">
              <a:buClr>
                <a:srgbClr val="0070C0"/>
              </a:buClr>
              <a:buSzPct val="80000"/>
              <a:buFont typeface="+mj-lt"/>
              <a:buAutoNum type="arabicPeriod"/>
            </a:pPr>
            <a:r>
              <a:rPr lang="en-US" sz="1800" b="1" dirty="0">
                <a:solidFill>
                  <a:srgbClr val="C00000"/>
                </a:solidFill>
              </a:rPr>
              <a:t>Hyperparameter</a:t>
            </a:r>
            <a:r>
              <a:rPr lang="en-US" sz="1800" dirty="0">
                <a:solidFill>
                  <a:schemeClr val="tx1"/>
                </a:solidFill>
              </a:rPr>
              <a:t> and</a:t>
            </a:r>
          </a:p>
          <a:p>
            <a:pPr marL="342900" indent="-342900" algn="l">
              <a:buClr>
                <a:srgbClr val="0070C0"/>
              </a:buClr>
              <a:buSzPct val="80000"/>
              <a:buFont typeface="+mj-lt"/>
              <a:buAutoNum type="arabicPeriod"/>
            </a:pPr>
            <a:r>
              <a:rPr lang="en-US" sz="1800" b="1" dirty="0">
                <a:solidFill>
                  <a:srgbClr val="C00000"/>
                </a:solidFill>
              </a:rPr>
              <a:t>Data Dependent hyperparameters</a:t>
            </a:r>
          </a:p>
          <a:p>
            <a:pPr marL="342900" indent="-342900" algn="l">
              <a:buClr>
                <a:srgbClr val="0070C0"/>
              </a:buClr>
              <a:buSzPct val="80000"/>
              <a:buFont typeface="Wingdings" pitchFamily="2" charset="2"/>
              <a:buChar char="u"/>
            </a:pPr>
            <a:r>
              <a:rPr lang="en-US" sz="1800" dirty="0">
                <a:solidFill>
                  <a:schemeClr val="tx1"/>
                </a:solidFill>
              </a:rPr>
              <a:t>A lot of terms in Deep Learning are used loosely and the word parameter is definitely one of them.</a:t>
            </a:r>
          </a:p>
          <a:p>
            <a:pPr marL="342900" indent="-342900" algn="l">
              <a:buClr>
                <a:srgbClr val="0070C0"/>
              </a:buClr>
              <a:buSzPct val="80000"/>
              <a:buFont typeface="Wingdings" pitchFamily="2" charset="2"/>
              <a:buChar char="u"/>
            </a:pPr>
            <a:r>
              <a:rPr lang="en-US" sz="1800" dirty="0">
                <a:solidFill>
                  <a:schemeClr val="tx1"/>
                </a:solidFill>
              </a:rPr>
              <a:t>A parameter is a placeholder</a:t>
            </a:r>
          </a:p>
          <a:p>
            <a:pPr marL="342900" indent="-342900" algn="l">
              <a:buClr>
                <a:srgbClr val="0070C0"/>
              </a:buClr>
              <a:buSzPct val="80000"/>
              <a:buFont typeface="Wingdings" pitchFamily="2" charset="2"/>
              <a:buChar char="u"/>
            </a:pPr>
            <a:r>
              <a:rPr lang="en-US" sz="1800" dirty="0">
                <a:solidFill>
                  <a:schemeClr val="tx1"/>
                </a:solidFill>
              </a:rPr>
              <a:t>The argument is the value of the parameter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
        <p:nvSpPr>
          <p:cNvPr id="8" name="Rectangle 7">
            <a:extLst>
              <a:ext uri="{FF2B5EF4-FFF2-40B4-BE49-F238E27FC236}">
                <a16:creationId xmlns:a16="http://schemas.microsoft.com/office/drawing/2014/main" id="{733A7081-1B19-409B-8C23-4F754994AB49}"/>
              </a:ext>
            </a:extLst>
          </p:cNvPr>
          <p:cNvSpPr/>
          <p:nvPr/>
        </p:nvSpPr>
        <p:spPr>
          <a:xfrm>
            <a:off x="6813146" y="5324723"/>
            <a:ext cx="1512167" cy="36004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Parameter</a:t>
            </a:r>
          </a:p>
        </p:txBody>
      </p:sp>
      <p:sp>
        <p:nvSpPr>
          <p:cNvPr id="23" name="Rectangle 22">
            <a:extLst>
              <a:ext uri="{FF2B5EF4-FFF2-40B4-BE49-F238E27FC236}">
                <a16:creationId xmlns:a16="http://schemas.microsoft.com/office/drawing/2014/main" id="{B554419D-5733-424B-A55F-3D28466C02B8}"/>
              </a:ext>
            </a:extLst>
          </p:cNvPr>
          <p:cNvSpPr/>
          <p:nvPr/>
        </p:nvSpPr>
        <p:spPr>
          <a:xfrm>
            <a:off x="6804248" y="4365103"/>
            <a:ext cx="1512168" cy="8074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Argument / Value</a:t>
            </a:r>
          </a:p>
          <a:p>
            <a:pPr algn="ctr"/>
            <a:r>
              <a:rPr lang="en-US" dirty="0">
                <a:solidFill>
                  <a:schemeClr val="tx1"/>
                </a:solidFill>
              </a:rPr>
              <a:t>48</a:t>
            </a:r>
          </a:p>
        </p:txBody>
      </p:sp>
    </p:spTree>
    <p:extLst>
      <p:ext uri="{BB962C8B-B14F-4D97-AF65-F5344CB8AC3E}">
        <p14:creationId xmlns:p14="http://schemas.microsoft.com/office/powerpoint/2010/main" val="28541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18.5 Data Dependent/Hyperparameter</a:t>
            </a:r>
            <a:endParaRPr lang="zh-TW" altLang="en-US" b="1" dirty="0">
              <a:solidFill>
                <a:srgbClr val="FFFF00"/>
              </a:solidFill>
            </a:endParaRPr>
          </a:p>
        </p:txBody>
      </p:sp>
      <p:sp>
        <p:nvSpPr>
          <p:cNvPr id="3" name="副標題 2"/>
          <p:cNvSpPr>
            <a:spLocks noGrp="1"/>
          </p:cNvSpPr>
          <p:nvPr>
            <p:ph type="subTitle" idx="1"/>
          </p:nvPr>
        </p:nvSpPr>
        <p:spPr>
          <a:xfrm>
            <a:off x="486860" y="1340769"/>
            <a:ext cx="8352928" cy="16561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Hyperparameter and Data Dependent Hyperparameter</a:t>
            </a:r>
          </a:p>
          <a:p>
            <a:pPr marL="342900" indent="-342900" algn="l">
              <a:buClr>
                <a:srgbClr val="0070C0"/>
              </a:buClr>
              <a:buSzPct val="80000"/>
              <a:buFont typeface="Wingdings" pitchFamily="2" charset="2"/>
              <a:buChar char="u"/>
            </a:pPr>
            <a:r>
              <a:rPr lang="en-US" sz="1800" dirty="0">
                <a:solidFill>
                  <a:schemeClr val="tx1"/>
                </a:solidFill>
              </a:rPr>
              <a:t>We can construct the layer. Passed value for each parameter to the layer constructor.</a:t>
            </a:r>
          </a:p>
          <a:p>
            <a:pPr marL="342900" indent="-342900" algn="l">
              <a:buClr>
                <a:srgbClr val="0070C0"/>
              </a:buClr>
              <a:buSzPct val="80000"/>
              <a:buFont typeface="Wingdings" pitchFamily="2" charset="2"/>
              <a:buChar char="u"/>
            </a:pPr>
            <a:r>
              <a:rPr lang="en-US" sz="1800" dirty="0">
                <a:solidFill>
                  <a:schemeClr val="tx1"/>
                </a:solidFill>
              </a:rPr>
              <a:t>For the convolutional layers, we have three parameters.</a:t>
            </a:r>
          </a:p>
          <a:p>
            <a:pPr marL="342900" indent="-342900" algn="l">
              <a:buClr>
                <a:srgbClr val="0070C0"/>
              </a:buClr>
              <a:buSzPct val="80000"/>
              <a:buFont typeface="Wingdings" pitchFamily="2" charset="2"/>
              <a:buChar char="u"/>
            </a:pPr>
            <a:r>
              <a:rPr lang="en-US" sz="1800" dirty="0">
                <a:solidFill>
                  <a:schemeClr val="tx1"/>
                </a:solidFill>
              </a:rPr>
              <a:t>For the linear layer, we have two parameter.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9" name="Picture 8">
            <a:extLst>
              <a:ext uri="{FF2B5EF4-FFF2-40B4-BE49-F238E27FC236}">
                <a16:creationId xmlns:a16="http://schemas.microsoft.com/office/drawing/2014/main" id="{A454A6D1-AEB9-4BAA-967C-7B6CC8D42773}"/>
              </a:ext>
            </a:extLst>
          </p:cNvPr>
          <p:cNvPicPr>
            <a:picLocks noChangeAspect="1"/>
          </p:cNvPicPr>
          <p:nvPr/>
        </p:nvPicPr>
        <p:blipFill>
          <a:blip r:embed="rId3"/>
          <a:stretch>
            <a:fillRect/>
          </a:stretch>
        </p:blipFill>
        <p:spPr>
          <a:xfrm>
            <a:off x="1732856" y="3064651"/>
            <a:ext cx="5678288" cy="3452669"/>
          </a:xfrm>
          <a:prstGeom prst="rect">
            <a:avLst/>
          </a:prstGeom>
          <a:ln>
            <a:solidFill>
              <a:srgbClr val="C00000"/>
            </a:solidFill>
          </a:ln>
        </p:spPr>
      </p:pic>
      <p:sp>
        <p:nvSpPr>
          <p:cNvPr id="11" name="Rectangle 10">
            <a:extLst>
              <a:ext uri="{FF2B5EF4-FFF2-40B4-BE49-F238E27FC236}">
                <a16:creationId xmlns:a16="http://schemas.microsoft.com/office/drawing/2014/main" id="{8868DEA5-AF0A-4BA3-BE50-2F15227F4F97}"/>
              </a:ext>
            </a:extLst>
          </p:cNvPr>
          <p:cNvSpPr/>
          <p:nvPr/>
        </p:nvSpPr>
        <p:spPr>
          <a:xfrm>
            <a:off x="4355976" y="4077072"/>
            <a:ext cx="3055168" cy="45820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AF85B49-0B44-4ADC-ADB9-D0CC262A0C02}"/>
              </a:ext>
            </a:extLst>
          </p:cNvPr>
          <p:cNvSpPr/>
          <p:nvPr/>
        </p:nvSpPr>
        <p:spPr>
          <a:xfrm>
            <a:off x="827584" y="2242377"/>
            <a:ext cx="5400600" cy="42833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9927E691-0418-4D26-8776-E125192C0FC2}"/>
              </a:ext>
            </a:extLst>
          </p:cNvPr>
          <p:cNvCxnSpPr>
            <a:cxnSpLocks/>
            <a:stCxn id="14" idx="2"/>
            <a:endCxn id="11" idx="0"/>
          </p:cNvCxnSpPr>
          <p:nvPr/>
        </p:nvCxnSpPr>
        <p:spPr>
          <a:xfrm>
            <a:off x="3527884" y="2670710"/>
            <a:ext cx="2355676" cy="140636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E3C5444-0445-4FD4-A77F-A4267DCA35D8}"/>
              </a:ext>
            </a:extLst>
          </p:cNvPr>
          <p:cNvSpPr/>
          <p:nvPr/>
        </p:nvSpPr>
        <p:spPr>
          <a:xfrm>
            <a:off x="4217278" y="4602979"/>
            <a:ext cx="2514961" cy="67756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9D06DE7-51E3-4B1C-A177-B8EDDCFC078B}"/>
              </a:ext>
            </a:extLst>
          </p:cNvPr>
          <p:cNvSpPr/>
          <p:nvPr/>
        </p:nvSpPr>
        <p:spPr>
          <a:xfrm>
            <a:off x="842561" y="2670710"/>
            <a:ext cx="4233495" cy="32624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F8520D1E-6AC0-4330-938A-60F6BBE15FFB}"/>
              </a:ext>
            </a:extLst>
          </p:cNvPr>
          <p:cNvCxnSpPr>
            <a:cxnSpLocks/>
            <a:stCxn id="26" idx="2"/>
            <a:endCxn id="18" idx="1"/>
          </p:cNvCxnSpPr>
          <p:nvPr/>
        </p:nvCxnSpPr>
        <p:spPr>
          <a:xfrm>
            <a:off x="2959309" y="2996953"/>
            <a:ext cx="1257969" cy="1944806"/>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9223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 Deep CNN (Part 2)</a:t>
            </a:r>
            <a:endParaRPr lang="zh-TW" altLang="en-US" b="1" dirty="0">
              <a:solidFill>
                <a:srgbClr val="FFFF00"/>
              </a:solidFill>
            </a:endParaRPr>
          </a:p>
        </p:txBody>
      </p:sp>
      <p:sp>
        <p:nvSpPr>
          <p:cNvPr id="3" name="副標題 2"/>
          <p:cNvSpPr>
            <a:spLocks noGrp="1"/>
          </p:cNvSpPr>
          <p:nvPr>
            <p:ph type="subTitle" idx="1"/>
          </p:nvPr>
        </p:nvSpPr>
        <p:spPr>
          <a:xfrm>
            <a:off x="457200" y="1325449"/>
            <a:ext cx="8352928" cy="164814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Build CNN</a:t>
            </a:r>
          </a:p>
          <a:p>
            <a:pPr marL="342900" indent="-342900" algn="l">
              <a:buClr>
                <a:srgbClr val="0070C0"/>
              </a:buClr>
              <a:buSzPct val="80000"/>
              <a:buFont typeface="Wingdings" pitchFamily="2" charset="2"/>
              <a:buChar char="u"/>
            </a:pPr>
            <a:r>
              <a:rPr lang="en-US" sz="1800" dirty="0">
                <a:solidFill>
                  <a:schemeClr val="tx1"/>
                </a:solidFill>
              </a:rPr>
              <a:t>We discuss CNN building and constructing parameters.</a:t>
            </a:r>
          </a:p>
          <a:p>
            <a:pPr marL="342900" indent="-342900" algn="l">
              <a:buClr>
                <a:srgbClr val="0070C0"/>
              </a:buClr>
              <a:buSzPct val="80000"/>
              <a:buFont typeface="Wingdings" pitchFamily="2" charset="2"/>
              <a:buChar char="u"/>
            </a:pPr>
            <a:r>
              <a:rPr lang="en-US" sz="1800" dirty="0">
                <a:solidFill>
                  <a:schemeClr val="tx1"/>
                </a:solidFill>
              </a:rPr>
              <a:t>We started building CNN </a:t>
            </a:r>
          </a:p>
          <a:p>
            <a:pPr marL="342900" indent="-342900" algn="l">
              <a:buClr>
                <a:srgbClr val="0070C0"/>
              </a:buClr>
              <a:buSzPct val="80000"/>
              <a:buFont typeface="+mj-lt"/>
              <a:buAutoNum type="arabicPeriod"/>
            </a:pPr>
            <a:r>
              <a:rPr lang="en-US" sz="1800" dirty="0">
                <a:solidFill>
                  <a:schemeClr val="tx1"/>
                </a:solidFill>
              </a:rPr>
              <a:t>By extending </a:t>
            </a:r>
            <a:r>
              <a:rPr lang="en-US" sz="1800" dirty="0" err="1">
                <a:solidFill>
                  <a:schemeClr val="tx1"/>
                </a:solidFill>
              </a:rPr>
              <a:t>PyTorch</a:t>
            </a:r>
            <a:r>
              <a:rPr lang="en-US" sz="1800" dirty="0">
                <a:solidFill>
                  <a:schemeClr val="tx1"/>
                </a:solidFill>
              </a:rPr>
              <a:t> neural network model class </a:t>
            </a:r>
            <a:r>
              <a:rPr lang="en-US" sz="1800" dirty="0" err="1">
                <a:solidFill>
                  <a:schemeClr val="tx1"/>
                </a:solidFill>
              </a:rPr>
              <a:t>ssnn.Module</a:t>
            </a:r>
            <a:r>
              <a:rPr lang="en-US" sz="1800" dirty="0">
                <a:solidFill>
                  <a:schemeClr val="tx1"/>
                </a:solidFill>
              </a:rPr>
              <a:t> and </a:t>
            </a:r>
          </a:p>
          <a:p>
            <a:pPr marL="342900" indent="-342900" algn="l">
              <a:buClr>
                <a:srgbClr val="0070C0"/>
              </a:buClr>
              <a:buSzPct val="80000"/>
              <a:buFont typeface="+mj-lt"/>
              <a:buAutoNum type="arabicPeriod"/>
            </a:pPr>
            <a:r>
              <a:rPr lang="en-US" sz="1800" dirty="0">
                <a:solidFill>
                  <a:schemeClr val="tx1"/>
                </a:solidFill>
              </a:rPr>
              <a:t>By defining some layers as class attributes.</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pic>
        <p:nvPicPr>
          <p:cNvPr id="7" name="Picture 6">
            <a:extLst>
              <a:ext uri="{FF2B5EF4-FFF2-40B4-BE49-F238E27FC236}">
                <a16:creationId xmlns:a16="http://schemas.microsoft.com/office/drawing/2014/main" id="{C35F3BA3-764E-4842-B237-B53997A119F7}"/>
              </a:ext>
            </a:extLst>
          </p:cNvPr>
          <p:cNvPicPr>
            <a:picLocks noChangeAspect="1"/>
          </p:cNvPicPr>
          <p:nvPr/>
        </p:nvPicPr>
        <p:blipFill>
          <a:blip r:embed="rId3"/>
          <a:stretch>
            <a:fillRect/>
          </a:stretch>
        </p:blipFill>
        <p:spPr>
          <a:xfrm>
            <a:off x="1756445" y="3156154"/>
            <a:ext cx="5863555" cy="3565321"/>
          </a:xfrm>
          <a:prstGeom prst="rect">
            <a:avLst/>
          </a:prstGeom>
          <a:ln>
            <a:solidFill>
              <a:srgbClr val="C00000"/>
            </a:solidFill>
          </a:ln>
        </p:spPr>
      </p:pic>
      <p:sp>
        <p:nvSpPr>
          <p:cNvPr id="8" name="Rectangle 7">
            <a:extLst>
              <a:ext uri="{FF2B5EF4-FFF2-40B4-BE49-F238E27FC236}">
                <a16:creationId xmlns:a16="http://schemas.microsoft.com/office/drawing/2014/main" id="{C78286C8-75CA-4571-AEBA-9FC809E577AE}"/>
              </a:ext>
            </a:extLst>
          </p:cNvPr>
          <p:cNvSpPr/>
          <p:nvPr/>
        </p:nvSpPr>
        <p:spPr>
          <a:xfrm>
            <a:off x="3203848" y="3789040"/>
            <a:ext cx="864096"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C9F761E-9028-431A-B3E5-84899EEF5AC1}"/>
              </a:ext>
            </a:extLst>
          </p:cNvPr>
          <p:cNvSpPr/>
          <p:nvPr/>
        </p:nvSpPr>
        <p:spPr>
          <a:xfrm>
            <a:off x="2776648" y="4309864"/>
            <a:ext cx="4843351" cy="106335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3580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18.5 Data Dependent/Hyperparameter</a:t>
            </a:r>
            <a:endParaRPr lang="zh-TW" altLang="en-US" b="1" dirty="0">
              <a:solidFill>
                <a:srgbClr val="FFFF00"/>
              </a:solidFill>
            </a:endParaRPr>
          </a:p>
        </p:txBody>
      </p:sp>
      <p:sp>
        <p:nvSpPr>
          <p:cNvPr id="3" name="副標題 2"/>
          <p:cNvSpPr>
            <a:spLocks noGrp="1"/>
          </p:cNvSpPr>
          <p:nvPr>
            <p:ph type="subTitle" idx="1"/>
          </p:nvPr>
        </p:nvSpPr>
        <p:spPr>
          <a:xfrm>
            <a:off x="486860" y="1340769"/>
            <a:ext cx="8352928" cy="10801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Hyperparameter and Data Dependent Hyperparameter</a:t>
            </a:r>
          </a:p>
          <a:p>
            <a:pPr marL="342900" indent="-342900" algn="l">
              <a:buClr>
                <a:srgbClr val="0070C0"/>
              </a:buClr>
              <a:buSzPct val="80000"/>
              <a:buFont typeface="Wingdings" pitchFamily="2" charset="2"/>
              <a:buChar char="u"/>
            </a:pPr>
            <a:r>
              <a:rPr lang="en-US" sz="1800" dirty="0">
                <a:solidFill>
                  <a:schemeClr val="tx1"/>
                </a:solidFill>
              </a:rPr>
              <a:t>For the convolutional layers, we have </a:t>
            </a:r>
            <a:r>
              <a:rPr lang="en-US" sz="1800" dirty="0" err="1">
                <a:solidFill>
                  <a:schemeClr val="tx1"/>
                </a:solidFill>
              </a:rPr>
              <a:t>in_channels</a:t>
            </a:r>
            <a:r>
              <a:rPr lang="en-US" sz="1800" dirty="0">
                <a:solidFill>
                  <a:schemeClr val="tx1"/>
                </a:solidFill>
              </a:rPr>
              <a:t>, </a:t>
            </a:r>
            <a:r>
              <a:rPr lang="en-US" sz="1800" dirty="0" err="1">
                <a:solidFill>
                  <a:schemeClr val="tx1"/>
                </a:solidFill>
              </a:rPr>
              <a:t>out_channels</a:t>
            </a:r>
            <a:r>
              <a:rPr lang="en-US" sz="1800" dirty="0">
                <a:solidFill>
                  <a:schemeClr val="tx1"/>
                </a:solidFill>
              </a:rPr>
              <a:t>, and </a:t>
            </a:r>
            <a:r>
              <a:rPr lang="en-US" sz="1800" dirty="0" err="1">
                <a:solidFill>
                  <a:schemeClr val="tx1"/>
                </a:solidFill>
              </a:rPr>
              <a:t>kernel_size</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For the linear layer, we have </a:t>
            </a:r>
            <a:r>
              <a:rPr lang="en-US" sz="1800" dirty="0" err="1">
                <a:solidFill>
                  <a:schemeClr val="tx1"/>
                </a:solidFill>
              </a:rPr>
              <a:t>in_features</a:t>
            </a:r>
            <a:r>
              <a:rPr lang="en-US" sz="1800" dirty="0">
                <a:solidFill>
                  <a:schemeClr val="tx1"/>
                </a:solidFill>
              </a:rPr>
              <a:t> and </a:t>
            </a:r>
            <a:r>
              <a:rPr lang="en-US" sz="1800" dirty="0" err="1">
                <a:solidFill>
                  <a:schemeClr val="tx1"/>
                </a:solidFill>
              </a:rPr>
              <a:t>out_features</a:t>
            </a:r>
            <a:r>
              <a:rPr lang="en-US" sz="1800" dirty="0">
                <a:solidFill>
                  <a:schemeClr val="tx1"/>
                </a:solidFill>
              </a:rPr>
              <a: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9" name="Picture 8">
            <a:extLst>
              <a:ext uri="{FF2B5EF4-FFF2-40B4-BE49-F238E27FC236}">
                <a16:creationId xmlns:a16="http://schemas.microsoft.com/office/drawing/2014/main" id="{A454A6D1-AEB9-4BAA-967C-7B6CC8D42773}"/>
              </a:ext>
            </a:extLst>
          </p:cNvPr>
          <p:cNvPicPr>
            <a:picLocks noChangeAspect="1"/>
          </p:cNvPicPr>
          <p:nvPr/>
        </p:nvPicPr>
        <p:blipFill>
          <a:blip r:embed="rId3"/>
          <a:stretch>
            <a:fillRect/>
          </a:stretch>
        </p:blipFill>
        <p:spPr>
          <a:xfrm>
            <a:off x="1835696" y="2543642"/>
            <a:ext cx="5678288" cy="3452669"/>
          </a:xfrm>
          <a:prstGeom prst="rect">
            <a:avLst/>
          </a:prstGeom>
          <a:ln>
            <a:solidFill>
              <a:srgbClr val="C00000"/>
            </a:solidFill>
          </a:ln>
        </p:spPr>
      </p:pic>
      <p:sp>
        <p:nvSpPr>
          <p:cNvPr id="11" name="Rectangle 10">
            <a:extLst>
              <a:ext uri="{FF2B5EF4-FFF2-40B4-BE49-F238E27FC236}">
                <a16:creationId xmlns:a16="http://schemas.microsoft.com/office/drawing/2014/main" id="{8868DEA5-AF0A-4BA3-BE50-2F15227F4F97}"/>
              </a:ext>
            </a:extLst>
          </p:cNvPr>
          <p:cNvSpPr/>
          <p:nvPr/>
        </p:nvSpPr>
        <p:spPr>
          <a:xfrm>
            <a:off x="4458816" y="3556063"/>
            <a:ext cx="3055168" cy="45820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E3C5444-0445-4FD4-A77F-A4267DCA35D8}"/>
              </a:ext>
            </a:extLst>
          </p:cNvPr>
          <p:cNvSpPr/>
          <p:nvPr/>
        </p:nvSpPr>
        <p:spPr>
          <a:xfrm>
            <a:off x="4320118" y="4081970"/>
            <a:ext cx="2514961" cy="67756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4431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18.5 Data Dependent/Hyperparameter</a:t>
            </a:r>
            <a:endParaRPr lang="zh-TW" altLang="en-US" b="1" dirty="0">
              <a:solidFill>
                <a:srgbClr val="FFFF00"/>
              </a:solidFill>
            </a:endParaRPr>
          </a:p>
        </p:txBody>
      </p:sp>
      <p:sp>
        <p:nvSpPr>
          <p:cNvPr id="3" name="副標題 2"/>
          <p:cNvSpPr>
            <a:spLocks noGrp="1"/>
          </p:cNvSpPr>
          <p:nvPr>
            <p:ph type="subTitle" idx="1"/>
          </p:nvPr>
        </p:nvSpPr>
        <p:spPr>
          <a:xfrm>
            <a:off x="486860" y="1340769"/>
            <a:ext cx="8352928" cy="417646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Hyperparameter and Data Dependent Hyperparameter</a:t>
            </a:r>
          </a:p>
          <a:p>
            <a:pPr marL="342900" indent="-342900" algn="l">
              <a:buClr>
                <a:srgbClr val="0070C0"/>
              </a:buClr>
              <a:buSzPct val="80000"/>
              <a:buFont typeface="Wingdings" pitchFamily="2" charset="2"/>
              <a:buChar char="u"/>
            </a:pPr>
            <a:r>
              <a:rPr lang="en-US" sz="1800" b="1" dirty="0">
                <a:solidFill>
                  <a:srgbClr val="C00000"/>
                </a:solidFill>
              </a:rPr>
              <a:t>Let’s see how these parameters are decided?</a:t>
            </a:r>
          </a:p>
          <a:p>
            <a:pPr marL="342900" indent="-342900" algn="l">
              <a:buClr>
                <a:srgbClr val="0070C0"/>
              </a:buClr>
              <a:buSzPct val="80000"/>
              <a:buFont typeface="Wingdings" pitchFamily="2" charset="2"/>
              <a:buChar char="u"/>
            </a:pPr>
            <a:r>
              <a:rPr lang="en-US" sz="1800" dirty="0">
                <a:solidFill>
                  <a:schemeClr val="tx1"/>
                </a:solidFill>
              </a:rPr>
              <a:t>Start by looking at hyper parameters and see how the dependent hyperparameters.</a:t>
            </a:r>
          </a:p>
          <a:p>
            <a:pPr marL="342900" indent="-342900" algn="l">
              <a:buClr>
                <a:srgbClr val="0070C0"/>
              </a:buClr>
              <a:buSzPct val="80000"/>
              <a:buFont typeface="Wingdings" pitchFamily="2" charset="2"/>
              <a:buChar char="u"/>
            </a:pPr>
            <a:r>
              <a:rPr lang="en-US" sz="1800" dirty="0">
                <a:solidFill>
                  <a:schemeClr val="tx1"/>
                </a:solidFill>
              </a:rPr>
              <a:t>Hyperparameters are parameters whose values are chosen manually and arbitrarily.</a:t>
            </a:r>
          </a:p>
          <a:p>
            <a:pPr marL="342900" indent="-342900" algn="l">
              <a:buClr>
                <a:srgbClr val="0070C0"/>
              </a:buClr>
              <a:buSzPct val="80000"/>
              <a:buFont typeface="Wingdings" pitchFamily="2" charset="2"/>
              <a:buChar char="u"/>
            </a:pPr>
            <a:r>
              <a:rPr lang="en-US" sz="1800" dirty="0">
                <a:solidFill>
                  <a:schemeClr val="tx1"/>
                </a:solidFill>
              </a:rPr>
              <a:t>This means that as neural network programmer, we choose hyperparameter values mainly based on trial and error and increasingly by utilizing values that have proven to work well in the past.</a:t>
            </a:r>
          </a:p>
          <a:p>
            <a:pPr marL="342900" indent="-342900" algn="l">
              <a:buClr>
                <a:srgbClr val="0070C0"/>
              </a:buClr>
              <a:buSzPct val="80000"/>
              <a:buFont typeface="Wingdings" pitchFamily="2" charset="2"/>
              <a:buChar char="u"/>
            </a:pPr>
            <a:r>
              <a:rPr lang="en-US" sz="1800" dirty="0">
                <a:solidFill>
                  <a:schemeClr val="tx1"/>
                </a:solidFill>
              </a:rPr>
              <a:t>For building our CNN layers, these are parameters we choose</a:t>
            </a:r>
            <a:r>
              <a:rPr lang="en-US" sz="1800" b="1" dirty="0">
                <a:solidFill>
                  <a:srgbClr val="C00000"/>
                </a:solidFill>
              </a:rPr>
              <a:t> manually</a:t>
            </a:r>
            <a:r>
              <a:rPr lang="en-US" sz="1800" dirty="0">
                <a:solidFill>
                  <a:schemeClr val="tx1"/>
                </a:solidFill>
              </a:rPr>
              <a:t>: </a:t>
            </a:r>
          </a:p>
          <a:p>
            <a:pPr marL="342900" indent="-342900" algn="l">
              <a:buClr>
                <a:srgbClr val="0070C0"/>
              </a:buClr>
              <a:buSzPct val="80000"/>
              <a:buFont typeface="+mj-lt"/>
              <a:buAutoNum type="arabicPeriod"/>
            </a:pPr>
            <a:r>
              <a:rPr lang="en-US" sz="1800" dirty="0">
                <a:solidFill>
                  <a:schemeClr val="tx1"/>
                </a:solidFill>
              </a:rPr>
              <a:t>kernel size, </a:t>
            </a:r>
          </a:p>
          <a:p>
            <a:pPr marL="342900" indent="-342900" algn="l">
              <a:buClr>
                <a:srgbClr val="0070C0"/>
              </a:buClr>
              <a:buSzPct val="80000"/>
              <a:buFont typeface="+mj-lt"/>
              <a:buAutoNum type="arabicPeriod"/>
            </a:pPr>
            <a:r>
              <a:rPr lang="en-US" sz="1800" dirty="0" err="1">
                <a:solidFill>
                  <a:schemeClr val="tx1"/>
                </a:solidFill>
              </a:rPr>
              <a:t>out_channels</a:t>
            </a:r>
            <a:r>
              <a:rPr lang="en-US" sz="1800" dirty="0">
                <a:solidFill>
                  <a:schemeClr val="tx1"/>
                </a:solidFill>
              </a:rPr>
              <a:t>, </a:t>
            </a:r>
          </a:p>
          <a:p>
            <a:pPr marL="342900" indent="-342900" algn="l">
              <a:buClr>
                <a:srgbClr val="0070C0"/>
              </a:buClr>
              <a:buSzPct val="80000"/>
              <a:buFont typeface="+mj-lt"/>
              <a:buAutoNum type="arabicPeriod"/>
            </a:pPr>
            <a:r>
              <a:rPr lang="en-US" sz="1800" dirty="0" err="1">
                <a:solidFill>
                  <a:schemeClr val="tx1"/>
                </a:solidFill>
              </a:rPr>
              <a:t>out_features</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When we say manually, we mean that these value are not derived value.</a:t>
            </a:r>
          </a:p>
          <a:p>
            <a:pPr marL="342900" indent="-342900" algn="l">
              <a:buClr>
                <a:srgbClr val="0070C0"/>
              </a:buClr>
              <a:buSzPct val="80000"/>
              <a:buFont typeface="Wingdings" pitchFamily="2" charset="2"/>
              <a:buChar char="u"/>
            </a:pPr>
            <a:r>
              <a:rPr lang="en-US" sz="1800" dirty="0">
                <a:solidFill>
                  <a:schemeClr val="tx1"/>
                </a:solidFill>
              </a:rPr>
              <a:t>We normally test and tune these parameters to find the values that work best.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Tree>
    <p:extLst>
      <p:ext uri="{BB962C8B-B14F-4D97-AF65-F5344CB8AC3E}">
        <p14:creationId xmlns:p14="http://schemas.microsoft.com/office/powerpoint/2010/main" val="2336944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18.6 Setup Hyperparameter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3130212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18.6 Setup Hyperparameter</a:t>
            </a:r>
            <a:endParaRPr lang="zh-TW" altLang="en-US" b="1" dirty="0">
              <a:solidFill>
                <a:srgbClr val="FFFF00"/>
              </a:solidFill>
            </a:endParaRPr>
          </a:p>
        </p:txBody>
      </p:sp>
      <p:sp>
        <p:nvSpPr>
          <p:cNvPr id="3" name="副標題 2"/>
          <p:cNvSpPr>
            <a:spLocks noGrp="1"/>
          </p:cNvSpPr>
          <p:nvPr>
            <p:ph type="subTitle" idx="1"/>
          </p:nvPr>
        </p:nvSpPr>
        <p:spPr>
          <a:xfrm>
            <a:off x="486860" y="1340769"/>
            <a:ext cx="8352928" cy="10081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Setup Hyperparameter</a:t>
            </a:r>
          </a:p>
          <a:p>
            <a:pPr marL="342900" indent="-342900" algn="l">
              <a:buClr>
                <a:srgbClr val="0070C0"/>
              </a:buClr>
              <a:buSzPct val="80000"/>
              <a:buFont typeface="Wingdings" pitchFamily="2" charset="2"/>
              <a:buChar char="u"/>
            </a:pPr>
            <a:r>
              <a:rPr lang="en-US" sz="1800" dirty="0">
                <a:solidFill>
                  <a:schemeClr val="tx1"/>
                </a:solidFill>
              </a:rPr>
              <a:t>Let’s check the manually parameters and understand our decisions can impact the network architecture.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graphicFrame>
        <p:nvGraphicFramePr>
          <p:cNvPr id="7" name="Table 7">
            <a:extLst>
              <a:ext uri="{FF2B5EF4-FFF2-40B4-BE49-F238E27FC236}">
                <a16:creationId xmlns:a16="http://schemas.microsoft.com/office/drawing/2014/main" id="{C21A7DFD-08F4-4A60-A1DC-9069521DCC93}"/>
              </a:ext>
            </a:extLst>
          </p:cNvPr>
          <p:cNvGraphicFramePr>
            <a:graphicFrameLocks noGrp="1"/>
          </p:cNvGraphicFramePr>
          <p:nvPr>
            <p:extLst>
              <p:ext uri="{D42A27DB-BD31-4B8C-83A1-F6EECF244321}">
                <p14:modId xmlns:p14="http://schemas.microsoft.com/office/powerpoint/2010/main" val="2128113976"/>
              </p:ext>
            </p:extLst>
          </p:nvPr>
        </p:nvGraphicFramePr>
        <p:xfrm>
          <a:off x="486860" y="2687320"/>
          <a:ext cx="8012204" cy="1483360"/>
        </p:xfrm>
        <a:graphic>
          <a:graphicData uri="http://schemas.openxmlformats.org/drawingml/2006/table">
            <a:tbl>
              <a:tblPr firstRow="1" bandRow="1">
                <a:tableStyleId>{5C22544A-7EE6-4342-B048-85BDC9FD1C3A}</a:tableStyleId>
              </a:tblPr>
              <a:tblGrid>
                <a:gridCol w="1554579">
                  <a:extLst>
                    <a:ext uri="{9D8B030D-6E8A-4147-A177-3AD203B41FA5}">
                      <a16:colId xmlns:a16="http://schemas.microsoft.com/office/drawing/2014/main" val="1670153539"/>
                    </a:ext>
                  </a:extLst>
                </a:gridCol>
                <a:gridCol w="6457625">
                  <a:extLst>
                    <a:ext uri="{9D8B030D-6E8A-4147-A177-3AD203B41FA5}">
                      <a16:colId xmlns:a16="http://schemas.microsoft.com/office/drawing/2014/main" val="3596056566"/>
                    </a:ext>
                  </a:extLst>
                </a:gridCol>
              </a:tblGrid>
              <a:tr h="370840">
                <a:tc>
                  <a:txBody>
                    <a:bodyPr/>
                    <a:lstStyle/>
                    <a:p>
                      <a:r>
                        <a:rPr lang="en-US" dirty="0"/>
                        <a:t>Parameter</a:t>
                      </a:r>
                    </a:p>
                  </a:txBody>
                  <a:tcPr/>
                </a:tc>
                <a:tc>
                  <a:txBody>
                    <a:bodyPr/>
                    <a:lstStyle/>
                    <a:p>
                      <a:r>
                        <a:rPr lang="en-US" dirty="0"/>
                        <a:t>Description</a:t>
                      </a:r>
                    </a:p>
                  </a:txBody>
                  <a:tcPr/>
                </a:tc>
                <a:extLst>
                  <a:ext uri="{0D108BD9-81ED-4DB2-BD59-A6C34878D82A}">
                    <a16:rowId xmlns:a16="http://schemas.microsoft.com/office/drawing/2014/main" val="3988366957"/>
                  </a:ext>
                </a:extLst>
              </a:tr>
              <a:tr h="370840">
                <a:tc>
                  <a:txBody>
                    <a:bodyPr/>
                    <a:lstStyle/>
                    <a:p>
                      <a:r>
                        <a:rPr lang="en-US" dirty="0" err="1"/>
                        <a:t>kernel_size</a:t>
                      </a:r>
                      <a:endParaRPr lang="en-US" dirty="0"/>
                    </a:p>
                  </a:txBody>
                  <a:tcPr/>
                </a:tc>
                <a:tc>
                  <a:txBody>
                    <a:bodyPr/>
                    <a:lstStyle/>
                    <a:p>
                      <a:r>
                        <a:rPr lang="en-US" dirty="0"/>
                        <a:t>Sets the filter size, The words kernel and filter are interchangeable.</a:t>
                      </a:r>
                    </a:p>
                  </a:txBody>
                  <a:tcPr/>
                </a:tc>
                <a:extLst>
                  <a:ext uri="{0D108BD9-81ED-4DB2-BD59-A6C34878D82A}">
                    <a16:rowId xmlns:a16="http://schemas.microsoft.com/office/drawing/2014/main" val="3114809832"/>
                  </a:ext>
                </a:extLst>
              </a:tr>
              <a:tr h="370840">
                <a:tc>
                  <a:txBody>
                    <a:bodyPr/>
                    <a:lstStyle/>
                    <a:p>
                      <a:r>
                        <a:rPr lang="en-US" dirty="0" err="1"/>
                        <a:t>out_channels</a:t>
                      </a:r>
                      <a:endParaRPr lang="en-US" dirty="0"/>
                    </a:p>
                  </a:txBody>
                  <a:tcPr/>
                </a:tc>
                <a:tc>
                  <a:txBody>
                    <a:bodyPr/>
                    <a:lstStyle/>
                    <a:p>
                      <a:r>
                        <a:rPr lang="en-US" dirty="0"/>
                        <a:t>Sets the number of filters. One filter produces one output channel.</a:t>
                      </a:r>
                    </a:p>
                  </a:txBody>
                  <a:tcPr/>
                </a:tc>
                <a:extLst>
                  <a:ext uri="{0D108BD9-81ED-4DB2-BD59-A6C34878D82A}">
                    <a16:rowId xmlns:a16="http://schemas.microsoft.com/office/drawing/2014/main" val="4288359591"/>
                  </a:ext>
                </a:extLst>
              </a:tr>
              <a:tr h="370840">
                <a:tc>
                  <a:txBody>
                    <a:bodyPr/>
                    <a:lstStyle/>
                    <a:p>
                      <a:r>
                        <a:rPr lang="en-US" dirty="0" err="1"/>
                        <a:t>out_features</a:t>
                      </a:r>
                      <a:endParaRPr lang="en-US" dirty="0"/>
                    </a:p>
                  </a:txBody>
                  <a:tcPr/>
                </a:tc>
                <a:tc>
                  <a:txBody>
                    <a:bodyPr/>
                    <a:lstStyle/>
                    <a:p>
                      <a:r>
                        <a:rPr lang="en-US" dirty="0"/>
                        <a:t>Set the size of the output tensor.</a:t>
                      </a:r>
                    </a:p>
                  </a:txBody>
                  <a:tcPr/>
                </a:tc>
                <a:extLst>
                  <a:ext uri="{0D108BD9-81ED-4DB2-BD59-A6C34878D82A}">
                    <a16:rowId xmlns:a16="http://schemas.microsoft.com/office/drawing/2014/main" val="777712965"/>
                  </a:ext>
                </a:extLst>
              </a:tr>
            </a:tbl>
          </a:graphicData>
        </a:graphic>
      </p:graphicFrame>
    </p:spTree>
    <p:extLst>
      <p:ext uri="{BB962C8B-B14F-4D97-AF65-F5344CB8AC3E}">
        <p14:creationId xmlns:p14="http://schemas.microsoft.com/office/powerpoint/2010/main" val="3947009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18.6 Setup Hyperparameter</a:t>
            </a:r>
            <a:endParaRPr lang="zh-TW" altLang="en-US" b="1" dirty="0">
              <a:solidFill>
                <a:srgbClr val="FFFF00"/>
              </a:solidFill>
            </a:endParaRPr>
          </a:p>
        </p:txBody>
      </p:sp>
      <p:sp>
        <p:nvSpPr>
          <p:cNvPr id="3" name="副標題 2"/>
          <p:cNvSpPr>
            <a:spLocks noGrp="1"/>
          </p:cNvSpPr>
          <p:nvPr>
            <p:ph type="subTitle" idx="1"/>
          </p:nvPr>
        </p:nvSpPr>
        <p:spPr>
          <a:xfrm>
            <a:off x="486860" y="1340769"/>
            <a:ext cx="8352928" cy="39604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Setup Hyperparameter</a:t>
            </a:r>
          </a:p>
          <a:p>
            <a:pPr marL="342900" indent="-342900" algn="l">
              <a:buClr>
                <a:srgbClr val="0070C0"/>
              </a:buClr>
              <a:buSzPct val="80000"/>
              <a:buFont typeface="Wingdings" pitchFamily="2" charset="2"/>
              <a:buChar char="u"/>
            </a:pPr>
            <a:r>
              <a:rPr lang="en-US" sz="1800" dirty="0">
                <a:solidFill>
                  <a:schemeClr val="tx1"/>
                </a:solidFill>
              </a:rPr>
              <a:t>The </a:t>
            </a:r>
            <a:r>
              <a:rPr lang="en-US" sz="1800" dirty="0" err="1">
                <a:solidFill>
                  <a:schemeClr val="tx1"/>
                </a:solidFill>
              </a:rPr>
              <a:t>kernel_size</a:t>
            </a:r>
            <a:r>
              <a:rPr lang="en-US" sz="1800" dirty="0">
                <a:solidFill>
                  <a:schemeClr val="tx1"/>
                </a:solidFill>
              </a:rPr>
              <a:t> set the size of the filter that will be used inside the layer. In deep learning, the word kernel is another word for filter. We can say convolutional kernel or we can say convolutional filter.</a:t>
            </a:r>
          </a:p>
          <a:p>
            <a:pPr marL="342900" indent="-342900" algn="l">
              <a:buClr>
                <a:srgbClr val="0070C0"/>
              </a:buClr>
              <a:buSzPct val="80000"/>
              <a:buFont typeface="Wingdings" pitchFamily="2" charset="2"/>
              <a:buChar char="u"/>
            </a:pPr>
            <a:r>
              <a:rPr lang="en-US" sz="1800" dirty="0">
                <a:solidFill>
                  <a:schemeClr val="tx1"/>
                </a:solidFill>
              </a:rPr>
              <a:t>Inside the convolutional layer, the input channels are paired with a convolutional filter to perform the convolution operation. The filter convolve the input channels and result of this operation is an output channel. </a:t>
            </a:r>
          </a:p>
          <a:p>
            <a:pPr marL="342900" indent="-342900" algn="l">
              <a:buClr>
                <a:srgbClr val="0070C0"/>
              </a:buClr>
              <a:buSzPct val="80000"/>
              <a:buFont typeface="Wingdings" pitchFamily="2" charset="2"/>
              <a:buChar char="u"/>
            </a:pPr>
            <a:r>
              <a:rPr lang="en-US" sz="1800" dirty="0">
                <a:solidFill>
                  <a:schemeClr val="tx1"/>
                </a:solidFill>
              </a:rPr>
              <a:t>So one filter convolving the input channels gives us the corresponding output channels.</a:t>
            </a:r>
          </a:p>
          <a:p>
            <a:pPr marL="342900" indent="-342900" algn="l">
              <a:buClr>
                <a:srgbClr val="0070C0"/>
              </a:buClr>
              <a:buSzPct val="80000"/>
              <a:buFont typeface="Wingdings" pitchFamily="2" charset="2"/>
              <a:buChar char="u"/>
            </a:pPr>
            <a:r>
              <a:rPr lang="en-US" sz="1800" dirty="0">
                <a:solidFill>
                  <a:schemeClr val="tx1"/>
                </a:solidFill>
              </a:rPr>
              <a:t>This is why we set our output channels. We are actually setting the number of filters.</a:t>
            </a:r>
          </a:p>
          <a:p>
            <a:pPr marL="342900" indent="-342900" algn="l">
              <a:buClr>
                <a:srgbClr val="0070C0"/>
              </a:buClr>
              <a:buSzPct val="80000"/>
              <a:buFont typeface="Wingdings" pitchFamily="2" charset="2"/>
              <a:buChar char="u"/>
            </a:pPr>
            <a:r>
              <a:rPr lang="en-US" sz="1800" dirty="0">
                <a:solidFill>
                  <a:schemeClr val="tx1"/>
                </a:solidFill>
              </a:rPr>
              <a:t>If we pass the value of 6 for </a:t>
            </a:r>
            <a:r>
              <a:rPr lang="en-US" sz="1800" dirty="0" err="1">
                <a:solidFill>
                  <a:schemeClr val="tx1"/>
                </a:solidFill>
              </a:rPr>
              <a:t>out_channel</a:t>
            </a:r>
            <a:r>
              <a:rPr lang="en-US" sz="1800" dirty="0">
                <a:solidFill>
                  <a:schemeClr val="tx1"/>
                </a:solidFill>
              </a:rPr>
              <a:t> parameters indicating that we want 6  output channels. It also indicating that we want to have 6 filters inside the layer.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spTree>
    <p:extLst>
      <p:ext uri="{BB962C8B-B14F-4D97-AF65-F5344CB8AC3E}">
        <p14:creationId xmlns:p14="http://schemas.microsoft.com/office/powerpoint/2010/main" val="2179288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18.6 Setup Hyperparameter</a:t>
            </a:r>
            <a:endParaRPr lang="zh-TW" altLang="en-US" b="1" dirty="0">
              <a:solidFill>
                <a:srgbClr val="FFFF00"/>
              </a:solidFill>
            </a:endParaRPr>
          </a:p>
        </p:txBody>
      </p:sp>
      <p:sp>
        <p:nvSpPr>
          <p:cNvPr id="3" name="副標題 2"/>
          <p:cNvSpPr>
            <a:spLocks noGrp="1"/>
          </p:cNvSpPr>
          <p:nvPr>
            <p:ph type="subTitle" idx="1"/>
          </p:nvPr>
        </p:nvSpPr>
        <p:spPr>
          <a:xfrm>
            <a:off x="486860" y="1340769"/>
            <a:ext cx="8352928" cy="12028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Setup Hyperparameter</a:t>
            </a:r>
          </a:p>
          <a:p>
            <a:pPr marL="342900" indent="-342900" algn="l">
              <a:buClr>
                <a:srgbClr val="0070C0"/>
              </a:buClr>
              <a:buSzPct val="80000"/>
              <a:buFont typeface="Wingdings" pitchFamily="2" charset="2"/>
              <a:buChar char="u"/>
            </a:pPr>
            <a:r>
              <a:rPr lang="en-US" sz="1800" dirty="0">
                <a:solidFill>
                  <a:schemeClr val="tx1"/>
                </a:solidFill>
              </a:rPr>
              <a:t>In the case of out first convolutional layer, we have one input channel that will be convolved by 6 different filters (the code shows 5 different filters), which will create 6 output channels.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pic>
        <p:nvPicPr>
          <p:cNvPr id="9" name="Picture 8">
            <a:extLst>
              <a:ext uri="{FF2B5EF4-FFF2-40B4-BE49-F238E27FC236}">
                <a16:creationId xmlns:a16="http://schemas.microsoft.com/office/drawing/2014/main" id="{A454A6D1-AEB9-4BAA-967C-7B6CC8D42773}"/>
              </a:ext>
            </a:extLst>
          </p:cNvPr>
          <p:cNvPicPr>
            <a:picLocks noChangeAspect="1"/>
          </p:cNvPicPr>
          <p:nvPr/>
        </p:nvPicPr>
        <p:blipFill>
          <a:blip r:embed="rId3"/>
          <a:stretch>
            <a:fillRect/>
          </a:stretch>
        </p:blipFill>
        <p:spPr>
          <a:xfrm>
            <a:off x="1547664" y="2759667"/>
            <a:ext cx="5678288" cy="3452669"/>
          </a:xfrm>
          <a:prstGeom prst="rect">
            <a:avLst/>
          </a:prstGeom>
          <a:ln>
            <a:solidFill>
              <a:srgbClr val="C00000"/>
            </a:solidFill>
          </a:ln>
        </p:spPr>
      </p:pic>
      <p:sp>
        <p:nvSpPr>
          <p:cNvPr id="11" name="Rectangle 10">
            <a:extLst>
              <a:ext uri="{FF2B5EF4-FFF2-40B4-BE49-F238E27FC236}">
                <a16:creationId xmlns:a16="http://schemas.microsoft.com/office/drawing/2014/main" id="{8868DEA5-AF0A-4BA3-BE50-2F15227F4F97}"/>
              </a:ext>
            </a:extLst>
          </p:cNvPr>
          <p:cNvSpPr/>
          <p:nvPr/>
        </p:nvSpPr>
        <p:spPr>
          <a:xfrm>
            <a:off x="2555776" y="3861049"/>
            <a:ext cx="4670176"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0866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18.6 Setup Hyperparameter</a:t>
            </a:r>
            <a:endParaRPr lang="zh-TW" altLang="en-US" b="1" dirty="0">
              <a:solidFill>
                <a:srgbClr val="FFFF00"/>
              </a:solidFill>
            </a:endParaRPr>
          </a:p>
        </p:txBody>
      </p:sp>
      <p:sp>
        <p:nvSpPr>
          <p:cNvPr id="3" name="副標題 2"/>
          <p:cNvSpPr>
            <a:spLocks noGrp="1"/>
          </p:cNvSpPr>
          <p:nvPr>
            <p:ph type="subTitle" idx="1"/>
          </p:nvPr>
        </p:nvSpPr>
        <p:spPr>
          <a:xfrm>
            <a:off x="486860" y="1340769"/>
            <a:ext cx="8352928" cy="10801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Setup Hyperparameter</a:t>
            </a:r>
          </a:p>
          <a:p>
            <a:pPr marL="342900" indent="-342900" algn="l">
              <a:buClr>
                <a:srgbClr val="0070C0"/>
              </a:buClr>
              <a:buSzPct val="80000"/>
              <a:buFont typeface="Wingdings" pitchFamily="2" charset="2"/>
              <a:buChar char="u"/>
            </a:pPr>
            <a:r>
              <a:rPr lang="en-US" sz="1800" dirty="0">
                <a:solidFill>
                  <a:schemeClr val="tx1"/>
                </a:solidFill>
              </a:rPr>
              <a:t>One input channel that will be convolved by 6 different filters</a:t>
            </a:r>
          </a:p>
          <a:p>
            <a:pPr marL="342900" indent="-342900" algn="l">
              <a:buClr>
                <a:srgbClr val="0070C0"/>
              </a:buClr>
              <a:buSzPct val="80000"/>
              <a:buFont typeface="Wingdings" pitchFamily="2" charset="2"/>
              <a:buChar char="u"/>
            </a:pPr>
            <a:r>
              <a:rPr lang="en-US" sz="1800" dirty="0">
                <a:solidFill>
                  <a:schemeClr val="tx1"/>
                </a:solidFill>
              </a:rPr>
              <a:t>We have 6 output channels.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pic>
        <p:nvPicPr>
          <p:cNvPr id="7" name="Picture 6">
            <a:extLst>
              <a:ext uri="{FF2B5EF4-FFF2-40B4-BE49-F238E27FC236}">
                <a16:creationId xmlns:a16="http://schemas.microsoft.com/office/drawing/2014/main" id="{3337CCA2-9AB8-4900-B0DD-1462EA240669}"/>
              </a:ext>
            </a:extLst>
          </p:cNvPr>
          <p:cNvPicPr>
            <a:picLocks noChangeAspect="1"/>
          </p:cNvPicPr>
          <p:nvPr/>
        </p:nvPicPr>
        <p:blipFill>
          <a:blip r:embed="rId3"/>
          <a:stretch>
            <a:fillRect/>
          </a:stretch>
        </p:blipFill>
        <p:spPr>
          <a:xfrm>
            <a:off x="525052" y="2714538"/>
            <a:ext cx="2563510" cy="1577271"/>
          </a:xfrm>
          <a:prstGeom prst="rect">
            <a:avLst/>
          </a:prstGeom>
          <a:ln>
            <a:solidFill>
              <a:srgbClr val="C00000"/>
            </a:solidFill>
          </a:ln>
        </p:spPr>
      </p:pic>
      <p:pic>
        <p:nvPicPr>
          <p:cNvPr id="8" name="Picture 7">
            <a:extLst>
              <a:ext uri="{FF2B5EF4-FFF2-40B4-BE49-F238E27FC236}">
                <a16:creationId xmlns:a16="http://schemas.microsoft.com/office/drawing/2014/main" id="{9B12B690-B720-4329-BB6E-3954954F07DB}"/>
              </a:ext>
            </a:extLst>
          </p:cNvPr>
          <p:cNvPicPr>
            <a:picLocks noChangeAspect="1"/>
          </p:cNvPicPr>
          <p:nvPr/>
        </p:nvPicPr>
        <p:blipFill>
          <a:blip r:embed="rId4"/>
          <a:stretch>
            <a:fillRect/>
          </a:stretch>
        </p:blipFill>
        <p:spPr>
          <a:xfrm>
            <a:off x="3327268" y="2704434"/>
            <a:ext cx="2563510" cy="1574779"/>
          </a:xfrm>
          <a:prstGeom prst="rect">
            <a:avLst/>
          </a:prstGeom>
          <a:ln>
            <a:solidFill>
              <a:srgbClr val="C00000"/>
            </a:solidFill>
          </a:ln>
        </p:spPr>
      </p:pic>
      <p:pic>
        <p:nvPicPr>
          <p:cNvPr id="10" name="Picture 9">
            <a:extLst>
              <a:ext uri="{FF2B5EF4-FFF2-40B4-BE49-F238E27FC236}">
                <a16:creationId xmlns:a16="http://schemas.microsoft.com/office/drawing/2014/main" id="{7AAB855E-B540-4684-B853-7D1EA5FB7C78}"/>
              </a:ext>
            </a:extLst>
          </p:cNvPr>
          <p:cNvPicPr>
            <a:picLocks noChangeAspect="1"/>
          </p:cNvPicPr>
          <p:nvPr/>
        </p:nvPicPr>
        <p:blipFill>
          <a:blip r:embed="rId5"/>
          <a:stretch>
            <a:fillRect/>
          </a:stretch>
        </p:blipFill>
        <p:spPr>
          <a:xfrm>
            <a:off x="6076577" y="2694330"/>
            <a:ext cx="2753208" cy="1574778"/>
          </a:xfrm>
          <a:prstGeom prst="rect">
            <a:avLst/>
          </a:prstGeom>
          <a:ln>
            <a:solidFill>
              <a:srgbClr val="C00000"/>
            </a:solidFill>
          </a:ln>
        </p:spPr>
      </p:pic>
    </p:spTree>
    <p:extLst>
      <p:ext uri="{BB962C8B-B14F-4D97-AF65-F5344CB8AC3E}">
        <p14:creationId xmlns:p14="http://schemas.microsoft.com/office/powerpoint/2010/main" val="3308644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18.6 Setup Hyperparameter</a:t>
            </a:r>
            <a:endParaRPr lang="zh-TW" altLang="en-US" b="1" dirty="0">
              <a:solidFill>
                <a:srgbClr val="FFFF00"/>
              </a:solidFill>
            </a:endParaRPr>
          </a:p>
        </p:txBody>
      </p:sp>
      <p:sp>
        <p:nvSpPr>
          <p:cNvPr id="3" name="副標題 2"/>
          <p:cNvSpPr>
            <a:spLocks noGrp="1"/>
          </p:cNvSpPr>
          <p:nvPr>
            <p:ph type="subTitle" idx="1"/>
          </p:nvPr>
        </p:nvSpPr>
        <p:spPr>
          <a:xfrm>
            <a:off x="486860" y="1340769"/>
            <a:ext cx="8352928" cy="28083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Setup Hyperparameter</a:t>
            </a:r>
          </a:p>
          <a:p>
            <a:pPr marL="342900" indent="-342900" algn="l">
              <a:buClr>
                <a:srgbClr val="0070C0"/>
              </a:buClr>
              <a:buSzPct val="80000"/>
              <a:buFont typeface="Wingdings" pitchFamily="2" charset="2"/>
              <a:buChar char="u"/>
            </a:pPr>
            <a:r>
              <a:rPr lang="en-US" sz="1800" dirty="0">
                <a:solidFill>
                  <a:schemeClr val="tx1"/>
                </a:solidFill>
              </a:rPr>
              <a:t>These output channel also go by another name. This name is feature maps.</a:t>
            </a:r>
          </a:p>
          <a:p>
            <a:pPr marL="342900" indent="-342900" algn="l">
              <a:buClr>
                <a:srgbClr val="0070C0"/>
              </a:buClr>
              <a:buSzPct val="80000"/>
              <a:buFont typeface="Wingdings" pitchFamily="2" charset="2"/>
              <a:buChar char="u"/>
            </a:pPr>
            <a:r>
              <a:rPr lang="en-US" sz="1800" dirty="0">
                <a:solidFill>
                  <a:schemeClr val="tx1"/>
                </a:solidFill>
              </a:rPr>
              <a:t>If we are dealing with linear layers, we do not call the feature map because the output are just rank one tensors. We just refer them as features.</a:t>
            </a:r>
          </a:p>
          <a:p>
            <a:pPr marL="342900" indent="-342900" algn="l">
              <a:buClr>
                <a:srgbClr val="0070C0"/>
              </a:buClr>
              <a:buSzPct val="80000"/>
              <a:buFont typeface="Wingdings" pitchFamily="2" charset="2"/>
              <a:buChar char="u"/>
            </a:pPr>
            <a:r>
              <a:rPr lang="en-US" sz="1800" dirty="0">
                <a:solidFill>
                  <a:schemeClr val="tx1"/>
                </a:solidFill>
              </a:rPr>
              <a:t>We have </a:t>
            </a:r>
            <a:r>
              <a:rPr lang="en-US" sz="1800" dirty="0" err="1">
                <a:solidFill>
                  <a:schemeClr val="tx1"/>
                </a:solidFill>
              </a:rPr>
              <a:t>out_features</a:t>
            </a:r>
            <a:r>
              <a:rPr lang="en-US" sz="1800" dirty="0">
                <a:solidFill>
                  <a:schemeClr val="tx1"/>
                </a:solidFill>
              </a:rPr>
              <a:t> instead of </a:t>
            </a:r>
            <a:r>
              <a:rPr lang="en-US" sz="1800" dirty="0" err="1">
                <a:solidFill>
                  <a:schemeClr val="tx1"/>
                </a:solidFill>
              </a:rPr>
              <a:t>out_channels</a:t>
            </a:r>
            <a:r>
              <a:rPr lang="en-US" sz="1800" dirty="0">
                <a:solidFill>
                  <a:schemeClr val="tx1"/>
                </a:solidFill>
              </a:rPr>
              <a:t> or feature maps.</a:t>
            </a:r>
          </a:p>
          <a:p>
            <a:pPr marL="342900" indent="-342900" algn="l">
              <a:buClr>
                <a:srgbClr val="0070C0"/>
              </a:buClr>
              <a:buSzPct val="80000"/>
              <a:buFont typeface="Wingdings" pitchFamily="2" charset="2"/>
              <a:buChar char="u"/>
            </a:pPr>
            <a:r>
              <a:rPr lang="en-US" sz="1800" dirty="0">
                <a:solidFill>
                  <a:schemeClr val="tx1"/>
                </a:solidFill>
              </a:rPr>
              <a:t>We choose values for </a:t>
            </a:r>
            <a:r>
              <a:rPr lang="en-US" sz="1800" dirty="0" err="1">
                <a:solidFill>
                  <a:schemeClr val="tx1"/>
                </a:solidFill>
              </a:rPr>
              <a:t>out_features</a:t>
            </a:r>
            <a:r>
              <a:rPr lang="en-US" sz="1800" dirty="0">
                <a:solidFill>
                  <a:schemeClr val="tx1"/>
                </a:solidFill>
              </a:rPr>
              <a:t> based on arbitrarily on how many nodes we want in our layers, however, when we talk about the data dependent </a:t>
            </a:r>
            <a:r>
              <a:rPr lang="en-US" sz="1800" dirty="0" err="1">
                <a:solidFill>
                  <a:schemeClr val="tx1"/>
                </a:solidFill>
              </a:rPr>
              <a:t>paramaters</a:t>
            </a:r>
            <a:r>
              <a:rPr lang="en-US" sz="1800" dirty="0">
                <a:solidFill>
                  <a:schemeClr val="tx1"/>
                </a:solidFill>
              </a:rPr>
              <a:t>, we will see that there is a caveat (warning) with the output layer, the last linear layer.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graphicFrame>
        <p:nvGraphicFramePr>
          <p:cNvPr id="11" name="Table 7">
            <a:extLst>
              <a:ext uri="{FF2B5EF4-FFF2-40B4-BE49-F238E27FC236}">
                <a16:creationId xmlns:a16="http://schemas.microsoft.com/office/drawing/2014/main" id="{AF91C047-CDA9-4153-B38A-C59F0CF0B477}"/>
              </a:ext>
            </a:extLst>
          </p:cNvPr>
          <p:cNvGraphicFramePr>
            <a:graphicFrameLocks noGrp="1"/>
          </p:cNvGraphicFramePr>
          <p:nvPr>
            <p:extLst>
              <p:ext uri="{D42A27DB-BD31-4B8C-83A1-F6EECF244321}">
                <p14:modId xmlns:p14="http://schemas.microsoft.com/office/powerpoint/2010/main" val="1376925168"/>
              </p:ext>
            </p:extLst>
          </p:nvPr>
        </p:nvGraphicFramePr>
        <p:xfrm>
          <a:off x="526379" y="4365105"/>
          <a:ext cx="8273890" cy="1483360"/>
        </p:xfrm>
        <a:graphic>
          <a:graphicData uri="http://schemas.openxmlformats.org/drawingml/2006/table">
            <a:tbl>
              <a:tblPr firstRow="1" bandRow="1">
                <a:tableStyleId>{5C22544A-7EE6-4342-B048-85BDC9FD1C3A}</a:tableStyleId>
              </a:tblPr>
              <a:tblGrid>
                <a:gridCol w="1605353">
                  <a:extLst>
                    <a:ext uri="{9D8B030D-6E8A-4147-A177-3AD203B41FA5}">
                      <a16:colId xmlns:a16="http://schemas.microsoft.com/office/drawing/2014/main" val="1670153539"/>
                    </a:ext>
                  </a:extLst>
                </a:gridCol>
                <a:gridCol w="6668537">
                  <a:extLst>
                    <a:ext uri="{9D8B030D-6E8A-4147-A177-3AD203B41FA5}">
                      <a16:colId xmlns:a16="http://schemas.microsoft.com/office/drawing/2014/main" val="3596056566"/>
                    </a:ext>
                  </a:extLst>
                </a:gridCol>
              </a:tblGrid>
              <a:tr h="370840">
                <a:tc>
                  <a:txBody>
                    <a:bodyPr/>
                    <a:lstStyle/>
                    <a:p>
                      <a:r>
                        <a:rPr lang="en-US" dirty="0"/>
                        <a:t>Parameter</a:t>
                      </a:r>
                    </a:p>
                  </a:txBody>
                  <a:tcPr/>
                </a:tc>
                <a:tc>
                  <a:txBody>
                    <a:bodyPr/>
                    <a:lstStyle/>
                    <a:p>
                      <a:r>
                        <a:rPr lang="en-US" dirty="0"/>
                        <a:t>Description</a:t>
                      </a:r>
                    </a:p>
                  </a:txBody>
                  <a:tcPr/>
                </a:tc>
                <a:extLst>
                  <a:ext uri="{0D108BD9-81ED-4DB2-BD59-A6C34878D82A}">
                    <a16:rowId xmlns:a16="http://schemas.microsoft.com/office/drawing/2014/main" val="3988366957"/>
                  </a:ext>
                </a:extLst>
              </a:tr>
              <a:tr h="370840">
                <a:tc>
                  <a:txBody>
                    <a:bodyPr/>
                    <a:lstStyle/>
                    <a:p>
                      <a:r>
                        <a:rPr lang="en-US" dirty="0" err="1"/>
                        <a:t>kernel_size</a:t>
                      </a:r>
                      <a:endParaRPr lang="en-US" dirty="0"/>
                    </a:p>
                  </a:txBody>
                  <a:tcPr/>
                </a:tc>
                <a:tc>
                  <a:txBody>
                    <a:bodyPr/>
                    <a:lstStyle/>
                    <a:p>
                      <a:r>
                        <a:rPr lang="en-US" dirty="0"/>
                        <a:t>Sets the filter size, The words kernel and filter are interchangeable.</a:t>
                      </a:r>
                    </a:p>
                  </a:txBody>
                  <a:tcPr/>
                </a:tc>
                <a:extLst>
                  <a:ext uri="{0D108BD9-81ED-4DB2-BD59-A6C34878D82A}">
                    <a16:rowId xmlns:a16="http://schemas.microsoft.com/office/drawing/2014/main" val="3114809832"/>
                  </a:ext>
                </a:extLst>
              </a:tr>
              <a:tr h="370840">
                <a:tc>
                  <a:txBody>
                    <a:bodyPr/>
                    <a:lstStyle/>
                    <a:p>
                      <a:r>
                        <a:rPr lang="en-US" b="1" dirty="0" err="1">
                          <a:solidFill>
                            <a:srgbClr val="C00000"/>
                          </a:solidFill>
                        </a:rPr>
                        <a:t>out_channels</a:t>
                      </a:r>
                      <a:endParaRPr lang="en-US" b="1" dirty="0">
                        <a:solidFill>
                          <a:srgbClr val="C00000"/>
                        </a:solidFill>
                      </a:endParaRPr>
                    </a:p>
                  </a:txBody>
                  <a:tcPr/>
                </a:tc>
                <a:tc>
                  <a:txBody>
                    <a:bodyPr/>
                    <a:lstStyle/>
                    <a:p>
                      <a:r>
                        <a:rPr lang="en-US" b="1" dirty="0">
                          <a:solidFill>
                            <a:srgbClr val="C00000"/>
                          </a:solidFill>
                        </a:rPr>
                        <a:t>Sets the number of filters. One filter produces one output channel.</a:t>
                      </a:r>
                    </a:p>
                  </a:txBody>
                  <a:tcPr/>
                </a:tc>
                <a:extLst>
                  <a:ext uri="{0D108BD9-81ED-4DB2-BD59-A6C34878D82A}">
                    <a16:rowId xmlns:a16="http://schemas.microsoft.com/office/drawing/2014/main" val="4288359591"/>
                  </a:ext>
                </a:extLst>
              </a:tr>
              <a:tr h="370840">
                <a:tc>
                  <a:txBody>
                    <a:bodyPr/>
                    <a:lstStyle/>
                    <a:p>
                      <a:r>
                        <a:rPr lang="en-US" b="1" dirty="0" err="1">
                          <a:solidFill>
                            <a:srgbClr val="C00000"/>
                          </a:solidFill>
                        </a:rPr>
                        <a:t>out_features</a:t>
                      </a:r>
                      <a:endParaRPr lang="en-US" b="1" dirty="0">
                        <a:solidFill>
                          <a:srgbClr val="C00000"/>
                        </a:solidFill>
                      </a:endParaRPr>
                    </a:p>
                  </a:txBody>
                  <a:tcPr/>
                </a:tc>
                <a:tc>
                  <a:txBody>
                    <a:bodyPr/>
                    <a:lstStyle/>
                    <a:p>
                      <a:r>
                        <a:rPr lang="en-US" b="1" dirty="0">
                          <a:solidFill>
                            <a:srgbClr val="C00000"/>
                          </a:solidFill>
                        </a:rPr>
                        <a:t>Set the size of the output tensor.</a:t>
                      </a:r>
                    </a:p>
                  </a:txBody>
                  <a:tcPr/>
                </a:tc>
                <a:extLst>
                  <a:ext uri="{0D108BD9-81ED-4DB2-BD59-A6C34878D82A}">
                    <a16:rowId xmlns:a16="http://schemas.microsoft.com/office/drawing/2014/main" val="777712965"/>
                  </a:ext>
                </a:extLst>
              </a:tr>
            </a:tbl>
          </a:graphicData>
        </a:graphic>
      </p:graphicFrame>
    </p:spTree>
    <p:extLst>
      <p:ext uri="{BB962C8B-B14F-4D97-AF65-F5344CB8AC3E}">
        <p14:creationId xmlns:p14="http://schemas.microsoft.com/office/powerpoint/2010/main" val="3903198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18.6 Setup Hyperparameter</a:t>
            </a:r>
            <a:endParaRPr lang="zh-TW" altLang="en-US" b="1" dirty="0">
              <a:solidFill>
                <a:srgbClr val="FFFF00"/>
              </a:solidFill>
            </a:endParaRPr>
          </a:p>
        </p:txBody>
      </p:sp>
      <p:sp>
        <p:nvSpPr>
          <p:cNvPr id="3" name="副標題 2"/>
          <p:cNvSpPr>
            <a:spLocks noGrp="1"/>
          </p:cNvSpPr>
          <p:nvPr>
            <p:ph type="subTitle" idx="1"/>
          </p:nvPr>
        </p:nvSpPr>
        <p:spPr>
          <a:xfrm>
            <a:off x="486860" y="1340769"/>
            <a:ext cx="8352928" cy="10801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Setup Hyperparameter</a:t>
            </a:r>
          </a:p>
          <a:p>
            <a:pPr marL="342900" indent="-342900" algn="l">
              <a:buClr>
                <a:srgbClr val="0070C0"/>
              </a:buClr>
              <a:buSzPct val="80000"/>
              <a:buFont typeface="Wingdings" pitchFamily="2" charset="2"/>
              <a:buChar char="u"/>
            </a:pPr>
            <a:r>
              <a:rPr lang="en-US" sz="1800" dirty="0">
                <a:solidFill>
                  <a:schemeClr val="tx1"/>
                </a:solidFill>
              </a:rPr>
              <a:t>One pattern that shows up quite often for setting these parameters is that we increase our output channels as we add additional convolutional layers.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pic>
        <p:nvPicPr>
          <p:cNvPr id="9" name="Picture 8">
            <a:extLst>
              <a:ext uri="{FF2B5EF4-FFF2-40B4-BE49-F238E27FC236}">
                <a16:creationId xmlns:a16="http://schemas.microsoft.com/office/drawing/2014/main" id="{A454A6D1-AEB9-4BAA-967C-7B6CC8D42773}"/>
              </a:ext>
            </a:extLst>
          </p:cNvPr>
          <p:cNvPicPr>
            <a:picLocks noChangeAspect="1"/>
          </p:cNvPicPr>
          <p:nvPr/>
        </p:nvPicPr>
        <p:blipFill>
          <a:blip r:embed="rId3"/>
          <a:stretch>
            <a:fillRect/>
          </a:stretch>
        </p:blipFill>
        <p:spPr>
          <a:xfrm>
            <a:off x="1732856" y="2547239"/>
            <a:ext cx="5678288" cy="3452669"/>
          </a:xfrm>
          <a:prstGeom prst="rect">
            <a:avLst/>
          </a:prstGeom>
          <a:ln>
            <a:solidFill>
              <a:srgbClr val="C00000"/>
            </a:solidFill>
          </a:ln>
        </p:spPr>
      </p:pic>
      <p:sp>
        <p:nvSpPr>
          <p:cNvPr id="11" name="Rectangle 10">
            <a:extLst>
              <a:ext uri="{FF2B5EF4-FFF2-40B4-BE49-F238E27FC236}">
                <a16:creationId xmlns:a16="http://schemas.microsoft.com/office/drawing/2014/main" id="{8868DEA5-AF0A-4BA3-BE50-2F15227F4F97}"/>
              </a:ext>
            </a:extLst>
          </p:cNvPr>
          <p:cNvSpPr/>
          <p:nvPr/>
        </p:nvSpPr>
        <p:spPr>
          <a:xfrm>
            <a:off x="5333256" y="3648621"/>
            <a:ext cx="1080120"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942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18.6 Setup Hyperparameter</a:t>
            </a:r>
            <a:endParaRPr lang="zh-TW" altLang="en-US" b="1" dirty="0">
              <a:solidFill>
                <a:srgbClr val="FFFF00"/>
              </a:solidFill>
            </a:endParaRPr>
          </a:p>
        </p:txBody>
      </p:sp>
      <p:sp>
        <p:nvSpPr>
          <p:cNvPr id="3" name="副標題 2"/>
          <p:cNvSpPr>
            <a:spLocks noGrp="1"/>
          </p:cNvSpPr>
          <p:nvPr>
            <p:ph type="subTitle" idx="1"/>
          </p:nvPr>
        </p:nvSpPr>
        <p:spPr>
          <a:xfrm>
            <a:off x="486860" y="1340768"/>
            <a:ext cx="8352928" cy="13894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Setup Hyperparameter</a:t>
            </a:r>
          </a:p>
          <a:p>
            <a:pPr marL="342900" indent="-342900" algn="l">
              <a:buClr>
                <a:srgbClr val="0070C0"/>
              </a:buClr>
              <a:buSzPct val="80000"/>
              <a:buFont typeface="Wingdings" pitchFamily="2" charset="2"/>
              <a:buChar char="u"/>
            </a:pPr>
            <a:r>
              <a:rPr lang="en-US" sz="1800" dirty="0">
                <a:solidFill>
                  <a:schemeClr val="tx1"/>
                </a:solidFill>
              </a:rPr>
              <a:t>After we switch to linear layers, we shrink our </a:t>
            </a:r>
            <a:r>
              <a:rPr lang="en-US" sz="1800" dirty="0" err="1">
                <a:solidFill>
                  <a:schemeClr val="tx1"/>
                </a:solidFill>
              </a:rPr>
              <a:t>out_features</a:t>
            </a:r>
            <a:r>
              <a:rPr lang="en-US" sz="1800" dirty="0">
                <a:solidFill>
                  <a:schemeClr val="tx1"/>
                </a:solidFill>
              </a:rPr>
              <a:t> as we sort of filtered down to the number of output classes.</a:t>
            </a:r>
          </a:p>
          <a:p>
            <a:pPr marL="342900" indent="-342900" algn="l">
              <a:buClr>
                <a:srgbClr val="0070C0"/>
              </a:buClr>
              <a:buSzPct val="80000"/>
              <a:buFont typeface="Wingdings" pitchFamily="2" charset="2"/>
              <a:buChar char="u"/>
            </a:pPr>
            <a:r>
              <a:rPr lang="en-US" sz="1800" dirty="0">
                <a:solidFill>
                  <a:schemeClr val="tx1"/>
                </a:solidFill>
              </a:rPr>
              <a:t>We have all these parameters impact our architecture.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pic>
        <p:nvPicPr>
          <p:cNvPr id="9" name="Picture 8">
            <a:extLst>
              <a:ext uri="{FF2B5EF4-FFF2-40B4-BE49-F238E27FC236}">
                <a16:creationId xmlns:a16="http://schemas.microsoft.com/office/drawing/2014/main" id="{A454A6D1-AEB9-4BAA-967C-7B6CC8D42773}"/>
              </a:ext>
            </a:extLst>
          </p:cNvPr>
          <p:cNvPicPr>
            <a:picLocks noChangeAspect="1"/>
          </p:cNvPicPr>
          <p:nvPr/>
        </p:nvPicPr>
        <p:blipFill>
          <a:blip r:embed="rId3"/>
          <a:stretch>
            <a:fillRect/>
          </a:stretch>
        </p:blipFill>
        <p:spPr>
          <a:xfrm>
            <a:off x="1732856" y="2816932"/>
            <a:ext cx="5678288" cy="3452669"/>
          </a:xfrm>
          <a:prstGeom prst="rect">
            <a:avLst/>
          </a:prstGeom>
          <a:ln>
            <a:solidFill>
              <a:srgbClr val="C00000"/>
            </a:solidFill>
          </a:ln>
        </p:spPr>
      </p:pic>
      <p:sp>
        <p:nvSpPr>
          <p:cNvPr id="11" name="Rectangle 10">
            <a:extLst>
              <a:ext uri="{FF2B5EF4-FFF2-40B4-BE49-F238E27FC236}">
                <a16:creationId xmlns:a16="http://schemas.microsoft.com/office/drawing/2014/main" id="{8868DEA5-AF0A-4BA3-BE50-2F15227F4F97}"/>
              </a:ext>
            </a:extLst>
          </p:cNvPr>
          <p:cNvSpPr/>
          <p:nvPr/>
        </p:nvSpPr>
        <p:spPr>
          <a:xfrm>
            <a:off x="5220072" y="4422371"/>
            <a:ext cx="1512168" cy="504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8911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18.1 Define Layers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752108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18.6 Setup Hyperparameter</a:t>
            </a:r>
            <a:endParaRPr lang="zh-TW" altLang="en-US" b="1" dirty="0">
              <a:solidFill>
                <a:srgbClr val="FFFF00"/>
              </a:solidFill>
            </a:endParaRPr>
          </a:p>
        </p:txBody>
      </p:sp>
      <p:sp>
        <p:nvSpPr>
          <p:cNvPr id="3" name="副標題 2"/>
          <p:cNvSpPr>
            <a:spLocks noGrp="1"/>
          </p:cNvSpPr>
          <p:nvPr>
            <p:ph type="subTitle" idx="1"/>
          </p:nvPr>
        </p:nvSpPr>
        <p:spPr>
          <a:xfrm>
            <a:off x="486860" y="1340769"/>
            <a:ext cx="8352928" cy="127859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Setup Hyperparameter</a:t>
            </a:r>
          </a:p>
          <a:p>
            <a:pPr marL="342900" indent="-342900" algn="l">
              <a:buClr>
                <a:srgbClr val="0070C0"/>
              </a:buClr>
              <a:buSzPct val="80000"/>
              <a:buFont typeface="Wingdings" pitchFamily="2" charset="2"/>
              <a:buChar char="u"/>
            </a:pPr>
            <a:r>
              <a:rPr lang="en-US" sz="1800" dirty="0">
                <a:solidFill>
                  <a:schemeClr val="tx1"/>
                </a:solidFill>
              </a:rPr>
              <a:t>Specifically, these parameters directly impact the weight tensors inside the layers.</a:t>
            </a:r>
          </a:p>
          <a:p>
            <a:pPr marL="342900" indent="-342900" algn="l">
              <a:buClr>
                <a:srgbClr val="0070C0"/>
              </a:buClr>
              <a:buSzPct val="80000"/>
              <a:buFont typeface="Wingdings" pitchFamily="2" charset="2"/>
              <a:buChar char="u"/>
            </a:pPr>
            <a:r>
              <a:rPr lang="en-US" sz="1800" dirty="0">
                <a:solidFill>
                  <a:schemeClr val="tx1"/>
                </a:solidFill>
              </a:rPr>
              <a:t>We will discuss more in future discussion.</a:t>
            </a:r>
          </a:p>
          <a:p>
            <a:pPr marL="342900" indent="-342900" algn="l">
              <a:buClr>
                <a:srgbClr val="0070C0"/>
              </a:buClr>
              <a:buSzPct val="80000"/>
              <a:buFont typeface="Wingdings" pitchFamily="2" charset="2"/>
              <a:buChar char="u"/>
            </a:pPr>
            <a:r>
              <a:rPr lang="en-US" sz="1800" dirty="0">
                <a:solidFill>
                  <a:schemeClr val="tx1"/>
                </a:solidFill>
              </a:rPr>
              <a:t>We will learn about the parameters and inspect the weight tensor.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a:p>
        </p:txBody>
      </p:sp>
      <p:pic>
        <p:nvPicPr>
          <p:cNvPr id="9" name="Picture 8">
            <a:extLst>
              <a:ext uri="{FF2B5EF4-FFF2-40B4-BE49-F238E27FC236}">
                <a16:creationId xmlns:a16="http://schemas.microsoft.com/office/drawing/2014/main" id="{A454A6D1-AEB9-4BAA-967C-7B6CC8D42773}"/>
              </a:ext>
            </a:extLst>
          </p:cNvPr>
          <p:cNvPicPr>
            <a:picLocks noChangeAspect="1"/>
          </p:cNvPicPr>
          <p:nvPr/>
        </p:nvPicPr>
        <p:blipFill>
          <a:blip r:embed="rId3"/>
          <a:stretch>
            <a:fillRect/>
          </a:stretch>
        </p:blipFill>
        <p:spPr>
          <a:xfrm>
            <a:off x="1824180" y="2761522"/>
            <a:ext cx="5678288" cy="3452669"/>
          </a:xfrm>
          <a:prstGeom prst="rect">
            <a:avLst/>
          </a:prstGeom>
          <a:ln>
            <a:solidFill>
              <a:srgbClr val="C00000"/>
            </a:solidFill>
          </a:ln>
        </p:spPr>
      </p:pic>
    </p:spTree>
    <p:extLst>
      <p:ext uri="{BB962C8B-B14F-4D97-AF65-F5344CB8AC3E}">
        <p14:creationId xmlns:p14="http://schemas.microsoft.com/office/powerpoint/2010/main" val="3791977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18.8 Data Dependent Hyperparameter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15263738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18.8 Data Dependent Hyperparameter</a:t>
            </a:r>
            <a:endParaRPr lang="zh-TW" altLang="en-US" b="1" dirty="0">
              <a:solidFill>
                <a:srgbClr val="FFFF00"/>
              </a:solidFill>
            </a:endParaRPr>
          </a:p>
        </p:txBody>
      </p:sp>
      <p:sp>
        <p:nvSpPr>
          <p:cNvPr id="3" name="副標題 2"/>
          <p:cNvSpPr>
            <a:spLocks noGrp="1"/>
          </p:cNvSpPr>
          <p:nvPr>
            <p:ph type="subTitle" idx="1"/>
          </p:nvPr>
        </p:nvSpPr>
        <p:spPr>
          <a:xfrm>
            <a:off x="486860" y="1340769"/>
            <a:ext cx="835292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Dependent Hyperparameter</a:t>
            </a:r>
          </a:p>
          <a:p>
            <a:pPr marL="342900" indent="-342900" algn="l">
              <a:buClr>
                <a:srgbClr val="0070C0"/>
              </a:buClr>
              <a:buSzPct val="80000"/>
              <a:buFont typeface="Wingdings" pitchFamily="2" charset="2"/>
              <a:buChar char="u"/>
            </a:pPr>
            <a:r>
              <a:rPr lang="en-US" sz="1800" dirty="0">
                <a:solidFill>
                  <a:schemeClr val="tx1"/>
                </a:solidFill>
              </a:rPr>
              <a:t>Data Dependent Hyperparameter are parameters whose value depend on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32</a:t>
            </a:fld>
            <a:endParaRPr lang="zh-TW" altLang="en-US"/>
          </a:p>
        </p:txBody>
      </p:sp>
      <p:pic>
        <p:nvPicPr>
          <p:cNvPr id="8" name="Picture 7">
            <a:extLst>
              <a:ext uri="{FF2B5EF4-FFF2-40B4-BE49-F238E27FC236}">
                <a16:creationId xmlns:a16="http://schemas.microsoft.com/office/drawing/2014/main" id="{D01C7F39-3A7C-420C-8D7B-1EF5343A7B0F}"/>
              </a:ext>
            </a:extLst>
          </p:cNvPr>
          <p:cNvPicPr>
            <a:picLocks noChangeAspect="1"/>
          </p:cNvPicPr>
          <p:nvPr/>
        </p:nvPicPr>
        <p:blipFill>
          <a:blip r:embed="rId3"/>
          <a:stretch>
            <a:fillRect/>
          </a:stretch>
        </p:blipFill>
        <p:spPr>
          <a:xfrm>
            <a:off x="1514796" y="2276874"/>
            <a:ext cx="6455297" cy="3790057"/>
          </a:xfrm>
          <a:prstGeom prst="rect">
            <a:avLst/>
          </a:prstGeom>
          <a:ln>
            <a:solidFill>
              <a:srgbClr val="C00000"/>
            </a:solidFill>
          </a:ln>
        </p:spPr>
      </p:pic>
    </p:spTree>
    <p:extLst>
      <p:ext uri="{BB962C8B-B14F-4D97-AF65-F5344CB8AC3E}">
        <p14:creationId xmlns:p14="http://schemas.microsoft.com/office/powerpoint/2010/main" val="16775105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18.8 Data Dependent Hyperparameter</a:t>
            </a:r>
            <a:endParaRPr lang="zh-TW" altLang="en-US" b="1" dirty="0">
              <a:solidFill>
                <a:srgbClr val="FFFF00"/>
              </a:solidFill>
            </a:endParaRPr>
          </a:p>
        </p:txBody>
      </p:sp>
      <p:sp>
        <p:nvSpPr>
          <p:cNvPr id="3" name="副標題 2"/>
          <p:cNvSpPr>
            <a:spLocks noGrp="1"/>
          </p:cNvSpPr>
          <p:nvPr>
            <p:ph type="subTitle" idx="1"/>
          </p:nvPr>
        </p:nvSpPr>
        <p:spPr>
          <a:xfrm>
            <a:off x="486860" y="1340768"/>
            <a:ext cx="8352928" cy="13777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Dependent Hyperparameter</a:t>
            </a:r>
          </a:p>
          <a:p>
            <a:pPr marL="342900" indent="-342900" algn="l">
              <a:buClr>
                <a:srgbClr val="0070C0"/>
              </a:buClr>
              <a:buSzPct val="80000"/>
              <a:buFont typeface="Wingdings" pitchFamily="2" charset="2"/>
              <a:buChar char="u"/>
            </a:pPr>
            <a:r>
              <a:rPr lang="en-US" sz="1800" b="1" dirty="0">
                <a:solidFill>
                  <a:srgbClr val="C00000"/>
                </a:solidFill>
              </a:rPr>
              <a:t>What are the parameters at the start of network and at the end of network?</a:t>
            </a:r>
          </a:p>
          <a:p>
            <a:pPr marL="342900" indent="-342900" algn="l">
              <a:buClr>
                <a:srgbClr val="0070C0"/>
              </a:buClr>
              <a:buSzPct val="80000"/>
              <a:buFont typeface="Wingdings" pitchFamily="2" charset="2"/>
              <a:buChar char="u"/>
            </a:pPr>
            <a:r>
              <a:rPr lang="en-US" sz="1800" dirty="0">
                <a:solidFill>
                  <a:schemeClr val="tx1"/>
                </a:solidFill>
              </a:rPr>
              <a:t>The </a:t>
            </a:r>
            <a:r>
              <a:rPr lang="en-US" sz="1800" dirty="0" err="1">
                <a:solidFill>
                  <a:schemeClr val="tx1"/>
                </a:solidFill>
              </a:rPr>
              <a:t>in_channels</a:t>
            </a:r>
            <a:r>
              <a:rPr lang="en-US" sz="1800" dirty="0">
                <a:solidFill>
                  <a:schemeClr val="tx1"/>
                </a:solidFill>
              </a:rPr>
              <a:t>=1 of the first convolutional layer and last </a:t>
            </a:r>
            <a:r>
              <a:rPr lang="en-US" sz="1800" dirty="0" err="1">
                <a:solidFill>
                  <a:schemeClr val="tx1"/>
                </a:solidFill>
              </a:rPr>
              <a:t>out_features</a:t>
            </a:r>
            <a:r>
              <a:rPr lang="en-US" sz="1800" dirty="0">
                <a:solidFill>
                  <a:schemeClr val="tx1"/>
                </a:solidFill>
              </a:rPr>
              <a:t>=10 of the last linear filter.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33</a:t>
            </a:fld>
            <a:endParaRPr lang="zh-TW" altLang="en-US"/>
          </a:p>
        </p:txBody>
      </p:sp>
      <p:pic>
        <p:nvPicPr>
          <p:cNvPr id="8" name="Picture 7">
            <a:extLst>
              <a:ext uri="{FF2B5EF4-FFF2-40B4-BE49-F238E27FC236}">
                <a16:creationId xmlns:a16="http://schemas.microsoft.com/office/drawing/2014/main" id="{D01C7F39-3A7C-420C-8D7B-1EF5343A7B0F}"/>
              </a:ext>
            </a:extLst>
          </p:cNvPr>
          <p:cNvPicPr>
            <a:picLocks noChangeAspect="1"/>
          </p:cNvPicPr>
          <p:nvPr/>
        </p:nvPicPr>
        <p:blipFill>
          <a:blip r:embed="rId3"/>
          <a:stretch>
            <a:fillRect/>
          </a:stretch>
        </p:blipFill>
        <p:spPr>
          <a:xfrm>
            <a:off x="1763688" y="3005005"/>
            <a:ext cx="5842072" cy="3430018"/>
          </a:xfrm>
          <a:prstGeom prst="rect">
            <a:avLst/>
          </a:prstGeom>
          <a:ln>
            <a:solidFill>
              <a:srgbClr val="C00000"/>
            </a:solidFill>
          </a:ln>
        </p:spPr>
      </p:pic>
      <p:sp>
        <p:nvSpPr>
          <p:cNvPr id="10" name="Rectangle 9">
            <a:extLst>
              <a:ext uri="{FF2B5EF4-FFF2-40B4-BE49-F238E27FC236}">
                <a16:creationId xmlns:a16="http://schemas.microsoft.com/office/drawing/2014/main" id="{7889F3F5-A859-4F71-B080-4A2A6231B833}"/>
              </a:ext>
            </a:extLst>
          </p:cNvPr>
          <p:cNvSpPr/>
          <p:nvPr/>
        </p:nvSpPr>
        <p:spPr>
          <a:xfrm>
            <a:off x="5336708" y="4941168"/>
            <a:ext cx="1152128" cy="24156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960CD4-CC6D-480A-8C22-A412E60C7C17}"/>
              </a:ext>
            </a:extLst>
          </p:cNvPr>
          <p:cNvSpPr/>
          <p:nvPr/>
        </p:nvSpPr>
        <p:spPr>
          <a:xfrm>
            <a:off x="4400604" y="4051530"/>
            <a:ext cx="1152128" cy="24156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80338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18.8 Data Dependent Hyperparameter</a:t>
            </a:r>
            <a:endParaRPr lang="zh-TW" altLang="en-US" b="1" dirty="0">
              <a:solidFill>
                <a:srgbClr val="FFFF00"/>
              </a:solidFill>
            </a:endParaRPr>
          </a:p>
        </p:txBody>
      </p:sp>
      <p:sp>
        <p:nvSpPr>
          <p:cNvPr id="3" name="副標題 2"/>
          <p:cNvSpPr>
            <a:spLocks noGrp="1"/>
          </p:cNvSpPr>
          <p:nvPr>
            <p:ph type="subTitle" idx="1"/>
          </p:nvPr>
        </p:nvSpPr>
        <p:spPr>
          <a:xfrm>
            <a:off x="486860" y="1340768"/>
            <a:ext cx="8352928" cy="13777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Dependent Hyperparameter</a:t>
            </a:r>
          </a:p>
          <a:p>
            <a:pPr marL="342900" indent="-342900" algn="l">
              <a:buClr>
                <a:srgbClr val="0070C0"/>
              </a:buClr>
              <a:buSzPct val="80000"/>
              <a:buFont typeface="Wingdings" pitchFamily="2" charset="2"/>
              <a:buChar char="u"/>
            </a:pPr>
            <a:r>
              <a:rPr lang="en-US" sz="1800" b="1" dirty="0">
                <a:solidFill>
                  <a:srgbClr val="C00000"/>
                </a:solidFill>
              </a:rPr>
              <a:t>What are the parameters at the start of network and at the end of network?</a:t>
            </a:r>
          </a:p>
          <a:p>
            <a:pPr marL="342900" indent="-342900" algn="l">
              <a:buClr>
                <a:srgbClr val="0070C0"/>
              </a:buClr>
              <a:buSzPct val="80000"/>
              <a:buFont typeface="Wingdings" pitchFamily="2" charset="2"/>
              <a:buChar char="u"/>
            </a:pPr>
            <a:r>
              <a:rPr lang="en-US" sz="1800" dirty="0">
                <a:solidFill>
                  <a:schemeClr val="tx1"/>
                </a:solidFill>
              </a:rPr>
              <a:t>The </a:t>
            </a:r>
            <a:r>
              <a:rPr lang="en-US" sz="1800" dirty="0" err="1">
                <a:solidFill>
                  <a:schemeClr val="tx1"/>
                </a:solidFill>
              </a:rPr>
              <a:t>in_channels</a:t>
            </a:r>
            <a:r>
              <a:rPr lang="en-US" sz="1800" dirty="0">
                <a:solidFill>
                  <a:schemeClr val="tx1"/>
                </a:solidFill>
              </a:rPr>
              <a:t>=1 of the first convolutional layer and last </a:t>
            </a:r>
            <a:r>
              <a:rPr lang="en-US" sz="1800" dirty="0" err="1">
                <a:solidFill>
                  <a:schemeClr val="tx1"/>
                </a:solidFill>
              </a:rPr>
              <a:t>out_features</a:t>
            </a:r>
            <a:r>
              <a:rPr lang="en-US" sz="1800" dirty="0">
                <a:solidFill>
                  <a:schemeClr val="tx1"/>
                </a:solidFill>
              </a:rPr>
              <a:t>=10 of the last linear filter.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34</a:t>
            </a:fld>
            <a:endParaRPr lang="zh-TW" altLang="en-US"/>
          </a:p>
        </p:txBody>
      </p:sp>
      <p:pic>
        <p:nvPicPr>
          <p:cNvPr id="8" name="Picture 7">
            <a:extLst>
              <a:ext uri="{FF2B5EF4-FFF2-40B4-BE49-F238E27FC236}">
                <a16:creationId xmlns:a16="http://schemas.microsoft.com/office/drawing/2014/main" id="{D01C7F39-3A7C-420C-8D7B-1EF5343A7B0F}"/>
              </a:ext>
            </a:extLst>
          </p:cNvPr>
          <p:cNvPicPr>
            <a:picLocks noChangeAspect="1"/>
          </p:cNvPicPr>
          <p:nvPr/>
        </p:nvPicPr>
        <p:blipFill>
          <a:blip r:embed="rId3"/>
          <a:stretch>
            <a:fillRect/>
          </a:stretch>
        </p:blipFill>
        <p:spPr>
          <a:xfrm>
            <a:off x="1763688" y="3005005"/>
            <a:ext cx="5842072" cy="3430018"/>
          </a:xfrm>
          <a:prstGeom prst="rect">
            <a:avLst/>
          </a:prstGeom>
          <a:ln>
            <a:solidFill>
              <a:srgbClr val="C00000"/>
            </a:solidFill>
          </a:ln>
        </p:spPr>
      </p:pic>
      <p:sp>
        <p:nvSpPr>
          <p:cNvPr id="10" name="Rectangle 9">
            <a:extLst>
              <a:ext uri="{FF2B5EF4-FFF2-40B4-BE49-F238E27FC236}">
                <a16:creationId xmlns:a16="http://schemas.microsoft.com/office/drawing/2014/main" id="{7889F3F5-A859-4F71-B080-4A2A6231B833}"/>
              </a:ext>
            </a:extLst>
          </p:cNvPr>
          <p:cNvSpPr/>
          <p:nvPr/>
        </p:nvSpPr>
        <p:spPr>
          <a:xfrm>
            <a:off x="5336708" y="4941168"/>
            <a:ext cx="1152128" cy="24156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960CD4-CC6D-480A-8C22-A412E60C7C17}"/>
              </a:ext>
            </a:extLst>
          </p:cNvPr>
          <p:cNvSpPr/>
          <p:nvPr/>
        </p:nvSpPr>
        <p:spPr>
          <a:xfrm>
            <a:off x="4400604" y="4051530"/>
            <a:ext cx="1035492" cy="24156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4254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18.8 Data Dependent Hyperparameter</a:t>
            </a:r>
            <a:endParaRPr lang="zh-TW" altLang="en-US" b="1" dirty="0">
              <a:solidFill>
                <a:srgbClr val="FFFF00"/>
              </a:solidFill>
            </a:endParaRPr>
          </a:p>
        </p:txBody>
      </p:sp>
      <p:sp>
        <p:nvSpPr>
          <p:cNvPr id="3" name="副標題 2"/>
          <p:cNvSpPr>
            <a:spLocks noGrp="1"/>
          </p:cNvSpPr>
          <p:nvPr>
            <p:ph type="subTitle" idx="1"/>
          </p:nvPr>
        </p:nvSpPr>
        <p:spPr>
          <a:xfrm>
            <a:off x="486860" y="1340768"/>
            <a:ext cx="8352928" cy="15207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Dependent Hyperparameter</a:t>
            </a:r>
          </a:p>
          <a:p>
            <a:pPr marL="342900" indent="-342900" algn="l">
              <a:buClr>
                <a:srgbClr val="0070C0"/>
              </a:buClr>
              <a:buSzPct val="80000"/>
              <a:buFont typeface="Wingdings" pitchFamily="2" charset="2"/>
              <a:buChar char="u"/>
            </a:pPr>
            <a:r>
              <a:rPr lang="en-US" sz="1800" dirty="0">
                <a:solidFill>
                  <a:schemeClr val="tx1"/>
                </a:solidFill>
              </a:rPr>
              <a:t>The </a:t>
            </a:r>
            <a:r>
              <a:rPr lang="en-US" sz="1800" dirty="0" err="1">
                <a:solidFill>
                  <a:schemeClr val="tx1"/>
                </a:solidFill>
              </a:rPr>
              <a:t>in_channels</a:t>
            </a:r>
            <a:r>
              <a:rPr lang="en-US" sz="1800" dirty="0">
                <a:solidFill>
                  <a:schemeClr val="tx1"/>
                </a:solidFill>
              </a:rPr>
              <a:t> of first convolutional layer depend on number of color channels present inside the images that make up the training set. </a:t>
            </a:r>
          </a:p>
          <a:p>
            <a:pPr marL="342900" indent="-342900" algn="l">
              <a:buClr>
                <a:srgbClr val="0070C0"/>
              </a:buClr>
              <a:buSzPct val="80000"/>
              <a:buFont typeface="Wingdings" pitchFamily="2" charset="2"/>
              <a:buChar char="u"/>
            </a:pPr>
            <a:r>
              <a:rPr lang="en-US" sz="1800" dirty="0">
                <a:solidFill>
                  <a:schemeClr val="tx1"/>
                </a:solidFill>
              </a:rPr>
              <a:t>Since we are dealing with grayscale images (= 1), the </a:t>
            </a:r>
            <a:r>
              <a:rPr lang="en-US" sz="1800" dirty="0" err="1">
                <a:solidFill>
                  <a:schemeClr val="tx1"/>
                </a:solidFill>
              </a:rPr>
              <a:t>in_cahnnel</a:t>
            </a:r>
            <a:r>
              <a:rPr lang="en-US" sz="1800" dirty="0">
                <a:solidFill>
                  <a:schemeClr val="tx1"/>
                </a:solidFill>
              </a:rPr>
              <a:t> = 1 (grayscale value).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35</a:t>
            </a:fld>
            <a:endParaRPr lang="zh-TW" altLang="en-US"/>
          </a:p>
        </p:txBody>
      </p:sp>
      <p:pic>
        <p:nvPicPr>
          <p:cNvPr id="8" name="Picture 7">
            <a:extLst>
              <a:ext uri="{FF2B5EF4-FFF2-40B4-BE49-F238E27FC236}">
                <a16:creationId xmlns:a16="http://schemas.microsoft.com/office/drawing/2014/main" id="{D01C7F39-3A7C-420C-8D7B-1EF5343A7B0F}"/>
              </a:ext>
            </a:extLst>
          </p:cNvPr>
          <p:cNvPicPr>
            <a:picLocks noChangeAspect="1"/>
          </p:cNvPicPr>
          <p:nvPr/>
        </p:nvPicPr>
        <p:blipFill>
          <a:blip r:embed="rId3"/>
          <a:stretch>
            <a:fillRect/>
          </a:stretch>
        </p:blipFill>
        <p:spPr>
          <a:xfrm>
            <a:off x="1763688" y="3005005"/>
            <a:ext cx="5842072" cy="3430018"/>
          </a:xfrm>
          <a:prstGeom prst="rect">
            <a:avLst/>
          </a:prstGeom>
          <a:ln>
            <a:solidFill>
              <a:srgbClr val="C00000"/>
            </a:solidFill>
          </a:ln>
        </p:spPr>
      </p:pic>
      <p:sp>
        <p:nvSpPr>
          <p:cNvPr id="11" name="Rectangle 10">
            <a:extLst>
              <a:ext uri="{FF2B5EF4-FFF2-40B4-BE49-F238E27FC236}">
                <a16:creationId xmlns:a16="http://schemas.microsoft.com/office/drawing/2014/main" id="{6F960CD4-CC6D-480A-8C22-A412E60C7C17}"/>
              </a:ext>
            </a:extLst>
          </p:cNvPr>
          <p:cNvSpPr/>
          <p:nvPr/>
        </p:nvSpPr>
        <p:spPr>
          <a:xfrm>
            <a:off x="4400604" y="4051530"/>
            <a:ext cx="1035492" cy="24156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E5B1A52-0B23-4E81-B6DE-9F178459269E}"/>
              </a:ext>
            </a:extLst>
          </p:cNvPr>
          <p:cNvPicPr>
            <a:picLocks noChangeAspect="1"/>
          </p:cNvPicPr>
          <p:nvPr/>
        </p:nvPicPr>
        <p:blipFill>
          <a:blip r:embed="rId4"/>
          <a:stretch>
            <a:fillRect/>
          </a:stretch>
        </p:blipFill>
        <p:spPr>
          <a:xfrm>
            <a:off x="5492008" y="2861549"/>
            <a:ext cx="2797768" cy="1277899"/>
          </a:xfrm>
          <a:prstGeom prst="rect">
            <a:avLst/>
          </a:prstGeom>
          <a:ln>
            <a:solidFill>
              <a:srgbClr val="C00000"/>
            </a:solidFill>
          </a:ln>
        </p:spPr>
      </p:pic>
    </p:spTree>
    <p:extLst>
      <p:ext uri="{BB962C8B-B14F-4D97-AF65-F5344CB8AC3E}">
        <p14:creationId xmlns:p14="http://schemas.microsoft.com/office/powerpoint/2010/main" val="25820295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18.8 Data Dependent Hyperparameter</a:t>
            </a:r>
            <a:endParaRPr lang="zh-TW" altLang="en-US" b="1" dirty="0">
              <a:solidFill>
                <a:srgbClr val="FFFF00"/>
              </a:solidFill>
            </a:endParaRPr>
          </a:p>
        </p:txBody>
      </p:sp>
      <p:sp>
        <p:nvSpPr>
          <p:cNvPr id="3" name="副標題 2"/>
          <p:cNvSpPr>
            <a:spLocks noGrp="1"/>
          </p:cNvSpPr>
          <p:nvPr>
            <p:ph type="subTitle" idx="1"/>
          </p:nvPr>
        </p:nvSpPr>
        <p:spPr>
          <a:xfrm>
            <a:off x="486860" y="1340768"/>
            <a:ext cx="8352928" cy="15896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Dependent Hyperparameter</a:t>
            </a:r>
          </a:p>
          <a:p>
            <a:pPr marL="342900" indent="-342900" algn="l">
              <a:buClr>
                <a:srgbClr val="0070C0"/>
              </a:buClr>
              <a:buSzPct val="80000"/>
              <a:buFont typeface="Wingdings" pitchFamily="2" charset="2"/>
              <a:buChar char="u"/>
            </a:pPr>
            <a:r>
              <a:rPr lang="en-US" sz="1800" dirty="0">
                <a:solidFill>
                  <a:schemeClr val="tx1"/>
                </a:solidFill>
              </a:rPr>
              <a:t>The </a:t>
            </a:r>
            <a:r>
              <a:rPr lang="en-US" sz="1800" dirty="0" err="1">
                <a:solidFill>
                  <a:schemeClr val="tx1"/>
                </a:solidFill>
              </a:rPr>
              <a:t>out_features</a:t>
            </a:r>
            <a:r>
              <a:rPr lang="en-US" sz="1800" dirty="0">
                <a:solidFill>
                  <a:schemeClr val="tx1"/>
                </a:solidFill>
              </a:rPr>
              <a:t> of the output layer depend on number the number of classes that are present inside out training set.</a:t>
            </a:r>
          </a:p>
          <a:p>
            <a:pPr marL="342900" indent="-342900" algn="l">
              <a:buClr>
                <a:srgbClr val="0070C0"/>
              </a:buClr>
              <a:buSzPct val="80000"/>
              <a:buFont typeface="Wingdings" pitchFamily="2" charset="2"/>
              <a:buChar char="u"/>
            </a:pPr>
            <a:r>
              <a:rPr lang="en-US" sz="1800" dirty="0">
                <a:solidFill>
                  <a:schemeClr val="tx1"/>
                </a:solidFill>
              </a:rPr>
              <a:t>We have 10 classes of clothing articles.</a:t>
            </a:r>
          </a:p>
          <a:p>
            <a:pPr marL="342900" indent="-342900" algn="l">
              <a:buClr>
                <a:srgbClr val="0070C0"/>
              </a:buClr>
              <a:buSzPct val="80000"/>
              <a:buFont typeface="Wingdings" pitchFamily="2" charset="2"/>
              <a:buChar char="u"/>
            </a:pPr>
            <a:r>
              <a:rPr lang="en-US" sz="1800" dirty="0">
                <a:solidFill>
                  <a:schemeClr val="tx1"/>
                </a:solidFill>
              </a:rPr>
              <a:t>We know the </a:t>
            </a:r>
            <a:r>
              <a:rPr lang="en-US" sz="1800" dirty="0" err="1">
                <a:solidFill>
                  <a:schemeClr val="tx1"/>
                </a:solidFill>
              </a:rPr>
              <a:t>out_features</a:t>
            </a:r>
            <a:r>
              <a:rPr lang="en-US" sz="1800" dirty="0">
                <a:solidFill>
                  <a:schemeClr val="tx1"/>
                </a:solidFill>
              </a:rPr>
              <a:t> = 10 (10 classes or labels)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36</a:t>
            </a:fld>
            <a:endParaRPr lang="zh-TW" altLang="en-US"/>
          </a:p>
        </p:txBody>
      </p:sp>
      <p:pic>
        <p:nvPicPr>
          <p:cNvPr id="8" name="Picture 7">
            <a:extLst>
              <a:ext uri="{FF2B5EF4-FFF2-40B4-BE49-F238E27FC236}">
                <a16:creationId xmlns:a16="http://schemas.microsoft.com/office/drawing/2014/main" id="{D01C7F39-3A7C-420C-8D7B-1EF5343A7B0F}"/>
              </a:ext>
            </a:extLst>
          </p:cNvPr>
          <p:cNvPicPr>
            <a:picLocks noChangeAspect="1"/>
          </p:cNvPicPr>
          <p:nvPr/>
        </p:nvPicPr>
        <p:blipFill>
          <a:blip r:embed="rId3"/>
          <a:stretch>
            <a:fillRect/>
          </a:stretch>
        </p:blipFill>
        <p:spPr>
          <a:xfrm>
            <a:off x="1763688" y="3005005"/>
            <a:ext cx="5842072" cy="3430018"/>
          </a:xfrm>
          <a:prstGeom prst="rect">
            <a:avLst/>
          </a:prstGeom>
          <a:ln>
            <a:solidFill>
              <a:srgbClr val="C00000"/>
            </a:solidFill>
          </a:ln>
        </p:spPr>
      </p:pic>
      <p:sp>
        <p:nvSpPr>
          <p:cNvPr id="10" name="Rectangle 9">
            <a:extLst>
              <a:ext uri="{FF2B5EF4-FFF2-40B4-BE49-F238E27FC236}">
                <a16:creationId xmlns:a16="http://schemas.microsoft.com/office/drawing/2014/main" id="{7889F3F5-A859-4F71-B080-4A2A6231B833}"/>
              </a:ext>
            </a:extLst>
          </p:cNvPr>
          <p:cNvSpPr/>
          <p:nvPr/>
        </p:nvSpPr>
        <p:spPr>
          <a:xfrm>
            <a:off x="5336708" y="4941168"/>
            <a:ext cx="1152128" cy="24156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801C575-5342-46FF-8257-F5D40D63B307}"/>
              </a:ext>
            </a:extLst>
          </p:cNvPr>
          <p:cNvPicPr>
            <a:picLocks noChangeAspect="1"/>
          </p:cNvPicPr>
          <p:nvPr/>
        </p:nvPicPr>
        <p:blipFill>
          <a:blip r:embed="rId4"/>
          <a:stretch>
            <a:fillRect/>
          </a:stretch>
        </p:blipFill>
        <p:spPr>
          <a:xfrm>
            <a:off x="5572427" y="3200889"/>
            <a:ext cx="2573853" cy="1469805"/>
          </a:xfrm>
          <a:prstGeom prst="rect">
            <a:avLst/>
          </a:prstGeom>
          <a:ln>
            <a:solidFill>
              <a:srgbClr val="C00000"/>
            </a:solidFill>
          </a:ln>
        </p:spPr>
      </p:pic>
    </p:spTree>
    <p:extLst>
      <p:ext uri="{BB962C8B-B14F-4D97-AF65-F5344CB8AC3E}">
        <p14:creationId xmlns:p14="http://schemas.microsoft.com/office/powerpoint/2010/main" val="41965620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18.8 Data Dependent Hyperparameter</a:t>
            </a:r>
            <a:endParaRPr lang="zh-TW" altLang="en-US" b="1" dirty="0">
              <a:solidFill>
                <a:srgbClr val="FFFF00"/>
              </a:solidFill>
            </a:endParaRPr>
          </a:p>
        </p:txBody>
      </p:sp>
      <p:sp>
        <p:nvSpPr>
          <p:cNvPr id="3" name="副標題 2"/>
          <p:cNvSpPr>
            <a:spLocks noGrp="1"/>
          </p:cNvSpPr>
          <p:nvPr>
            <p:ph type="subTitle" idx="1"/>
          </p:nvPr>
        </p:nvSpPr>
        <p:spPr>
          <a:xfrm>
            <a:off x="486860" y="1340767"/>
            <a:ext cx="8352928" cy="10614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Dependent Hyperparameter</a:t>
            </a:r>
          </a:p>
          <a:p>
            <a:pPr marL="342900" indent="-342900" algn="l">
              <a:buClr>
                <a:srgbClr val="0070C0"/>
              </a:buClr>
              <a:buSzPct val="80000"/>
              <a:buFont typeface="Wingdings" pitchFamily="2" charset="2"/>
              <a:buChar char="u"/>
            </a:pPr>
            <a:r>
              <a:rPr lang="en-US" sz="1800" dirty="0">
                <a:solidFill>
                  <a:schemeClr val="tx1"/>
                </a:solidFill>
              </a:rPr>
              <a:t>The 10 outputs are the predictions from the network for each category.</a:t>
            </a:r>
          </a:p>
          <a:p>
            <a:pPr marL="342900" indent="-342900" algn="l">
              <a:buClr>
                <a:srgbClr val="0070C0"/>
              </a:buClr>
              <a:buSzPct val="80000"/>
              <a:buFont typeface="Wingdings" pitchFamily="2" charset="2"/>
              <a:buChar char="u"/>
            </a:pPr>
            <a:r>
              <a:rPr lang="en-US" sz="1800" dirty="0">
                <a:solidFill>
                  <a:schemeClr val="tx1"/>
                </a:solidFill>
              </a:rPr>
              <a:t>In general, the input to one layer is the output from previous output layer.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37</a:t>
            </a:fld>
            <a:endParaRPr lang="zh-TW" altLang="en-US"/>
          </a:p>
        </p:txBody>
      </p:sp>
      <p:pic>
        <p:nvPicPr>
          <p:cNvPr id="8" name="Picture 7">
            <a:extLst>
              <a:ext uri="{FF2B5EF4-FFF2-40B4-BE49-F238E27FC236}">
                <a16:creationId xmlns:a16="http://schemas.microsoft.com/office/drawing/2014/main" id="{D01C7F39-3A7C-420C-8D7B-1EF5343A7B0F}"/>
              </a:ext>
            </a:extLst>
          </p:cNvPr>
          <p:cNvPicPr>
            <a:picLocks noChangeAspect="1"/>
          </p:cNvPicPr>
          <p:nvPr/>
        </p:nvPicPr>
        <p:blipFill>
          <a:blip r:embed="rId3"/>
          <a:stretch>
            <a:fillRect/>
          </a:stretch>
        </p:blipFill>
        <p:spPr>
          <a:xfrm>
            <a:off x="1650964" y="2618237"/>
            <a:ext cx="5842072" cy="3430018"/>
          </a:xfrm>
          <a:prstGeom prst="rect">
            <a:avLst/>
          </a:prstGeom>
          <a:ln>
            <a:solidFill>
              <a:srgbClr val="C00000"/>
            </a:solidFill>
          </a:ln>
        </p:spPr>
      </p:pic>
      <p:sp>
        <p:nvSpPr>
          <p:cNvPr id="10" name="Rectangle 9">
            <a:extLst>
              <a:ext uri="{FF2B5EF4-FFF2-40B4-BE49-F238E27FC236}">
                <a16:creationId xmlns:a16="http://schemas.microsoft.com/office/drawing/2014/main" id="{7889F3F5-A859-4F71-B080-4A2A6231B833}"/>
              </a:ext>
            </a:extLst>
          </p:cNvPr>
          <p:cNvSpPr/>
          <p:nvPr/>
        </p:nvSpPr>
        <p:spPr>
          <a:xfrm>
            <a:off x="6355148" y="4178077"/>
            <a:ext cx="408384" cy="2323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20871D-3859-4081-9D64-43A65A44BDA0}"/>
              </a:ext>
            </a:extLst>
          </p:cNvPr>
          <p:cNvSpPr/>
          <p:nvPr/>
        </p:nvSpPr>
        <p:spPr>
          <a:xfrm>
            <a:off x="4865724" y="4338642"/>
            <a:ext cx="408384" cy="2323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B76E1C4-B6EE-4E6A-AE92-67681A40B471}"/>
              </a:ext>
            </a:extLst>
          </p:cNvPr>
          <p:cNvSpPr/>
          <p:nvPr/>
        </p:nvSpPr>
        <p:spPr>
          <a:xfrm>
            <a:off x="6236284" y="4368820"/>
            <a:ext cx="408384" cy="2323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81AC6C0-7B27-4C5C-8B27-9957F73A38DA}"/>
              </a:ext>
            </a:extLst>
          </p:cNvPr>
          <p:cNvSpPr/>
          <p:nvPr/>
        </p:nvSpPr>
        <p:spPr>
          <a:xfrm>
            <a:off x="4979532" y="4564275"/>
            <a:ext cx="408384" cy="2323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1CD098-428B-4DBA-8920-6C4251B639E8}"/>
              </a:ext>
            </a:extLst>
          </p:cNvPr>
          <p:cNvSpPr/>
          <p:nvPr/>
        </p:nvSpPr>
        <p:spPr>
          <a:xfrm>
            <a:off x="6150956" y="3687718"/>
            <a:ext cx="408384" cy="2323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5954787-18F5-4BE2-B8F2-4D5E938E8CD3}"/>
              </a:ext>
            </a:extLst>
          </p:cNvPr>
          <p:cNvSpPr/>
          <p:nvPr/>
        </p:nvSpPr>
        <p:spPr>
          <a:xfrm>
            <a:off x="5013068" y="3916564"/>
            <a:ext cx="408384" cy="2323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40208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18.8 Data Dependent Hyperparameter</a:t>
            </a:r>
            <a:endParaRPr lang="zh-TW" altLang="en-US" b="1" dirty="0">
              <a:solidFill>
                <a:srgbClr val="FFFF00"/>
              </a:solidFill>
            </a:endParaRPr>
          </a:p>
        </p:txBody>
      </p:sp>
      <p:sp>
        <p:nvSpPr>
          <p:cNvPr id="3" name="副標題 2"/>
          <p:cNvSpPr>
            <a:spLocks noGrp="1"/>
          </p:cNvSpPr>
          <p:nvPr>
            <p:ph type="subTitle" idx="1"/>
          </p:nvPr>
        </p:nvSpPr>
        <p:spPr>
          <a:xfrm>
            <a:off x="486860" y="1340767"/>
            <a:ext cx="8352928" cy="12902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Dependent Hyperparameter</a:t>
            </a:r>
          </a:p>
          <a:p>
            <a:pPr marL="342900" indent="-342900" algn="l">
              <a:buClr>
                <a:srgbClr val="0070C0"/>
              </a:buClr>
              <a:buSzPct val="80000"/>
              <a:buFont typeface="Wingdings" pitchFamily="2" charset="2"/>
              <a:buChar char="u"/>
            </a:pPr>
            <a:r>
              <a:rPr lang="en-US" sz="1800" dirty="0">
                <a:solidFill>
                  <a:schemeClr val="tx1"/>
                </a:solidFill>
              </a:rPr>
              <a:t>All the </a:t>
            </a:r>
            <a:r>
              <a:rPr lang="en-US" sz="1800" dirty="0" err="1">
                <a:solidFill>
                  <a:schemeClr val="tx1"/>
                </a:solidFill>
              </a:rPr>
              <a:t>in_channel</a:t>
            </a:r>
            <a:r>
              <a:rPr lang="en-US" sz="1800" dirty="0">
                <a:solidFill>
                  <a:schemeClr val="tx1"/>
                </a:solidFill>
              </a:rPr>
              <a:t> in the convolution layers and </a:t>
            </a:r>
            <a:r>
              <a:rPr lang="en-US" sz="1800" dirty="0" err="1">
                <a:solidFill>
                  <a:schemeClr val="tx1"/>
                </a:solidFill>
              </a:rPr>
              <a:t>in_features</a:t>
            </a:r>
            <a:r>
              <a:rPr lang="en-US" sz="1800" dirty="0">
                <a:solidFill>
                  <a:schemeClr val="tx1"/>
                </a:solidFill>
              </a:rPr>
              <a:t> in the linear layers depend on the data coming from the previous layers. </a:t>
            </a:r>
          </a:p>
          <a:p>
            <a:pPr marL="342900" indent="-342900" algn="l">
              <a:buClr>
                <a:srgbClr val="0070C0"/>
              </a:buClr>
              <a:buSzPct val="80000"/>
              <a:buFont typeface="Wingdings" pitchFamily="2" charset="2"/>
              <a:buChar char="u"/>
            </a:pPr>
            <a:r>
              <a:rPr lang="en-US" sz="1800" dirty="0">
                <a:solidFill>
                  <a:schemeClr val="tx1"/>
                </a:solidFill>
              </a:rPr>
              <a:t>All these are data dependent hyperparameters.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38</a:t>
            </a:fld>
            <a:endParaRPr lang="zh-TW" altLang="en-US"/>
          </a:p>
        </p:txBody>
      </p:sp>
      <p:pic>
        <p:nvPicPr>
          <p:cNvPr id="8" name="Picture 7">
            <a:extLst>
              <a:ext uri="{FF2B5EF4-FFF2-40B4-BE49-F238E27FC236}">
                <a16:creationId xmlns:a16="http://schemas.microsoft.com/office/drawing/2014/main" id="{D01C7F39-3A7C-420C-8D7B-1EF5343A7B0F}"/>
              </a:ext>
            </a:extLst>
          </p:cNvPr>
          <p:cNvPicPr>
            <a:picLocks noChangeAspect="1"/>
          </p:cNvPicPr>
          <p:nvPr/>
        </p:nvPicPr>
        <p:blipFill>
          <a:blip r:embed="rId3"/>
          <a:stretch>
            <a:fillRect/>
          </a:stretch>
        </p:blipFill>
        <p:spPr>
          <a:xfrm>
            <a:off x="1650964" y="2710776"/>
            <a:ext cx="5842072" cy="3430018"/>
          </a:xfrm>
          <a:prstGeom prst="rect">
            <a:avLst/>
          </a:prstGeom>
          <a:ln>
            <a:solidFill>
              <a:srgbClr val="C00000"/>
            </a:solidFill>
          </a:ln>
        </p:spPr>
      </p:pic>
      <p:sp>
        <p:nvSpPr>
          <p:cNvPr id="10" name="Rectangle 9">
            <a:extLst>
              <a:ext uri="{FF2B5EF4-FFF2-40B4-BE49-F238E27FC236}">
                <a16:creationId xmlns:a16="http://schemas.microsoft.com/office/drawing/2014/main" id="{7889F3F5-A859-4F71-B080-4A2A6231B833}"/>
              </a:ext>
            </a:extLst>
          </p:cNvPr>
          <p:cNvSpPr/>
          <p:nvPr/>
        </p:nvSpPr>
        <p:spPr>
          <a:xfrm>
            <a:off x="6355148" y="4270616"/>
            <a:ext cx="408384" cy="2323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20871D-3859-4081-9D64-43A65A44BDA0}"/>
              </a:ext>
            </a:extLst>
          </p:cNvPr>
          <p:cNvSpPr/>
          <p:nvPr/>
        </p:nvSpPr>
        <p:spPr>
          <a:xfrm>
            <a:off x="4865724" y="4431181"/>
            <a:ext cx="408384" cy="2323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B76E1C4-B6EE-4E6A-AE92-67681A40B471}"/>
              </a:ext>
            </a:extLst>
          </p:cNvPr>
          <p:cNvSpPr/>
          <p:nvPr/>
        </p:nvSpPr>
        <p:spPr>
          <a:xfrm>
            <a:off x="6236284" y="4461359"/>
            <a:ext cx="408384" cy="2323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81AC6C0-7B27-4C5C-8B27-9957F73A38DA}"/>
              </a:ext>
            </a:extLst>
          </p:cNvPr>
          <p:cNvSpPr/>
          <p:nvPr/>
        </p:nvSpPr>
        <p:spPr>
          <a:xfrm>
            <a:off x="4979532" y="4656814"/>
            <a:ext cx="408384" cy="2323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1CD098-428B-4DBA-8920-6C4251B639E8}"/>
              </a:ext>
            </a:extLst>
          </p:cNvPr>
          <p:cNvSpPr/>
          <p:nvPr/>
        </p:nvSpPr>
        <p:spPr>
          <a:xfrm>
            <a:off x="6150956" y="3780257"/>
            <a:ext cx="408384" cy="2323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5954787-18F5-4BE2-B8F2-4D5E938E8CD3}"/>
              </a:ext>
            </a:extLst>
          </p:cNvPr>
          <p:cNvSpPr/>
          <p:nvPr/>
        </p:nvSpPr>
        <p:spPr>
          <a:xfrm>
            <a:off x="5013068" y="4009103"/>
            <a:ext cx="408384" cy="2323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43612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18.8 Data Dependent Hyperparameter</a:t>
            </a:r>
            <a:endParaRPr lang="zh-TW" altLang="en-US" b="1" dirty="0">
              <a:solidFill>
                <a:srgbClr val="FFFF00"/>
              </a:solidFill>
            </a:endParaRPr>
          </a:p>
        </p:txBody>
      </p:sp>
      <p:sp>
        <p:nvSpPr>
          <p:cNvPr id="3" name="副標題 2"/>
          <p:cNvSpPr>
            <a:spLocks noGrp="1"/>
          </p:cNvSpPr>
          <p:nvPr>
            <p:ph type="subTitle" idx="1"/>
          </p:nvPr>
        </p:nvSpPr>
        <p:spPr>
          <a:xfrm>
            <a:off x="486860" y="1340767"/>
            <a:ext cx="8352928" cy="12902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Dependent Hyperparameter</a:t>
            </a:r>
          </a:p>
          <a:p>
            <a:pPr marL="342900" indent="-342900" algn="l">
              <a:buClr>
                <a:srgbClr val="0070C0"/>
              </a:buClr>
              <a:buSzPct val="80000"/>
              <a:buFont typeface="Wingdings" pitchFamily="2" charset="2"/>
              <a:buChar char="u"/>
            </a:pPr>
            <a:r>
              <a:rPr lang="en-US" sz="1800" dirty="0">
                <a:solidFill>
                  <a:schemeClr val="tx1"/>
                </a:solidFill>
              </a:rPr>
              <a:t>Now, when we switch from a convolutional layer to linear layer, we have to flatten out tensor.</a:t>
            </a:r>
          </a:p>
          <a:p>
            <a:pPr marL="342900" indent="-342900" algn="l">
              <a:buClr>
                <a:srgbClr val="0070C0"/>
              </a:buClr>
              <a:buSzPct val="80000"/>
              <a:buFont typeface="Wingdings" pitchFamily="2" charset="2"/>
              <a:buChar char="u"/>
            </a:pPr>
            <a:r>
              <a:rPr lang="en-US" sz="1800" dirty="0">
                <a:solidFill>
                  <a:schemeClr val="tx1"/>
                </a:solidFill>
              </a:rPr>
              <a:t>We have 12*4*4 </a:t>
            </a:r>
            <a:r>
              <a:rPr lang="en-US" sz="1800" dirty="0" err="1">
                <a:solidFill>
                  <a:schemeClr val="tx1"/>
                </a:solidFill>
              </a:rPr>
              <a:t>in_features</a:t>
            </a:r>
            <a:r>
              <a:rPr lang="en-US" sz="1800" dirty="0">
                <a:solidFill>
                  <a:schemeClr val="tx1"/>
                </a:solidFill>
              </a:rPr>
              <a:t> for linear filter.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39</a:t>
            </a:fld>
            <a:endParaRPr lang="zh-TW" altLang="en-US"/>
          </a:p>
        </p:txBody>
      </p:sp>
      <p:pic>
        <p:nvPicPr>
          <p:cNvPr id="8" name="Picture 7">
            <a:extLst>
              <a:ext uri="{FF2B5EF4-FFF2-40B4-BE49-F238E27FC236}">
                <a16:creationId xmlns:a16="http://schemas.microsoft.com/office/drawing/2014/main" id="{D01C7F39-3A7C-420C-8D7B-1EF5343A7B0F}"/>
              </a:ext>
            </a:extLst>
          </p:cNvPr>
          <p:cNvPicPr>
            <a:picLocks noChangeAspect="1"/>
          </p:cNvPicPr>
          <p:nvPr/>
        </p:nvPicPr>
        <p:blipFill>
          <a:blip r:embed="rId3"/>
          <a:stretch>
            <a:fillRect/>
          </a:stretch>
        </p:blipFill>
        <p:spPr>
          <a:xfrm>
            <a:off x="1524000" y="2710775"/>
            <a:ext cx="5842072" cy="3430018"/>
          </a:xfrm>
          <a:prstGeom prst="rect">
            <a:avLst/>
          </a:prstGeom>
          <a:ln>
            <a:solidFill>
              <a:srgbClr val="C00000"/>
            </a:solidFill>
          </a:ln>
        </p:spPr>
      </p:pic>
      <p:sp>
        <p:nvSpPr>
          <p:cNvPr id="11" name="Rectangle 10">
            <a:extLst>
              <a:ext uri="{FF2B5EF4-FFF2-40B4-BE49-F238E27FC236}">
                <a16:creationId xmlns:a16="http://schemas.microsoft.com/office/drawing/2014/main" id="{9320871D-3859-4081-9D64-43A65A44BDA0}"/>
              </a:ext>
            </a:extLst>
          </p:cNvPr>
          <p:cNvSpPr/>
          <p:nvPr/>
        </p:nvSpPr>
        <p:spPr>
          <a:xfrm>
            <a:off x="4860032" y="4305446"/>
            <a:ext cx="527884" cy="2323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3140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18.1 Define Layers</a:t>
            </a:r>
            <a:endParaRPr lang="zh-TW" altLang="en-US" b="1" dirty="0">
              <a:solidFill>
                <a:srgbClr val="FFFF00"/>
              </a:solidFill>
            </a:endParaRPr>
          </a:p>
        </p:txBody>
      </p:sp>
      <p:sp>
        <p:nvSpPr>
          <p:cNvPr id="3" name="副標題 2"/>
          <p:cNvSpPr>
            <a:spLocks noGrp="1"/>
          </p:cNvSpPr>
          <p:nvPr>
            <p:ph type="subTitle" idx="1"/>
          </p:nvPr>
        </p:nvSpPr>
        <p:spPr>
          <a:xfrm>
            <a:off x="457200" y="1325449"/>
            <a:ext cx="8352928" cy="9984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Define 2 Convolution Layer2 and 3 Linear Layers </a:t>
            </a:r>
          </a:p>
          <a:p>
            <a:pPr marL="342900" indent="-342900" algn="l">
              <a:buClr>
                <a:srgbClr val="0070C0"/>
              </a:buClr>
              <a:buSzPct val="80000"/>
              <a:buFont typeface="Wingdings" pitchFamily="2" charset="2"/>
              <a:buChar char="u"/>
            </a:pPr>
            <a:r>
              <a:rPr lang="en-US" sz="1800" dirty="0">
                <a:solidFill>
                  <a:schemeClr val="tx1"/>
                </a:solidFill>
              </a:rPr>
              <a:t>We define two convolution layers and three linear layers by specifying them inside our constructor.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C35F3BA3-764E-4842-B237-B53997A119F7}"/>
              </a:ext>
            </a:extLst>
          </p:cNvPr>
          <p:cNvPicPr>
            <a:picLocks noChangeAspect="1"/>
          </p:cNvPicPr>
          <p:nvPr/>
        </p:nvPicPr>
        <p:blipFill>
          <a:blip r:embed="rId3"/>
          <a:stretch>
            <a:fillRect/>
          </a:stretch>
        </p:blipFill>
        <p:spPr>
          <a:xfrm>
            <a:off x="1259632" y="2348880"/>
            <a:ext cx="6954355" cy="4228579"/>
          </a:xfrm>
          <a:prstGeom prst="rect">
            <a:avLst/>
          </a:prstGeom>
          <a:ln>
            <a:solidFill>
              <a:srgbClr val="C00000"/>
            </a:solidFill>
          </a:ln>
        </p:spPr>
      </p:pic>
      <p:sp>
        <p:nvSpPr>
          <p:cNvPr id="10" name="Oval 9">
            <a:extLst>
              <a:ext uri="{FF2B5EF4-FFF2-40B4-BE49-F238E27FC236}">
                <a16:creationId xmlns:a16="http://schemas.microsoft.com/office/drawing/2014/main" id="{36ABD065-DEA2-418F-BCDC-4107206D493A}"/>
              </a:ext>
            </a:extLst>
          </p:cNvPr>
          <p:cNvSpPr/>
          <p:nvPr/>
        </p:nvSpPr>
        <p:spPr>
          <a:xfrm>
            <a:off x="2267744" y="3705513"/>
            <a:ext cx="216024" cy="216024"/>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a:t>
            </a:r>
          </a:p>
        </p:txBody>
      </p:sp>
      <p:sp>
        <p:nvSpPr>
          <p:cNvPr id="11" name="Oval 10">
            <a:extLst>
              <a:ext uri="{FF2B5EF4-FFF2-40B4-BE49-F238E27FC236}">
                <a16:creationId xmlns:a16="http://schemas.microsoft.com/office/drawing/2014/main" id="{EA088831-7772-413B-A0D6-877617C5FE7A}"/>
              </a:ext>
            </a:extLst>
          </p:cNvPr>
          <p:cNvSpPr/>
          <p:nvPr/>
        </p:nvSpPr>
        <p:spPr>
          <a:xfrm>
            <a:off x="2267744" y="3921537"/>
            <a:ext cx="216024" cy="216024"/>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2</a:t>
            </a:r>
          </a:p>
        </p:txBody>
      </p:sp>
      <p:sp>
        <p:nvSpPr>
          <p:cNvPr id="12" name="Oval 11">
            <a:extLst>
              <a:ext uri="{FF2B5EF4-FFF2-40B4-BE49-F238E27FC236}">
                <a16:creationId xmlns:a16="http://schemas.microsoft.com/office/drawing/2014/main" id="{C5775642-530D-49A9-BEEC-FF80E755CCDE}"/>
              </a:ext>
            </a:extLst>
          </p:cNvPr>
          <p:cNvSpPr/>
          <p:nvPr/>
        </p:nvSpPr>
        <p:spPr>
          <a:xfrm>
            <a:off x="2267744" y="4281577"/>
            <a:ext cx="216024" cy="216024"/>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a:t>
            </a:r>
          </a:p>
        </p:txBody>
      </p:sp>
      <p:sp>
        <p:nvSpPr>
          <p:cNvPr id="13" name="Oval 12">
            <a:extLst>
              <a:ext uri="{FF2B5EF4-FFF2-40B4-BE49-F238E27FC236}">
                <a16:creationId xmlns:a16="http://schemas.microsoft.com/office/drawing/2014/main" id="{AB9F6989-A4E1-4112-91FC-FFEF9D33A05C}"/>
              </a:ext>
            </a:extLst>
          </p:cNvPr>
          <p:cNvSpPr/>
          <p:nvPr/>
        </p:nvSpPr>
        <p:spPr>
          <a:xfrm>
            <a:off x="2267744" y="4497601"/>
            <a:ext cx="216024" cy="216024"/>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2</a:t>
            </a:r>
          </a:p>
        </p:txBody>
      </p:sp>
      <p:sp>
        <p:nvSpPr>
          <p:cNvPr id="14" name="Oval 13">
            <a:extLst>
              <a:ext uri="{FF2B5EF4-FFF2-40B4-BE49-F238E27FC236}">
                <a16:creationId xmlns:a16="http://schemas.microsoft.com/office/drawing/2014/main" id="{D757D22A-4969-498B-A716-1BA056814F83}"/>
              </a:ext>
            </a:extLst>
          </p:cNvPr>
          <p:cNvSpPr/>
          <p:nvPr/>
        </p:nvSpPr>
        <p:spPr>
          <a:xfrm>
            <a:off x="2267744" y="4713625"/>
            <a:ext cx="216024" cy="216024"/>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3</a:t>
            </a:r>
          </a:p>
        </p:txBody>
      </p:sp>
    </p:spTree>
    <p:extLst>
      <p:ext uri="{BB962C8B-B14F-4D97-AF65-F5344CB8AC3E}">
        <p14:creationId xmlns:p14="http://schemas.microsoft.com/office/powerpoint/2010/main" val="2819712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18.8 Data Dependent Hyperparameter</a:t>
            </a:r>
            <a:endParaRPr lang="zh-TW" altLang="en-US" b="1" dirty="0">
              <a:solidFill>
                <a:srgbClr val="FFFF00"/>
              </a:solidFill>
            </a:endParaRPr>
          </a:p>
        </p:txBody>
      </p:sp>
      <p:sp>
        <p:nvSpPr>
          <p:cNvPr id="3" name="副標題 2"/>
          <p:cNvSpPr>
            <a:spLocks noGrp="1"/>
          </p:cNvSpPr>
          <p:nvPr>
            <p:ph type="subTitle" idx="1"/>
          </p:nvPr>
        </p:nvSpPr>
        <p:spPr>
          <a:xfrm>
            <a:off x="486860" y="1340767"/>
            <a:ext cx="8352928" cy="12902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Dependent Hyperparameter</a:t>
            </a:r>
          </a:p>
          <a:p>
            <a:pPr marL="342900" indent="-342900" algn="l">
              <a:buClr>
                <a:srgbClr val="0070C0"/>
              </a:buClr>
              <a:buSzPct val="80000"/>
              <a:buFont typeface="Wingdings" pitchFamily="2" charset="2"/>
              <a:buChar char="u"/>
            </a:pPr>
            <a:r>
              <a:rPr lang="en-US" sz="1800" dirty="0">
                <a:solidFill>
                  <a:schemeClr val="tx1"/>
                </a:solidFill>
              </a:rPr>
              <a:t>The linear filter 12 * 4 * 4. The 12 come from the </a:t>
            </a:r>
            <a:r>
              <a:rPr lang="en-US" sz="1800" dirty="0" err="1">
                <a:solidFill>
                  <a:schemeClr val="tx1"/>
                </a:solidFill>
              </a:rPr>
              <a:t>out_channels</a:t>
            </a:r>
            <a:r>
              <a:rPr lang="en-US" sz="1800" dirty="0">
                <a:solidFill>
                  <a:schemeClr val="tx1"/>
                </a:solidFill>
              </a:rPr>
              <a:t> in the previous layer (conv2 layer). </a:t>
            </a:r>
          </a:p>
          <a:p>
            <a:pPr marL="342900" indent="-342900" algn="l">
              <a:buClr>
                <a:srgbClr val="0070C0"/>
              </a:buClr>
              <a:buSzPct val="80000"/>
              <a:buFont typeface="Wingdings" pitchFamily="2" charset="2"/>
              <a:buChar char="u"/>
            </a:pPr>
            <a:r>
              <a:rPr lang="en-US" sz="1800" dirty="0">
                <a:solidFill>
                  <a:schemeClr val="tx1"/>
                </a:solidFill>
              </a:rPr>
              <a:t>Why do we have 4 * 4?</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40</a:t>
            </a:fld>
            <a:endParaRPr lang="zh-TW" altLang="en-US"/>
          </a:p>
        </p:txBody>
      </p:sp>
      <p:pic>
        <p:nvPicPr>
          <p:cNvPr id="8" name="Picture 7">
            <a:extLst>
              <a:ext uri="{FF2B5EF4-FFF2-40B4-BE49-F238E27FC236}">
                <a16:creationId xmlns:a16="http://schemas.microsoft.com/office/drawing/2014/main" id="{D01C7F39-3A7C-420C-8D7B-1EF5343A7B0F}"/>
              </a:ext>
            </a:extLst>
          </p:cNvPr>
          <p:cNvPicPr>
            <a:picLocks noChangeAspect="1"/>
          </p:cNvPicPr>
          <p:nvPr/>
        </p:nvPicPr>
        <p:blipFill>
          <a:blip r:embed="rId3"/>
          <a:stretch>
            <a:fillRect/>
          </a:stretch>
        </p:blipFill>
        <p:spPr>
          <a:xfrm>
            <a:off x="1524000" y="2710775"/>
            <a:ext cx="5842072" cy="3430018"/>
          </a:xfrm>
          <a:prstGeom prst="rect">
            <a:avLst/>
          </a:prstGeom>
          <a:ln>
            <a:solidFill>
              <a:srgbClr val="C00000"/>
            </a:solidFill>
          </a:ln>
        </p:spPr>
      </p:pic>
      <p:sp>
        <p:nvSpPr>
          <p:cNvPr id="11" name="Rectangle 10">
            <a:extLst>
              <a:ext uri="{FF2B5EF4-FFF2-40B4-BE49-F238E27FC236}">
                <a16:creationId xmlns:a16="http://schemas.microsoft.com/office/drawing/2014/main" id="{9320871D-3859-4081-9D64-43A65A44BDA0}"/>
              </a:ext>
            </a:extLst>
          </p:cNvPr>
          <p:cNvSpPr/>
          <p:nvPr/>
        </p:nvSpPr>
        <p:spPr>
          <a:xfrm>
            <a:off x="4860032" y="4305446"/>
            <a:ext cx="527884" cy="2323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982E239-9CC8-4384-8514-C33AD045DDF7}"/>
              </a:ext>
            </a:extLst>
          </p:cNvPr>
          <p:cNvSpPr/>
          <p:nvPr/>
        </p:nvSpPr>
        <p:spPr>
          <a:xfrm>
            <a:off x="5940152" y="4005065"/>
            <a:ext cx="360040" cy="1440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5C17DA9-C366-4527-86C7-FFC24DF335CA}"/>
              </a:ext>
            </a:extLst>
          </p:cNvPr>
          <p:cNvPicPr>
            <a:picLocks noChangeAspect="1"/>
          </p:cNvPicPr>
          <p:nvPr/>
        </p:nvPicPr>
        <p:blipFill>
          <a:blip r:embed="rId4"/>
          <a:stretch>
            <a:fillRect/>
          </a:stretch>
        </p:blipFill>
        <p:spPr>
          <a:xfrm>
            <a:off x="5387916" y="2659486"/>
            <a:ext cx="2152650" cy="1190625"/>
          </a:xfrm>
          <a:prstGeom prst="rect">
            <a:avLst/>
          </a:prstGeom>
          <a:ln>
            <a:solidFill>
              <a:srgbClr val="C00000"/>
            </a:solidFill>
          </a:ln>
        </p:spPr>
      </p:pic>
    </p:spTree>
    <p:extLst>
      <p:ext uri="{BB962C8B-B14F-4D97-AF65-F5344CB8AC3E}">
        <p14:creationId xmlns:p14="http://schemas.microsoft.com/office/powerpoint/2010/main" val="28755816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18.8 Data Dependent Hyperparameter</a:t>
            </a:r>
            <a:endParaRPr lang="zh-TW" altLang="en-US" b="1" dirty="0">
              <a:solidFill>
                <a:srgbClr val="FFFF00"/>
              </a:solidFill>
            </a:endParaRPr>
          </a:p>
        </p:txBody>
      </p:sp>
      <p:sp>
        <p:nvSpPr>
          <p:cNvPr id="3" name="副標題 2"/>
          <p:cNvSpPr>
            <a:spLocks noGrp="1"/>
          </p:cNvSpPr>
          <p:nvPr>
            <p:ph type="subTitle" idx="1"/>
          </p:nvPr>
        </p:nvSpPr>
        <p:spPr>
          <a:xfrm>
            <a:off x="486860" y="1340768"/>
            <a:ext cx="8352928" cy="110316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Dependent Hyperparameter</a:t>
            </a:r>
          </a:p>
          <a:p>
            <a:pPr marL="342900" indent="-342900" algn="l">
              <a:buClr>
                <a:srgbClr val="0070C0"/>
              </a:buClr>
              <a:buSzPct val="80000"/>
              <a:buFont typeface="Wingdings" pitchFamily="2" charset="2"/>
              <a:buChar char="u"/>
            </a:pPr>
            <a:r>
              <a:rPr lang="en-US" sz="1800" dirty="0">
                <a:solidFill>
                  <a:schemeClr val="tx1"/>
                </a:solidFill>
              </a:rPr>
              <a:t>Why do we have 4 * 4?</a:t>
            </a:r>
          </a:p>
          <a:p>
            <a:pPr marL="342900" indent="-342900" algn="l">
              <a:buClr>
                <a:srgbClr val="0070C0"/>
              </a:buClr>
              <a:buSzPct val="80000"/>
              <a:buFont typeface="Wingdings" pitchFamily="2" charset="2"/>
              <a:buChar char="u"/>
            </a:pPr>
            <a:r>
              <a:rPr lang="en-US" sz="1800" dirty="0">
                <a:solidFill>
                  <a:schemeClr val="tx1"/>
                </a:solidFill>
              </a:rPr>
              <a:t>We will discuss in future. But for now, what is 4*4 represent?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41</a:t>
            </a:fld>
            <a:endParaRPr lang="zh-TW" altLang="en-US"/>
          </a:p>
        </p:txBody>
      </p:sp>
      <p:pic>
        <p:nvPicPr>
          <p:cNvPr id="8" name="Picture 7">
            <a:extLst>
              <a:ext uri="{FF2B5EF4-FFF2-40B4-BE49-F238E27FC236}">
                <a16:creationId xmlns:a16="http://schemas.microsoft.com/office/drawing/2014/main" id="{D01C7F39-3A7C-420C-8D7B-1EF5343A7B0F}"/>
              </a:ext>
            </a:extLst>
          </p:cNvPr>
          <p:cNvPicPr>
            <a:picLocks noChangeAspect="1"/>
          </p:cNvPicPr>
          <p:nvPr/>
        </p:nvPicPr>
        <p:blipFill>
          <a:blip r:embed="rId3"/>
          <a:stretch>
            <a:fillRect/>
          </a:stretch>
        </p:blipFill>
        <p:spPr>
          <a:xfrm>
            <a:off x="1524000" y="2710775"/>
            <a:ext cx="5842072" cy="3430018"/>
          </a:xfrm>
          <a:prstGeom prst="rect">
            <a:avLst/>
          </a:prstGeom>
          <a:ln>
            <a:solidFill>
              <a:srgbClr val="C00000"/>
            </a:solidFill>
          </a:ln>
        </p:spPr>
      </p:pic>
      <p:sp>
        <p:nvSpPr>
          <p:cNvPr id="11" name="Rectangle 10">
            <a:extLst>
              <a:ext uri="{FF2B5EF4-FFF2-40B4-BE49-F238E27FC236}">
                <a16:creationId xmlns:a16="http://schemas.microsoft.com/office/drawing/2014/main" id="{9320871D-3859-4081-9D64-43A65A44BDA0}"/>
              </a:ext>
            </a:extLst>
          </p:cNvPr>
          <p:cNvSpPr/>
          <p:nvPr/>
        </p:nvSpPr>
        <p:spPr>
          <a:xfrm>
            <a:off x="4860032" y="4305446"/>
            <a:ext cx="527884" cy="2323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982E239-9CC8-4384-8514-C33AD045DDF7}"/>
              </a:ext>
            </a:extLst>
          </p:cNvPr>
          <p:cNvSpPr/>
          <p:nvPr/>
        </p:nvSpPr>
        <p:spPr>
          <a:xfrm>
            <a:off x="5940152" y="4005065"/>
            <a:ext cx="360040" cy="1440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5C17DA9-C366-4527-86C7-FFC24DF335CA}"/>
              </a:ext>
            </a:extLst>
          </p:cNvPr>
          <p:cNvPicPr>
            <a:picLocks noChangeAspect="1"/>
          </p:cNvPicPr>
          <p:nvPr/>
        </p:nvPicPr>
        <p:blipFill>
          <a:blip r:embed="rId4"/>
          <a:stretch>
            <a:fillRect/>
          </a:stretch>
        </p:blipFill>
        <p:spPr>
          <a:xfrm>
            <a:off x="5387916" y="2659486"/>
            <a:ext cx="2152650" cy="1190625"/>
          </a:xfrm>
          <a:prstGeom prst="rect">
            <a:avLst/>
          </a:prstGeom>
          <a:ln>
            <a:solidFill>
              <a:srgbClr val="C00000"/>
            </a:solidFill>
          </a:ln>
        </p:spPr>
      </p:pic>
    </p:spTree>
    <p:extLst>
      <p:ext uri="{BB962C8B-B14F-4D97-AF65-F5344CB8AC3E}">
        <p14:creationId xmlns:p14="http://schemas.microsoft.com/office/powerpoint/2010/main" val="6287636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18.9 Setup Data Table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42</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9422894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18.9 Setup Data Table</a:t>
            </a:r>
            <a:endParaRPr lang="zh-TW" altLang="en-US" b="1" dirty="0">
              <a:solidFill>
                <a:srgbClr val="FFFF00"/>
              </a:solidFill>
            </a:endParaRPr>
          </a:p>
        </p:txBody>
      </p:sp>
      <p:sp>
        <p:nvSpPr>
          <p:cNvPr id="3" name="副標題 2"/>
          <p:cNvSpPr>
            <a:spLocks noGrp="1"/>
          </p:cNvSpPr>
          <p:nvPr>
            <p:ph type="subTitle" idx="1"/>
          </p:nvPr>
        </p:nvSpPr>
        <p:spPr>
          <a:xfrm>
            <a:off x="486860" y="1340767"/>
            <a:ext cx="8352928" cy="9969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Parameter Table (1)</a:t>
            </a:r>
          </a:p>
          <a:p>
            <a:pPr marL="342900" indent="-342900" algn="l">
              <a:buClr>
                <a:srgbClr val="0070C0"/>
              </a:buClr>
              <a:buSzPct val="80000"/>
              <a:buFont typeface="Wingdings" pitchFamily="2" charset="2"/>
              <a:buChar char="u"/>
            </a:pPr>
            <a:r>
              <a:rPr lang="en-US" sz="1800" dirty="0">
                <a:solidFill>
                  <a:schemeClr val="tx1"/>
                </a:solidFill>
              </a:rPr>
              <a:t>Check out this table for the parameter below and understand how the parameter is setting: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43</a:t>
            </a:fld>
            <a:endParaRPr lang="zh-TW" altLang="en-US"/>
          </a:p>
        </p:txBody>
      </p:sp>
      <p:graphicFrame>
        <p:nvGraphicFramePr>
          <p:cNvPr id="10" name="Table 11">
            <a:extLst>
              <a:ext uri="{FF2B5EF4-FFF2-40B4-BE49-F238E27FC236}">
                <a16:creationId xmlns:a16="http://schemas.microsoft.com/office/drawing/2014/main" id="{83ECB76D-F758-47EC-A1C6-486447CA8AE5}"/>
              </a:ext>
            </a:extLst>
          </p:cNvPr>
          <p:cNvGraphicFramePr>
            <a:graphicFrameLocks noGrp="1"/>
          </p:cNvGraphicFramePr>
          <p:nvPr>
            <p:extLst>
              <p:ext uri="{D42A27DB-BD31-4B8C-83A1-F6EECF244321}">
                <p14:modId xmlns:p14="http://schemas.microsoft.com/office/powerpoint/2010/main" val="1653599419"/>
              </p:ext>
            </p:extLst>
          </p:nvPr>
        </p:nvGraphicFramePr>
        <p:xfrm>
          <a:off x="486860" y="2553690"/>
          <a:ext cx="8355695" cy="3128620"/>
        </p:xfrm>
        <a:graphic>
          <a:graphicData uri="http://schemas.openxmlformats.org/drawingml/2006/table">
            <a:tbl>
              <a:tblPr firstRow="1" bandRow="1">
                <a:tableStyleId>{5C22544A-7EE6-4342-B048-85BDC9FD1C3A}</a:tableStyleId>
              </a:tblPr>
              <a:tblGrid>
                <a:gridCol w="817186">
                  <a:extLst>
                    <a:ext uri="{9D8B030D-6E8A-4147-A177-3AD203B41FA5}">
                      <a16:colId xmlns:a16="http://schemas.microsoft.com/office/drawing/2014/main" val="2041246052"/>
                    </a:ext>
                  </a:extLst>
                </a:gridCol>
                <a:gridCol w="1612575">
                  <a:extLst>
                    <a:ext uri="{9D8B030D-6E8A-4147-A177-3AD203B41FA5}">
                      <a16:colId xmlns:a16="http://schemas.microsoft.com/office/drawing/2014/main" val="668627501"/>
                    </a:ext>
                  </a:extLst>
                </a:gridCol>
                <a:gridCol w="1008446">
                  <a:extLst>
                    <a:ext uri="{9D8B030D-6E8A-4147-A177-3AD203B41FA5}">
                      <a16:colId xmlns:a16="http://schemas.microsoft.com/office/drawing/2014/main" val="2896561667"/>
                    </a:ext>
                  </a:extLst>
                </a:gridCol>
                <a:gridCol w="4917488">
                  <a:extLst>
                    <a:ext uri="{9D8B030D-6E8A-4147-A177-3AD203B41FA5}">
                      <a16:colId xmlns:a16="http://schemas.microsoft.com/office/drawing/2014/main" val="2699383743"/>
                    </a:ext>
                  </a:extLst>
                </a:gridCol>
              </a:tblGrid>
              <a:tr h="516556">
                <a:tc>
                  <a:txBody>
                    <a:bodyPr/>
                    <a:lstStyle/>
                    <a:p>
                      <a:r>
                        <a:rPr lang="en-US" sz="1800" dirty="0"/>
                        <a:t>Layer</a:t>
                      </a:r>
                    </a:p>
                  </a:txBody>
                  <a:tcPr/>
                </a:tc>
                <a:tc>
                  <a:txBody>
                    <a:bodyPr/>
                    <a:lstStyle/>
                    <a:p>
                      <a:r>
                        <a:rPr lang="en-US" sz="1800" dirty="0"/>
                        <a:t>Parameter</a:t>
                      </a:r>
                    </a:p>
                    <a:p>
                      <a:r>
                        <a:rPr lang="en-US" sz="1800" dirty="0"/>
                        <a:t>name</a:t>
                      </a:r>
                    </a:p>
                  </a:txBody>
                  <a:tcPr/>
                </a:tc>
                <a:tc>
                  <a:txBody>
                    <a:bodyPr/>
                    <a:lstStyle/>
                    <a:p>
                      <a:r>
                        <a:rPr lang="en-US" sz="1800" dirty="0"/>
                        <a:t>Param value</a:t>
                      </a:r>
                    </a:p>
                  </a:txBody>
                  <a:tcPr/>
                </a:tc>
                <a:tc>
                  <a:txBody>
                    <a:bodyPr/>
                    <a:lstStyle/>
                    <a:p>
                      <a:r>
                        <a:rPr lang="en-US" sz="1800" dirty="0"/>
                        <a:t>Description</a:t>
                      </a:r>
                    </a:p>
                  </a:txBody>
                  <a:tcPr/>
                </a:tc>
                <a:extLst>
                  <a:ext uri="{0D108BD9-81ED-4DB2-BD59-A6C34878D82A}">
                    <a16:rowId xmlns:a16="http://schemas.microsoft.com/office/drawing/2014/main" val="1625840159"/>
                  </a:ext>
                </a:extLst>
              </a:tr>
              <a:tr h="369692">
                <a:tc>
                  <a:txBody>
                    <a:bodyPr/>
                    <a:lstStyle/>
                    <a:p>
                      <a:r>
                        <a:rPr lang="en-US" sz="1800" dirty="0"/>
                        <a:t>Conv1</a:t>
                      </a:r>
                    </a:p>
                  </a:txBody>
                  <a:tcPr/>
                </a:tc>
                <a:tc>
                  <a:txBody>
                    <a:bodyPr/>
                    <a:lstStyle/>
                    <a:p>
                      <a:r>
                        <a:rPr lang="en-US" sz="1800" dirty="0" err="1"/>
                        <a:t>In_channels</a:t>
                      </a:r>
                      <a:endParaRPr lang="en-US" sz="1800" dirty="0"/>
                    </a:p>
                  </a:txBody>
                  <a:tcPr/>
                </a:tc>
                <a:tc>
                  <a:txBody>
                    <a:bodyPr/>
                    <a:lstStyle/>
                    <a:p>
                      <a:r>
                        <a:rPr lang="en-US" sz="1800" dirty="0"/>
                        <a:t>1</a:t>
                      </a:r>
                    </a:p>
                  </a:txBody>
                  <a:tcPr/>
                </a:tc>
                <a:tc>
                  <a:txBody>
                    <a:bodyPr/>
                    <a:lstStyle/>
                    <a:p>
                      <a:r>
                        <a:rPr lang="en-US" sz="1800" dirty="0"/>
                        <a:t>The number of color channel in the input image</a:t>
                      </a:r>
                    </a:p>
                  </a:txBody>
                  <a:tcPr/>
                </a:tc>
                <a:extLst>
                  <a:ext uri="{0D108BD9-81ED-4DB2-BD59-A6C34878D82A}">
                    <a16:rowId xmlns:a16="http://schemas.microsoft.com/office/drawing/2014/main" val="2667924277"/>
                  </a:ext>
                </a:extLst>
              </a:tr>
              <a:tr h="369692">
                <a:tc>
                  <a:txBody>
                    <a:bodyPr/>
                    <a:lstStyle/>
                    <a:p>
                      <a:r>
                        <a:rPr lang="en-US" sz="1800" dirty="0"/>
                        <a:t>Conv1</a:t>
                      </a:r>
                    </a:p>
                  </a:txBody>
                  <a:tcPr/>
                </a:tc>
                <a:tc>
                  <a:txBody>
                    <a:bodyPr/>
                    <a:lstStyle/>
                    <a:p>
                      <a:r>
                        <a:rPr lang="en-US" sz="1800" dirty="0" err="1"/>
                        <a:t>Kernel_size</a:t>
                      </a:r>
                      <a:endParaRPr lang="en-US" sz="1800" dirty="0"/>
                    </a:p>
                  </a:txBody>
                  <a:tcPr/>
                </a:tc>
                <a:tc>
                  <a:txBody>
                    <a:bodyPr/>
                    <a:lstStyle/>
                    <a:p>
                      <a:r>
                        <a:rPr lang="en-US" sz="1800" dirty="0"/>
                        <a:t>5</a:t>
                      </a:r>
                    </a:p>
                  </a:txBody>
                  <a:tcPr/>
                </a:tc>
                <a:tc>
                  <a:txBody>
                    <a:bodyPr/>
                    <a:lstStyle/>
                    <a:p>
                      <a:r>
                        <a:rPr lang="en-US" sz="1800" dirty="0"/>
                        <a:t>A hyperparameter</a:t>
                      </a:r>
                    </a:p>
                  </a:txBody>
                  <a:tcPr/>
                </a:tc>
                <a:extLst>
                  <a:ext uri="{0D108BD9-81ED-4DB2-BD59-A6C34878D82A}">
                    <a16:rowId xmlns:a16="http://schemas.microsoft.com/office/drawing/2014/main" val="1899257902"/>
                  </a:ext>
                </a:extLst>
              </a:tr>
              <a:tr h="369692">
                <a:tc>
                  <a:txBody>
                    <a:bodyPr/>
                    <a:lstStyle/>
                    <a:p>
                      <a:r>
                        <a:rPr lang="en-US" sz="1800" dirty="0"/>
                        <a:t>Conv1</a:t>
                      </a:r>
                    </a:p>
                  </a:txBody>
                  <a:tcPr/>
                </a:tc>
                <a:tc>
                  <a:txBody>
                    <a:bodyPr/>
                    <a:lstStyle/>
                    <a:p>
                      <a:r>
                        <a:rPr lang="en-US" sz="1800" dirty="0" err="1"/>
                        <a:t>Out_channels</a:t>
                      </a:r>
                      <a:endParaRPr lang="en-US" sz="1800" dirty="0"/>
                    </a:p>
                  </a:txBody>
                  <a:tcPr/>
                </a:tc>
                <a:tc>
                  <a:txBody>
                    <a:bodyPr/>
                    <a:lstStyle/>
                    <a:p>
                      <a:r>
                        <a:rPr lang="en-US" sz="1800" dirty="0"/>
                        <a:t>6</a:t>
                      </a:r>
                    </a:p>
                  </a:txBody>
                  <a:tcPr/>
                </a:tc>
                <a:tc>
                  <a:txBody>
                    <a:bodyPr/>
                    <a:lstStyle/>
                    <a:p>
                      <a:r>
                        <a:rPr lang="en-US" sz="1800" dirty="0"/>
                        <a:t>A hyperparameter</a:t>
                      </a:r>
                    </a:p>
                  </a:txBody>
                  <a:tcPr/>
                </a:tc>
                <a:extLst>
                  <a:ext uri="{0D108BD9-81ED-4DB2-BD59-A6C34878D82A}">
                    <a16:rowId xmlns:a16="http://schemas.microsoft.com/office/drawing/2014/main" val="1281274560"/>
                  </a:ext>
                </a:extLst>
              </a:tr>
              <a:tr h="369692">
                <a:tc>
                  <a:txBody>
                    <a:bodyPr/>
                    <a:lstStyle/>
                    <a:p>
                      <a:r>
                        <a:rPr lang="en-US" sz="1800" dirty="0"/>
                        <a:t>Conv2</a:t>
                      </a:r>
                    </a:p>
                  </a:txBody>
                  <a:tcPr/>
                </a:tc>
                <a:tc>
                  <a:txBody>
                    <a:bodyPr/>
                    <a:lstStyle/>
                    <a:p>
                      <a:r>
                        <a:rPr lang="en-US" sz="1800" dirty="0" err="1"/>
                        <a:t>In_channels</a:t>
                      </a:r>
                      <a:endParaRPr lang="en-US" sz="1800" dirty="0"/>
                    </a:p>
                  </a:txBody>
                  <a:tcPr/>
                </a:tc>
                <a:tc>
                  <a:txBody>
                    <a:bodyPr/>
                    <a:lstStyle/>
                    <a:p>
                      <a:r>
                        <a:rPr lang="en-US" sz="1800"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The number of </a:t>
                      </a:r>
                      <a:r>
                        <a:rPr lang="en-US" sz="1800" dirty="0" err="1"/>
                        <a:t>out_channels</a:t>
                      </a:r>
                      <a:r>
                        <a:rPr lang="en-US" sz="1800" dirty="0"/>
                        <a:t> in the previous layer</a:t>
                      </a:r>
                    </a:p>
                  </a:txBody>
                  <a:tcPr/>
                </a:tc>
                <a:extLst>
                  <a:ext uri="{0D108BD9-81ED-4DB2-BD59-A6C34878D82A}">
                    <a16:rowId xmlns:a16="http://schemas.microsoft.com/office/drawing/2014/main" val="2763246711"/>
                  </a:ext>
                </a:extLst>
              </a:tr>
              <a:tr h="369692">
                <a:tc>
                  <a:txBody>
                    <a:bodyPr/>
                    <a:lstStyle/>
                    <a:p>
                      <a:r>
                        <a:rPr lang="en-US" sz="1800" dirty="0"/>
                        <a:t>Conv2</a:t>
                      </a:r>
                    </a:p>
                  </a:txBody>
                  <a:tcPr/>
                </a:tc>
                <a:tc>
                  <a:txBody>
                    <a:bodyPr/>
                    <a:lstStyle/>
                    <a:p>
                      <a:r>
                        <a:rPr lang="en-US" sz="1800" dirty="0" err="1"/>
                        <a:t>Kernel_size</a:t>
                      </a:r>
                      <a:endParaRPr lang="en-US" sz="1800" dirty="0"/>
                    </a:p>
                  </a:txBody>
                  <a:tcPr/>
                </a:tc>
                <a:tc>
                  <a:txBody>
                    <a:bodyPr/>
                    <a:lstStyle/>
                    <a:p>
                      <a:r>
                        <a:rPr lang="en-US" sz="1800"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 hyperparameter</a:t>
                      </a:r>
                    </a:p>
                  </a:txBody>
                  <a:tcPr/>
                </a:tc>
                <a:extLst>
                  <a:ext uri="{0D108BD9-81ED-4DB2-BD59-A6C34878D82A}">
                    <a16:rowId xmlns:a16="http://schemas.microsoft.com/office/drawing/2014/main" val="1720524578"/>
                  </a:ext>
                </a:extLst>
              </a:tr>
              <a:tr h="369692">
                <a:tc>
                  <a:txBody>
                    <a:bodyPr/>
                    <a:lstStyle/>
                    <a:p>
                      <a:r>
                        <a:rPr lang="en-US" sz="1800" dirty="0"/>
                        <a:t>Conv2</a:t>
                      </a:r>
                    </a:p>
                  </a:txBody>
                  <a:tcPr/>
                </a:tc>
                <a:tc>
                  <a:txBody>
                    <a:bodyPr/>
                    <a:lstStyle/>
                    <a:p>
                      <a:r>
                        <a:rPr lang="en-US" sz="1800" dirty="0" err="1"/>
                        <a:t>Out_channels</a:t>
                      </a:r>
                      <a:endParaRPr lang="en-US" sz="1800" dirty="0"/>
                    </a:p>
                  </a:txBody>
                  <a:tcPr/>
                </a:tc>
                <a:tc>
                  <a:txBody>
                    <a:bodyPr/>
                    <a:lstStyle/>
                    <a:p>
                      <a:r>
                        <a:rPr lang="en-US" sz="1800" dirty="0"/>
                        <a:t>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 hyperparameter (higher than previous conv layer)</a:t>
                      </a:r>
                    </a:p>
                  </a:txBody>
                  <a:tcPr/>
                </a:tc>
                <a:extLst>
                  <a:ext uri="{0D108BD9-81ED-4DB2-BD59-A6C34878D82A}">
                    <a16:rowId xmlns:a16="http://schemas.microsoft.com/office/drawing/2014/main" val="2041062110"/>
                  </a:ext>
                </a:extLst>
              </a:tr>
            </a:tbl>
          </a:graphicData>
        </a:graphic>
      </p:graphicFrame>
    </p:spTree>
    <p:extLst>
      <p:ext uri="{BB962C8B-B14F-4D97-AF65-F5344CB8AC3E}">
        <p14:creationId xmlns:p14="http://schemas.microsoft.com/office/powerpoint/2010/main" val="1914814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18.9 Setup Data Table</a:t>
            </a:r>
            <a:endParaRPr lang="zh-TW" altLang="en-US" b="1" dirty="0">
              <a:solidFill>
                <a:srgbClr val="FFFF00"/>
              </a:solidFill>
            </a:endParaRPr>
          </a:p>
        </p:txBody>
      </p:sp>
      <p:sp>
        <p:nvSpPr>
          <p:cNvPr id="3" name="副標題 2"/>
          <p:cNvSpPr>
            <a:spLocks noGrp="1"/>
          </p:cNvSpPr>
          <p:nvPr>
            <p:ph type="subTitle" idx="1"/>
          </p:nvPr>
        </p:nvSpPr>
        <p:spPr>
          <a:xfrm>
            <a:off x="486860" y="1340767"/>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Parameter Table (2)</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44</a:t>
            </a:fld>
            <a:endParaRPr lang="zh-TW" altLang="en-US"/>
          </a:p>
        </p:txBody>
      </p:sp>
      <p:graphicFrame>
        <p:nvGraphicFramePr>
          <p:cNvPr id="10" name="Table 11">
            <a:extLst>
              <a:ext uri="{FF2B5EF4-FFF2-40B4-BE49-F238E27FC236}">
                <a16:creationId xmlns:a16="http://schemas.microsoft.com/office/drawing/2014/main" id="{83ECB76D-F758-47EC-A1C6-486447CA8AE5}"/>
              </a:ext>
            </a:extLst>
          </p:cNvPr>
          <p:cNvGraphicFramePr>
            <a:graphicFrameLocks noGrp="1"/>
          </p:cNvGraphicFramePr>
          <p:nvPr>
            <p:extLst>
              <p:ext uri="{D42A27DB-BD31-4B8C-83A1-F6EECF244321}">
                <p14:modId xmlns:p14="http://schemas.microsoft.com/office/powerpoint/2010/main" val="3000761133"/>
              </p:ext>
            </p:extLst>
          </p:nvPr>
        </p:nvGraphicFramePr>
        <p:xfrm>
          <a:off x="567130" y="1864690"/>
          <a:ext cx="8355695" cy="3128620"/>
        </p:xfrm>
        <a:graphic>
          <a:graphicData uri="http://schemas.openxmlformats.org/drawingml/2006/table">
            <a:tbl>
              <a:tblPr firstRow="1" bandRow="1">
                <a:tableStyleId>{5C22544A-7EE6-4342-B048-85BDC9FD1C3A}</a:tableStyleId>
              </a:tblPr>
              <a:tblGrid>
                <a:gridCol w="817186">
                  <a:extLst>
                    <a:ext uri="{9D8B030D-6E8A-4147-A177-3AD203B41FA5}">
                      <a16:colId xmlns:a16="http://schemas.microsoft.com/office/drawing/2014/main" val="2041246052"/>
                    </a:ext>
                  </a:extLst>
                </a:gridCol>
                <a:gridCol w="1612575">
                  <a:extLst>
                    <a:ext uri="{9D8B030D-6E8A-4147-A177-3AD203B41FA5}">
                      <a16:colId xmlns:a16="http://schemas.microsoft.com/office/drawing/2014/main" val="668627501"/>
                    </a:ext>
                  </a:extLst>
                </a:gridCol>
                <a:gridCol w="1008446">
                  <a:extLst>
                    <a:ext uri="{9D8B030D-6E8A-4147-A177-3AD203B41FA5}">
                      <a16:colId xmlns:a16="http://schemas.microsoft.com/office/drawing/2014/main" val="2896561667"/>
                    </a:ext>
                  </a:extLst>
                </a:gridCol>
                <a:gridCol w="4917488">
                  <a:extLst>
                    <a:ext uri="{9D8B030D-6E8A-4147-A177-3AD203B41FA5}">
                      <a16:colId xmlns:a16="http://schemas.microsoft.com/office/drawing/2014/main" val="2699383743"/>
                    </a:ext>
                  </a:extLst>
                </a:gridCol>
              </a:tblGrid>
              <a:tr h="516556">
                <a:tc>
                  <a:txBody>
                    <a:bodyPr/>
                    <a:lstStyle/>
                    <a:p>
                      <a:r>
                        <a:rPr lang="en-US" sz="1800" dirty="0"/>
                        <a:t>Layer</a:t>
                      </a:r>
                    </a:p>
                  </a:txBody>
                  <a:tcPr/>
                </a:tc>
                <a:tc>
                  <a:txBody>
                    <a:bodyPr/>
                    <a:lstStyle/>
                    <a:p>
                      <a:r>
                        <a:rPr lang="en-US" sz="1800" dirty="0"/>
                        <a:t>Parameter</a:t>
                      </a:r>
                    </a:p>
                    <a:p>
                      <a:r>
                        <a:rPr lang="en-US" sz="1800" dirty="0"/>
                        <a:t>name</a:t>
                      </a:r>
                    </a:p>
                  </a:txBody>
                  <a:tcPr/>
                </a:tc>
                <a:tc>
                  <a:txBody>
                    <a:bodyPr/>
                    <a:lstStyle/>
                    <a:p>
                      <a:r>
                        <a:rPr lang="en-US" sz="1800" dirty="0"/>
                        <a:t>Param value</a:t>
                      </a:r>
                    </a:p>
                  </a:txBody>
                  <a:tcPr/>
                </a:tc>
                <a:tc>
                  <a:txBody>
                    <a:bodyPr/>
                    <a:lstStyle/>
                    <a:p>
                      <a:r>
                        <a:rPr lang="en-US" sz="1800" dirty="0"/>
                        <a:t>Description</a:t>
                      </a:r>
                    </a:p>
                  </a:txBody>
                  <a:tcPr/>
                </a:tc>
                <a:extLst>
                  <a:ext uri="{0D108BD9-81ED-4DB2-BD59-A6C34878D82A}">
                    <a16:rowId xmlns:a16="http://schemas.microsoft.com/office/drawing/2014/main" val="1625840159"/>
                  </a:ext>
                </a:extLst>
              </a:tr>
              <a:tr h="369692">
                <a:tc>
                  <a:txBody>
                    <a:bodyPr/>
                    <a:lstStyle/>
                    <a:p>
                      <a:r>
                        <a:rPr lang="en-US" sz="1800" dirty="0"/>
                        <a:t>fc1</a:t>
                      </a:r>
                    </a:p>
                  </a:txBody>
                  <a:tcPr/>
                </a:tc>
                <a:tc>
                  <a:txBody>
                    <a:bodyPr/>
                    <a:lstStyle/>
                    <a:p>
                      <a:r>
                        <a:rPr lang="en-US" sz="1800" dirty="0" err="1"/>
                        <a:t>In_features</a:t>
                      </a:r>
                      <a:endParaRPr lang="en-US" sz="1800" dirty="0"/>
                    </a:p>
                  </a:txBody>
                  <a:tcPr/>
                </a:tc>
                <a:tc>
                  <a:txBody>
                    <a:bodyPr/>
                    <a:lstStyle/>
                    <a:p>
                      <a:r>
                        <a:rPr lang="en-US" sz="1800" dirty="0"/>
                        <a:t>12*4*4</a:t>
                      </a:r>
                    </a:p>
                  </a:txBody>
                  <a:tcPr/>
                </a:tc>
                <a:tc>
                  <a:txBody>
                    <a:bodyPr/>
                    <a:lstStyle/>
                    <a:p>
                      <a:r>
                        <a:rPr lang="en-US" sz="1800" dirty="0"/>
                        <a:t>The length of the flatten output from previous layer </a:t>
                      </a:r>
                    </a:p>
                  </a:txBody>
                  <a:tcPr/>
                </a:tc>
                <a:extLst>
                  <a:ext uri="{0D108BD9-81ED-4DB2-BD59-A6C34878D82A}">
                    <a16:rowId xmlns:a16="http://schemas.microsoft.com/office/drawing/2014/main" val="2041240190"/>
                  </a:ext>
                </a:extLst>
              </a:tr>
              <a:tr h="369692">
                <a:tc>
                  <a:txBody>
                    <a:bodyPr/>
                    <a:lstStyle/>
                    <a:p>
                      <a:r>
                        <a:rPr lang="en-US" sz="1800" dirty="0"/>
                        <a:t>fc1</a:t>
                      </a:r>
                    </a:p>
                  </a:txBody>
                  <a:tcPr/>
                </a:tc>
                <a:tc>
                  <a:txBody>
                    <a:bodyPr/>
                    <a:lstStyle/>
                    <a:p>
                      <a:r>
                        <a:rPr lang="en-US" sz="1800" dirty="0" err="1"/>
                        <a:t>Out_features</a:t>
                      </a:r>
                      <a:endParaRPr lang="en-US" sz="1800" dirty="0"/>
                    </a:p>
                  </a:txBody>
                  <a:tcPr/>
                </a:tc>
                <a:tc>
                  <a:txBody>
                    <a:bodyPr/>
                    <a:lstStyle/>
                    <a:p>
                      <a:r>
                        <a:rPr lang="en-US" sz="1800" dirty="0"/>
                        <a:t>120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 hyperparameter</a:t>
                      </a:r>
                    </a:p>
                  </a:txBody>
                  <a:tcPr/>
                </a:tc>
                <a:extLst>
                  <a:ext uri="{0D108BD9-81ED-4DB2-BD59-A6C34878D82A}">
                    <a16:rowId xmlns:a16="http://schemas.microsoft.com/office/drawing/2014/main" val="3918706952"/>
                  </a:ext>
                </a:extLst>
              </a:tr>
              <a:tr h="369692">
                <a:tc>
                  <a:txBody>
                    <a:bodyPr/>
                    <a:lstStyle/>
                    <a:p>
                      <a:r>
                        <a:rPr lang="en-US" sz="1800" dirty="0"/>
                        <a:t>fc2</a:t>
                      </a:r>
                    </a:p>
                  </a:txBody>
                  <a:tcPr/>
                </a:tc>
                <a:tc>
                  <a:txBody>
                    <a:bodyPr/>
                    <a:lstStyle/>
                    <a:p>
                      <a:r>
                        <a:rPr lang="en-US" sz="1800" dirty="0" err="1"/>
                        <a:t>In_features</a:t>
                      </a:r>
                      <a:endParaRPr lang="en-US" sz="1800" dirty="0"/>
                    </a:p>
                  </a:txBody>
                  <a:tcPr/>
                </a:tc>
                <a:tc>
                  <a:txBody>
                    <a:bodyPr/>
                    <a:lstStyle/>
                    <a:p>
                      <a:r>
                        <a:rPr lang="en-US" sz="1800" dirty="0"/>
                        <a:t>120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The number of the </a:t>
                      </a:r>
                      <a:r>
                        <a:rPr lang="en-US" sz="1800" dirty="0" err="1"/>
                        <a:t>out_features</a:t>
                      </a:r>
                      <a:r>
                        <a:rPr lang="en-US" sz="1800" dirty="0"/>
                        <a:t> of previous layer </a:t>
                      </a:r>
                    </a:p>
                  </a:txBody>
                  <a:tcPr/>
                </a:tc>
                <a:extLst>
                  <a:ext uri="{0D108BD9-81ED-4DB2-BD59-A6C34878D82A}">
                    <a16:rowId xmlns:a16="http://schemas.microsoft.com/office/drawing/2014/main" val="3049149757"/>
                  </a:ext>
                </a:extLst>
              </a:tr>
              <a:tr h="369692">
                <a:tc>
                  <a:txBody>
                    <a:bodyPr/>
                    <a:lstStyle/>
                    <a:p>
                      <a:r>
                        <a:rPr lang="en-US" sz="1800" dirty="0"/>
                        <a:t>fc2</a:t>
                      </a:r>
                    </a:p>
                  </a:txBody>
                  <a:tcPr/>
                </a:tc>
                <a:tc>
                  <a:txBody>
                    <a:bodyPr/>
                    <a:lstStyle/>
                    <a:p>
                      <a:r>
                        <a:rPr lang="en-US" sz="1800" dirty="0" err="1"/>
                        <a:t>Out_features</a:t>
                      </a:r>
                      <a:endParaRPr lang="en-US" sz="1800" dirty="0"/>
                    </a:p>
                  </a:txBody>
                  <a:tcPr/>
                </a:tc>
                <a:tc>
                  <a:txBody>
                    <a:bodyPr/>
                    <a:lstStyle/>
                    <a:p>
                      <a:r>
                        <a:rPr lang="en-US" sz="1800" dirty="0"/>
                        <a:t>60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 hyperparameter</a:t>
                      </a:r>
                    </a:p>
                  </a:txBody>
                  <a:tcPr/>
                </a:tc>
                <a:extLst>
                  <a:ext uri="{0D108BD9-81ED-4DB2-BD59-A6C34878D82A}">
                    <a16:rowId xmlns:a16="http://schemas.microsoft.com/office/drawing/2014/main" val="927241212"/>
                  </a:ext>
                </a:extLst>
              </a:tr>
              <a:tr h="369692">
                <a:tc>
                  <a:txBody>
                    <a:bodyPr/>
                    <a:lstStyle/>
                    <a:p>
                      <a:r>
                        <a:rPr lang="en-US" sz="1800" dirty="0"/>
                        <a:t>out</a:t>
                      </a:r>
                    </a:p>
                  </a:txBody>
                  <a:tcPr/>
                </a:tc>
                <a:tc>
                  <a:txBody>
                    <a:bodyPr/>
                    <a:lstStyle/>
                    <a:p>
                      <a:r>
                        <a:rPr lang="en-US" sz="1800" dirty="0" err="1"/>
                        <a:t>In_features</a:t>
                      </a:r>
                      <a:endParaRPr lang="en-US" sz="1800" dirty="0"/>
                    </a:p>
                  </a:txBody>
                  <a:tcPr/>
                </a:tc>
                <a:tc>
                  <a:txBody>
                    <a:bodyPr/>
                    <a:lstStyle/>
                    <a:p>
                      <a:r>
                        <a:rPr lang="en-US" sz="1800" dirty="0"/>
                        <a:t>60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The number of the </a:t>
                      </a:r>
                      <a:r>
                        <a:rPr lang="en-US" sz="1800" dirty="0" err="1"/>
                        <a:t>out_feature</a:t>
                      </a:r>
                      <a:r>
                        <a:rPr lang="en-US" sz="1800" dirty="0"/>
                        <a:t> of previous layer </a:t>
                      </a:r>
                    </a:p>
                  </a:txBody>
                  <a:tcPr/>
                </a:tc>
                <a:extLst>
                  <a:ext uri="{0D108BD9-81ED-4DB2-BD59-A6C34878D82A}">
                    <a16:rowId xmlns:a16="http://schemas.microsoft.com/office/drawing/2014/main" val="1172898082"/>
                  </a:ext>
                </a:extLst>
              </a:tr>
              <a:tr h="369692">
                <a:tc>
                  <a:txBody>
                    <a:bodyPr/>
                    <a:lstStyle/>
                    <a:p>
                      <a:r>
                        <a:rPr lang="en-US" sz="1800" dirty="0"/>
                        <a:t>out</a:t>
                      </a:r>
                    </a:p>
                  </a:txBody>
                  <a:tcPr/>
                </a:tc>
                <a:tc>
                  <a:txBody>
                    <a:bodyPr/>
                    <a:lstStyle/>
                    <a:p>
                      <a:r>
                        <a:rPr lang="en-US" sz="1800" dirty="0" err="1"/>
                        <a:t>Out_features</a:t>
                      </a:r>
                      <a:endParaRPr lang="en-US" sz="1800" dirty="0"/>
                    </a:p>
                  </a:txBody>
                  <a:tcPr/>
                </a:tc>
                <a:tc>
                  <a:txBody>
                    <a:bodyPr/>
                    <a:lstStyle/>
                    <a:p>
                      <a:r>
                        <a:rPr lang="en-US" sz="1800" dirty="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Output feature (10)</a:t>
                      </a:r>
                    </a:p>
                  </a:txBody>
                  <a:tcPr/>
                </a:tc>
                <a:extLst>
                  <a:ext uri="{0D108BD9-81ED-4DB2-BD59-A6C34878D82A}">
                    <a16:rowId xmlns:a16="http://schemas.microsoft.com/office/drawing/2014/main" val="1308762423"/>
                  </a:ext>
                </a:extLst>
              </a:tr>
            </a:tbl>
          </a:graphicData>
        </a:graphic>
      </p:graphicFrame>
    </p:spTree>
    <p:extLst>
      <p:ext uri="{BB962C8B-B14F-4D97-AF65-F5344CB8AC3E}">
        <p14:creationId xmlns:p14="http://schemas.microsoft.com/office/powerpoint/2010/main" val="26451228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45</a:t>
            </a:fld>
            <a:endParaRPr lang="zh-TW"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18.1 Define Layers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1633334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 Deep CNN (Part 2)</a:t>
            </a:r>
            <a:endParaRPr lang="zh-TW" altLang="en-US" b="1" dirty="0">
              <a:solidFill>
                <a:srgbClr val="FFFF00"/>
              </a:solidFill>
            </a:endParaRPr>
          </a:p>
        </p:txBody>
      </p:sp>
      <p:sp>
        <p:nvSpPr>
          <p:cNvPr id="3" name="副標題 2"/>
          <p:cNvSpPr>
            <a:spLocks noGrp="1"/>
          </p:cNvSpPr>
          <p:nvPr>
            <p:ph type="subTitle" idx="1"/>
          </p:nvPr>
        </p:nvSpPr>
        <p:spPr>
          <a:xfrm>
            <a:off x="457200" y="1325450"/>
            <a:ext cx="8352928" cy="7173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Build CNN</a:t>
            </a:r>
          </a:p>
          <a:p>
            <a:pPr marL="342900" indent="-342900" algn="l">
              <a:buClr>
                <a:srgbClr val="0070C0"/>
              </a:buClr>
              <a:buSzPct val="80000"/>
              <a:buFont typeface="Wingdings" pitchFamily="2" charset="2"/>
              <a:buChar char="u"/>
            </a:pPr>
            <a:r>
              <a:rPr lang="en-US" sz="1800" dirty="0">
                <a:solidFill>
                  <a:schemeClr val="tx1"/>
                </a:solidFill>
              </a:rPr>
              <a:t>In torch/</a:t>
            </a:r>
            <a:r>
              <a:rPr lang="en-US" sz="1800" dirty="0" err="1">
                <a:solidFill>
                  <a:schemeClr val="tx1"/>
                </a:solidFill>
              </a:rPr>
              <a:t>nn</a:t>
            </a:r>
            <a:r>
              <a:rPr lang="en-US" sz="1800" dirty="0">
                <a:solidFill>
                  <a:schemeClr val="tx1"/>
                </a:solidFill>
              </a:rPr>
              <a:t>/modules/linear.py: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8" name="Picture 7">
            <a:extLst>
              <a:ext uri="{FF2B5EF4-FFF2-40B4-BE49-F238E27FC236}">
                <a16:creationId xmlns:a16="http://schemas.microsoft.com/office/drawing/2014/main" id="{82B48987-CA29-4253-8B18-FF3671C2D1D0}"/>
              </a:ext>
            </a:extLst>
          </p:cNvPr>
          <p:cNvPicPr>
            <a:picLocks noChangeAspect="1"/>
          </p:cNvPicPr>
          <p:nvPr/>
        </p:nvPicPr>
        <p:blipFill>
          <a:blip r:embed="rId3"/>
          <a:stretch>
            <a:fillRect/>
          </a:stretch>
        </p:blipFill>
        <p:spPr>
          <a:xfrm>
            <a:off x="4583817" y="2238642"/>
            <a:ext cx="4253499" cy="3922745"/>
          </a:xfrm>
          <a:prstGeom prst="rect">
            <a:avLst/>
          </a:prstGeom>
          <a:ln>
            <a:solidFill>
              <a:srgbClr val="C00000"/>
            </a:solidFill>
          </a:ln>
        </p:spPr>
      </p:pic>
      <p:sp>
        <p:nvSpPr>
          <p:cNvPr id="16" name="副標題 2">
            <a:extLst>
              <a:ext uri="{FF2B5EF4-FFF2-40B4-BE49-F238E27FC236}">
                <a16:creationId xmlns:a16="http://schemas.microsoft.com/office/drawing/2014/main" id="{E59E5366-1B4F-4855-A746-A6530232588A}"/>
              </a:ext>
            </a:extLst>
          </p:cNvPr>
          <p:cNvSpPr txBox="1">
            <a:spLocks/>
          </p:cNvSpPr>
          <p:nvPr/>
        </p:nvSpPr>
        <p:spPr>
          <a:xfrm>
            <a:off x="457200" y="2243533"/>
            <a:ext cx="3981847" cy="118546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Each Layer, there are two primary items (</a:t>
            </a:r>
            <a:r>
              <a:rPr lang="en-US" sz="1800" dirty="0" err="1">
                <a:solidFill>
                  <a:schemeClr val="tx1"/>
                </a:solidFill>
              </a:rPr>
              <a:t>in_features</a:t>
            </a:r>
            <a:r>
              <a:rPr lang="en-US" sz="1800" dirty="0">
                <a:solidFill>
                  <a:schemeClr val="tx1"/>
                </a:solidFill>
              </a:rPr>
              <a:t> and </a:t>
            </a:r>
            <a:r>
              <a:rPr lang="en-US" sz="1800" dirty="0" err="1">
                <a:solidFill>
                  <a:schemeClr val="tx1"/>
                </a:solidFill>
              </a:rPr>
              <a:t>out_features</a:t>
            </a:r>
            <a:r>
              <a:rPr lang="en-US" sz="1800" dirty="0">
                <a:solidFill>
                  <a:schemeClr val="tx1"/>
                </a:solidFill>
              </a:rPr>
              <a:t>) encapsulated and a weight tensor inside.</a:t>
            </a:r>
          </a:p>
        </p:txBody>
      </p:sp>
      <p:sp>
        <p:nvSpPr>
          <p:cNvPr id="9" name="Rectangle 8">
            <a:extLst>
              <a:ext uri="{FF2B5EF4-FFF2-40B4-BE49-F238E27FC236}">
                <a16:creationId xmlns:a16="http://schemas.microsoft.com/office/drawing/2014/main" id="{B2CC534A-57D5-4C62-8FEC-7FA253E8B30D}"/>
              </a:ext>
            </a:extLst>
          </p:cNvPr>
          <p:cNvSpPr/>
          <p:nvPr/>
        </p:nvSpPr>
        <p:spPr>
          <a:xfrm>
            <a:off x="5436096" y="3068960"/>
            <a:ext cx="3374032" cy="504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35552160-6940-4B72-A00B-EEA214F09BD0}"/>
              </a:ext>
            </a:extLst>
          </p:cNvPr>
          <p:cNvCxnSpPr>
            <a:stCxn id="16" idx="3"/>
            <a:endCxn id="9" idx="1"/>
          </p:cNvCxnSpPr>
          <p:nvPr/>
        </p:nvCxnSpPr>
        <p:spPr>
          <a:xfrm>
            <a:off x="4439047" y="2836267"/>
            <a:ext cx="997049" cy="4847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副標題 2">
            <a:extLst>
              <a:ext uri="{FF2B5EF4-FFF2-40B4-BE49-F238E27FC236}">
                <a16:creationId xmlns:a16="http://schemas.microsoft.com/office/drawing/2014/main" id="{681365AB-BC59-4BF4-A59C-FA0F07223DA7}"/>
              </a:ext>
            </a:extLst>
          </p:cNvPr>
          <p:cNvSpPr txBox="1">
            <a:spLocks/>
          </p:cNvSpPr>
          <p:nvPr/>
        </p:nvSpPr>
        <p:spPr>
          <a:xfrm>
            <a:off x="457200" y="3519878"/>
            <a:ext cx="3981847" cy="91723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The weights are updated when the neural network learns during the training process. </a:t>
            </a:r>
          </a:p>
        </p:txBody>
      </p:sp>
      <p:sp>
        <p:nvSpPr>
          <p:cNvPr id="20" name="Rectangle 19">
            <a:extLst>
              <a:ext uri="{FF2B5EF4-FFF2-40B4-BE49-F238E27FC236}">
                <a16:creationId xmlns:a16="http://schemas.microsoft.com/office/drawing/2014/main" id="{B3995BBC-266D-4610-8DC6-26F2C017C4D3}"/>
              </a:ext>
            </a:extLst>
          </p:cNvPr>
          <p:cNvSpPr/>
          <p:nvPr/>
        </p:nvSpPr>
        <p:spPr>
          <a:xfrm>
            <a:off x="5220072" y="5048074"/>
            <a:ext cx="3374032" cy="504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4F28DA9E-5826-4426-8899-506954D05D6D}"/>
              </a:ext>
            </a:extLst>
          </p:cNvPr>
          <p:cNvCxnSpPr>
            <a:cxnSpLocks/>
            <a:stCxn id="19" idx="3"/>
            <a:endCxn id="20" idx="1"/>
          </p:cNvCxnSpPr>
          <p:nvPr/>
        </p:nvCxnSpPr>
        <p:spPr>
          <a:xfrm>
            <a:off x="4439047" y="3978495"/>
            <a:ext cx="781025" cy="132160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0359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18.2 Define Weight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193123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18.2 Define Weight</a:t>
            </a:r>
            <a:endParaRPr lang="zh-TW" altLang="en-US" b="1" dirty="0">
              <a:solidFill>
                <a:srgbClr val="FFFF00"/>
              </a:solidFill>
            </a:endParaRPr>
          </a:p>
        </p:txBody>
      </p:sp>
      <p:sp>
        <p:nvSpPr>
          <p:cNvPr id="3" name="副標題 2"/>
          <p:cNvSpPr>
            <a:spLocks noGrp="1"/>
          </p:cNvSpPr>
          <p:nvPr>
            <p:ph type="subTitle" idx="1"/>
          </p:nvPr>
        </p:nvSpPr>
        <p:spPr>
          <a:xfrm>
            <a:off x="457200" y="1325450"/>
            <a:ext cx="8352928" cy="7173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Define Weight and Forward Method</a:t>
            </a:r>
          </a:p>
          <a:p>
            <a:pPr marL="342900" indent="-342900" algn="l">
              <a:buClr>
                <a:srgbClr val="0070C0"/>
              </a:buClr>
              <a:buSzPct val="80000"/>
              <a:buFont typeface="Wingdings" pitchFamily="2" charset="2"/>
              <a:buChar char="u"/>
            </a:pPr>
            <a:r>
              <a:rPr lang="en-US" sz="1800" dirty="0">
                <a:solidFill>
                  <a:schemeClr val="tx1"/>
                </a:solidFill>
              </a:rPr>
              <a:t>In torch/</a:t>
            </a:r>
            <a:r>
              <a:rPr lang="en-US" sz="1800" dirty="0" err="1">
                <a:solidFill>
                  <a:schemeClr val="tx1"/>
                </a:solidFill>
              </a:rPr>
              <a:t>nn</a:t>
            </a:r>
            <a:r>
              <a:rPr lang="en-US" sz="1800" dirty="0">
                <a:solidFill>
                  <a:schemeClr val="tx1"/>
                </a:solidFill>
              </a:rPr>
              <a:t>/modules/linear.py: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https://www.youtube.com/watch?v=IKOHHItzukk&amp;list=PLZbbT5o_s2xrfNyHZsM6ufI0iZENK9xgG&amp;index=18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8" name="Picture 7">
            <a:extLst>
              <a:ext uri="{FF2B5EF4-FFF2-40B4-BE49-F238E27FC236}">
                <a16:creationId xmlns:a16="http://schemas.microsoft.com/office/drawing/2014/main" id="{82B48987-CA29-4253-8B18-FF3671C2D1D0}"/>
              </a:ext>
            </a:extLst>
          </p:cNvPr>
          <p:cNvPicPr>
            <a:picLocks noChangeAspect="1"/>
          </p:cNvPicPr>
          <p:nvPr/>
        </p:nvPicPr>
        <p:blipFill>
          <a:blip r:embed="rId3"/>
          <a:stretch>
            <a:fillRect/>
          </a:stretch>
        </p:blipFill>
        <p:spPr>
          <a:xfrm>
            <a:off x="4583817" y="2238642"/>
            <a:ext cx="4253499" cy="3922745"/>
          </a:xfrm>
          <a:prstGeom prst="rect">
            <a:avLst/>
          </a:prstGeom>
          <a:ln>
            <a:solidFill>
              <a:srgbClr val="C00000"/>
            </a:solidFill>
          </a:ln>
        </p:spPr>
      </p:pic>
      <p:sp>
        <p:nvSpPr>
          <p:cNvPr id="9" name="Rectangle 8">
            <a:extLst>
              <a:ext uri="{FF2B5EF4-FFF2-40B4-BE49-F238E27FC236}">
                <a16:creationId xmlns:a16="http://schemas.microsoft.com/office/drawing/2014/main" id="{B2CC534A-57D5-4C62-8FEC-7FA253E8B30D}"/>
              </a:ext>
            </a:extLst>
          </p:cNvPr>
          <p:cNvSpPr/>
          <p:nvPr/>
        </p:nvSpPr>
        <p:spPr>
          <a:xfrm>
            <a:off x="5436096" y="3068960"/>
            <a:ext cx="3374032" cy="504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3995BBC-266D-4610-8DC6-26F2C017C4D3}"/>
              </a:ext>
            </a:extLst>
          </p:cNvPr>
          <p:cNvSpPr/>
          <p:nvPr/>
        </p:nvSpPr>
        <p:spPr>
          <a:xfrm>
            <a:off x="5220072" y="5048074"/>
            <a:ext cx="3374032" cy="504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副標題 2">
            <a:extLst>
              <a:ext uri="{FF2B5EF4-FFF2-40B4-BE49-F238E27FC236}">
                <a16:creationId xmlns:a16="http://schemas.microsoft.com/office/drawing/2014/main" id="{4EC4C0D7-9529-4C3B-A610-1CC9F6ECC8F7}"/>
              </a:ext>
            </a:extLst>
          </p:cNvPr>
          <p:cNvSpPr txBox="1">
            <a:spLocks/>
          </p:cNvSpPr>
          <p:nvPr/>
        </p:nvSpPr>
        <p:spPr>
          <a:xfrm>
            <a:off x="529585" y="2231188"/>
            <a:ext cx="3981847" cy="174730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This is the reason we are specifying our layers as class attributes inside the network class.</a:t>
            </a:r>
          </a:p>
          <a:p>
            <a:pPr marL="342900" indent="-342900" algn="l">
              <a:buClr>
                <a:srgbClr val="0070C0"/>
              </a:buClr>
              <a:buSzPct val="80000"/>
              <a:buFont typeface="Wingdings" pitchFamily="2" charset="2"/>
              <a:buChar char="u"/>
            </a:pPr>
            <a:r>
              <a:rPr lang="en-US" sz="1800" dirty="0" err="1">
                <a:solidFill>
                  <a:schemeClr val="tx1"/>
                </a:solidFill>
              </a:rPr>
              <a:t>PyTorch</a:t>
            </a:r>
            <a:r>
              <a:rPr lang="en-US" sz="1800" dirty="0">
                <a:solidFill>
                  <a:schemeClr val="tx1"/>
                </a:solidFill>
              </a:rPr>
              <a:t> is the neural network class keeps track the weight tensor inside each layers.</a:t>
            </a:r>
          </a:p>
        </p:txBody>
      </p:sp>
    </p:spTree>
    <p:extLst>
      <p:ext uri="{BB962C8B-B14F-4D97-AF65-F5344CB8AC3E}">
        <p14:creationId xmlns:p14="http://schemas.microsoft.com/office/powerpoint/2010/main" val="1571598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18.3 Linear Class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142298772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4290</TotalTime>
  <Words>2744</Words>
  <Application>Microsoft Office PowerPoint</Application>
  <PresentationFormat>On-screen Show (4:3)</PresentationFormat>
  <Paragraphs>377</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Wingdings</vt:lpstr>
      <vt:lpstr>Office 佈景主題</vt:lpstr>
      <vt:lpstr>18 Deep CNN (Part 2)</vt:lpstr>
      <vt:lpstr>18 Deep CNN (Part 2)</vt:lpstr>
      <vt:lpstr>18.1 Define Layers</vt:lpstr>
      <vt:lpstr>18.1 Define Layers</vt:lpstr>
      <vt:lpstr>18.1 Define Layers</vt:lpstr>
      <vt:lpstr>18 Deep CNN (Part 2)</vt:lpstr>
      <vt:lpstr>18.2 Define Weight</vt:lpstr>
      <vt:lpstr>18.2 Define Weight</vt:lpstr>
      <vt:lpstr>18.3 Linear Class</vt:lpstr>
      <vt:lpstr>18.3 Linear Class</vt:lpstr>
      <vt:lpstr>18.4 Module Class</vt:lpstr>
      <vt:lpstr>18.4 Module Class</vt:lpstr>
      <vt:lpstr>18.5 Parameter and Value</vt:lpstr>
      <vt:lpstr>18.5 Parameter and Value</vt:lpstr>
      <vt:lpstr>18.6 Hyper Parameter and Depa</vt:lpstr>
      <vt:lpstr>18.5 Parameter and Value</vt:lpstr>
      <vt:lpstr>18.5 Data Dependent/Hyperparameter</vt:lpstr>
      <vt:lpstr>18.5 Data Dependent/Hyperparameter</vt:lpstr>
      <vt:lpstr>18.5 Data Dependent/Hyperparameter</vt:lpstr>
      <vt:lpstr>18.5 Data Dependent/Hyperparameter</vt:lpstr>
      <vt:lpstr>18.5 Data Dependent/Hyperparameter</vt:lpstr>
      <vt:lpstr>18.6 Setup Hyperparameter</vt:lpstr>
      <vt:lpstr>18.6 Setup Hyperparameter</vt:lpstr>
      <vt:lpstr>18.6 Setup Hyperparameter</vt:lpstr>
      <vt:lpstr>18.6 Setup Hyperparameter</vt:lpstr>
      <vt:lpstr>18.6 Setup Hyperparameter</vt:lpstr>
      <vt:lpstr>18.6 Setup Hyperparameter</vt:lpstr>
      <vt:lpstr>18.6 Setup Hyperparameter</vt:lpstr>
      <vt:lpstr>18.6 Setup Hyperparameter</vt:lpstr>
      <vt:lpstr>18.6 Setup Hyperparameter</vt:lpstr>
      <vt:lpstr>18.8 Data Dependent Hyperparameter</vt:lpstr>
      <vt:lpstr>18.8 Data Dependent Hyperparameter</vt:lpstr>
      <vt:lpstr>18.8 Data Dependent Hyperparameter</vt:lpstr>
      <vt:lpstr>18.8 Data Dependent Hyperparameter</vt:lpstr>
      <vt:lpstr>18.8 Data Dependent Hyperparameter</vt:lpstr>
      <vt:lpstr>18.8 Data Dependent Hyperparameter</vt:lpstr>
      <vt:lpstr>18.8 Data Dependent Hyperparameter</vt:lpstr>
      <vt:lpstr>18.8 Data Dependent Hyperparameter</vt:lpstr>
      <vt:lpstr>18.8 Data Dependent Hyperparameter</vt:lpstr>
      <vt:lpstr>18.8 Data Dependent Hyperparameter</vt:lpstr>
      <vt:lpstr>18.8 Data Dependent Hyperparameter</vt:lpstr>
      <vt:lpstr>18.9 Setup Data Table</vt:lpstr>
      <vt:lpstr>18.9 Setup Data Table</vt:lpstr>
      <vt:lpstr>18.9 Setup Data Table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2077</cp:revision>
  <dcterms:created xsi:type="dcterms:W3CDTF">2018-09-28T16:40:41Z</dcterms:created>
  <dcterms:modified xsi:type="dcterms:W3CDTF">2020-05-29T19:36:19Z</dcterms:modified>
</cp:coreProperties>
</file>