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52" r:id="rId3"/>
    <p:sldId id="468" r:id="rId4"/>
    <p:sldId id="467" r:id="rId5"/>
    <p:sldId id="469" r:id="rId6"/>
    <p:sldId id="470" r:id="rId7"/>
    <p:sldId id="472" r:id="rId8"/>
    <p:sldId id="471" r:id="rId9"/>
    <p:sldId id="473" r:id="rId10"/>
    <p:sldId id="477" r:id="rId11"/>
    <p:sldId id="474" r:id="rId12"/>
    <p:sldId id="476" r:id="rId13"/>
    <p:sldId id="475" r:id="rId14"/>
    <p:sldId id="478" r:id="rId15"/>
    <p:sldId id="479" r:id="rId16"/>
    <p:sldId id="480" r:id="rId17"/>
    <p:sldId id="481" r:id="rId18"/>
    <p:sldId id="482" r:id="rId19"/>
    <p:sldId id="483" r:id="rId20"/>
    <p:sldId id="484" r:id="rId21"/>
    <p:sldId id="485" r:id="rId22"/>
    <p:sldId id="486" r:id="rId23"/>
    <p:sldId id="259"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79" d="100"/>
          <a:sy n="79" d="100"/>
        </p:scale>
        <p:origin x="65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XfYmia3q2Ow&amp;list=PLZbbT5o_s2xrfNyHZsM6ufI0iZENK9xgG&amp;index=26"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XfYmia3q2Ow&amp;list=PLZbbT5o_s2xrfNyHZsM6ufI0iZENK9xgG&amp;index=26"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XfYmia3q2Ow&amp;list=PLZbbT5o_s2xrfNyHZsM6ufI0iZENK9xgG&amp;index=26"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XfYmia3q2Ow&amp;list=PLZbbT5o_s2xrfNyHZsM6ufI0iZENK9xgG&amp;index=26"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XfYmia3q2Ow&amp;list=PLZbbT5o_s2xrfNyHZsM6ufI0iZENK9xgG&amp;index=26"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XfYmia3q2Ow&amp;list=PLZbbT5o_s2xrfNyHZsM6ufI0iZENK9xgG&amp;index=26"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fYmia3q2Ow&amp;list=PLZbbT5o_s2xrfNyHZsM6ufI0iZENK9xgG&amp;index=26" TargetMode="External"/><Relationship Id="rId2" Type="http://schemas.openxmlformats.org/officeDocument/2006/relationships/hyperlink" Target="https://deeplizard.com/learn/video/sZAlS3_dnk0"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XfYmia3q2Ow&amp;list=PLZbbT5o_s2xrfNyHZsM6ufI0iZENK9xgG&amp;index=26"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XfYmia3q2Ow&amp;list=PLZbbT5o_s2xrfNyHZsM6ufI0iZENK9xgG&amp;index=26"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XfYmia3q2Ow&amp;list=PLZbbT5o_s2xrfNyHZsM6ufI0iZENK9xgG&amp;index=26"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XfYmia3q2Ow&amp;list=PLZbbT5o_s2xrfNyHZsM6ufI0iZENK9xgG&amp;index=26"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XfYmia3q2Ow&amp;list=PLZbbT5o_s2xrfNyHZsM6ufI0iZENK9xgG&amp;index=26"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XfYmia3q2Ow&amp;list=PLZbbT5o_s2xrfNyHZsM6ufI0iZENK9xgG&amp;index=26"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XfYmia3q2Ow&amp;list=PLZbbT5o_s2xrfNyHZsM6ufI0iZENK9xgG&amp;index=26"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XfYmia3q2Ow&amp;list=PLZbbT5o_s2xrfNyHZsM6ufI0iZENK9xgG&amp;index=26"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 Train Loop (Part 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26.3 Batch Size = 10000</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8996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26.3 Batch Size = 10000</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959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All Batches Training with Single Epoch with Batch Size = 10000</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That's pretty good after only one epoch (a single full pass over the data).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Even though we did one epoch, we still have to keep in mind that the weights were updated </a:t>
            </a:r>
            <a:r>
              <a:rPr lang="en-US" altLang="en-US" sz="1800" dirty="0">
                <a:solidFill>
                  <a:srgbClr val="E83E8C"/>
                </a:solidFill>
                <a:latin typeface="SFMono-Regular"/>
              </a:rPr>
              <a:t>600</a:t>
            </a:r>
            <a:r>
              <a:rPr lang="en-US" altLang="en-US" sz="1800" dirty="0">
                <a:solidFill>
                  <a:srgbClr val="333333"/>
                </a:solidFill>
                <a:latin typeface="-apple-system"/>
              </a:rPr>
              <a:t> times, and this fact depends on our batch size.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If made our </a:t>
            </a:r>
            <a:r>
              <a:rPr lang="en-US" altLang="en-US" sz="1800" dirty="0" err="1">
                <a:solidFill>
                  <a:srgbClr val="333333"/>
                </a:solidFill>
                <a:latin typeface="-apple-system"/>
              </a:rPr>
              <a:t>batch_size</a:t>
            </a:r>
            <a:r>
              <a:rPr lang="en-US" altLang="en-US" sz="1800" dirty="0">
                <a:solidFill>
                  <a:srgbClr val="333333"/>
                </a:solidFill>
                <a:latin typeface="-apple-system"/>
              </a:rPr>
              <a:t> larger, say </a:t>
            </a:r>
            <a:r>
              <a:rPr lang="en-US" altLang="en-US" sz="1800" dirty="0">
                <a:solidFill>
                  <a:srgbClr val="E83E8C"/>
                </a:solidFill>
                <a:latin typeface="SFMono-Regular"/>
              </a:rPr>
              <a:t>10,000</a:t>
            </a:r>
            <a:r>
              <a:rPr lang="en-US" altLang="en-US" sz="1800" dirty="0">
                <a:solidFill>
                  <a:srgbClr val="333333"/>
                </a:solidFill>
                <a:latin typeface="-apple-system"/>
              </a:rPr>
              <a:t>, the weights would only be updated </a:t>
            </a:r>
            <a:r>
              <a:rPr lang="en-US" altLang="en-US" sz="1800" dirty="0">
                <a:solidFill>
                  <a:srgbClr val="E83E8C"/>
                </a:solidFill>
                <a:latin typeface="SFMono-Regular"/>
              </a:rPr>
              <a:t>6</a:t>
            </a:r>
            <a:r>
              <a:rPr lang="en-US" altLang="en-US" sz="1800" dirty="0">
                <a:solidFill>
                  <a:srgbClr val="333333"/>
                </a:solidFill>
                <a:latin typeface="-apple-system"/>
              </a:rPr>
              <a:t> times, and the results wouldn't be quite as good.</a:t>
            </a:r>
            <a:r>
              <a:rPr lang="en-US" altLang="en-US" sz="1800" dirty="0">
                <a:solidFill>
                  <a:schemeClr val="tx1"/>
                </a:solidFill>
              </a:rPr>
              <a:t> </a:t>
            </a: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https://www.youtube.com/watch?v=XfYmia3q2Ow&amp;list=PLZbbT5o_s2xrfNyHZsM6ufI0iZENK9xgG&amp;index=26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11" name="Picture 10">
            <a:extLst>
              <a:ext uri="{FF2B5EF4-FFF2-40B4-BE49-F238E27FC236}">
                <a16:creationId xmlns:a16="http://schemas.microsoft.com/office/drawing/2014/main" id="{D713479A-2CD3-42CD-BEF4-FC9E7F91F45C}"/>
              </a:ext>
            </a:extLst>
          </p:cNvPr>
          <p:cNvPicPr>
            <a:picLocks noChangeAspect="1"/>
          </p:cNvPicPr>
          <p:nvPr/>
        </p:nvPicPr>
        <p:blipFill>
          <a:blip r:embed="rId3"/>
          <a:stretch>
            <a:fillRect/>
          </a:stretch>
        </p:blipFill>
        <p:spPr>
          <a:xfrm>
            <a:off x="2729920" y="3716324"/>
            <a:ext cx="6353175" cy="704850"/>
          </a:xfrm>
          <a:prstGeom prst="rect">
            <a:avLst/>
          </a:prstGeom>
        </p:spPr>
      </p:pic>
      <p:pic>
        <p:nvPicPr>
          <p:cNvPr id="12" name="Picture 11">
            <a:extLst>
              <a:ext uri="{FF2B5EF4-FFF2-40B4-BE49-F238E27FC236}">
                <a16:creationId xmlns:a16="http://schemas.microsoft.com/office/drawing/2014/main" id="{019F903B-25A4-413A-83AE-8E4C32256DFE}"/>
              </a:ext>
            </a:extLst>
          </p:cNvPr>
          <p:cNvPicPr>
            <a:picLocks noChangeAspect="1"/>
          </p:cNvPicPr>
          <p:nvPr/>
        </p:nvPicPr>
        <p:blipFill>
          <a:blip r:embed="rId4"/>
          <a:stretch>
            <a:fillRect/>
          </a:stretch>
        </p:blipFill>
        <p:spPr>
          <a:xfrm>
            <a:off x="2677532" y="5350346"/>
            <a:ext cx="6457950" cy="742950"/>
          </a:xfrm>
          <a:prstGeom prst="rect">
            <a:avLst/>
          </a:prstGeom>
          <a:ln>
            <a:solidFill>
              <a:srgbClr val="C00000"/>
            </a:solidFill>
          </a:ln>
        </p:spPr>
      </p:pic>
      <p:sp>
        <p:nvSpPr>
          <p:cNvPr id="13" name="Arrow: Down 12">
            <a:extLst>
              <a:ext uri="{FF2B5EF4-FFF2-40B4-BE49-F238E27FC236}">
                <a16:creationId xmlns:a16="http://schemas.microsoft.com/office/drawing/2014/main" id="{02D4A482-A430-4DEF-AC7A-768F436EA5E3}"/>
              </a:ext>
            </a:extLst>
          </p:cNvPr>
          <p:cNvSpPr/>
          <p:nvPr/>
        </p:nvSpPr>
        <p:spPr>
          <a:xfrm>
            <a:off x="5292080" y="4587895"/>
            <a:ext cx="432048" cy="704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62BFA69-8C59-44D9-987B-B0C7069F598F}"/>
              </a:ext>
            </a:extLst>
          </p:cNvPr>
          <p:cNvSpPr txBox="1"/>
          <p:nvPr/>
        </p:nvSpPr>
        <p:spPr>
          <a:xfrm>
            <a:off x="324672" y="5192408"/>
            <a:ext cx="2274544" cy="923330"/>
          </a:xfrm>
          <a:prstGeom prst="rect">
            <a:avLst/>
          </a:prstGeom>
          <a:noFill/>
          <a:ln>
            <a:solidFill>
              <a:srgbClr val="C00000"/>
            </a:solidFill>
          </a:ln>
        </p:spPr>
        <p:txBody>
          <a:bodyPr wrap="square" rtlCol="0">
            <a:spAutoFit/>
          </a:bodyPr>
          <a:lstStyle/>
          <a:p>
            <a:r>
              <a:rPr lang="en-US" dirty="0"/>
              <a:t>Total images = 60000</a:t>
            </a:r>
          </a:p>
          <a:p>
            <a:r>
              <a:rPr lang="en-US" dirty="0" err="1"/>
              <a:t>Bacth</a:t>
            </a:r>
            <a:r>
              <a:rPr lang="en-US" dirty="0"/>
              <a:t> size = 10000</a:t>
            </a:r>
          </a:p>
          <a:p>
            <a:r>
              <a:rPr lang="en-US" dirty="0"/>
              <a:t>Correct rate = 0.17</a:t>
            </a:r>
          </a:p>
        </p:txBody>
      </p:sp>
      <p:sp>
        <p:nvSpPr>
          <p:cNvPr id="15" name="TextBox 14">
            <a:extLst>
              <a:ext uri="{FF2B5EF4-FFF2-40B4-BE49-F238E27FC236}">
                <a16:creationId xmlns:a16="http://schemas.microsoft.com/office/drawing/2014/main" id="{7B8D0320-9FB3-4D12-94CD-21F04F6B56F8}"/>
              </a:ext>
            </a:extLst>
          </p:cNvPr>
          <p:cNvSpPr txBox="1"/>
          <p:nvPr/>
        </p:nvSpPr>
        <p:spPr>
          <a:xfrm>
            <a:off x="297968" y="3592476"/>
            <a:ext cx="2292832" cy="923330"/>
          </a:xfrm>
          <a:prstGeom prst="rect">
            <a:avLst/>
          </a:prstGeom>
          <a:noFill/>
          <a:ln>
            <a:solidFill>
              <a:srgbClr val="C00000"/>
            </a:solidFill>
          </a:ln>
        </p:spPr>
        <p:txBody>
          <a:bodyPr wrap="square" rtlCol="0">
            <a:spAutoFit/>
          </a:bodyPr>
          <a:lstStyle/>
          <a:p>
            <a:r>
              <a:rPr lang="en-US" dirty="0"/>
              <a:t>Total images = 60000</a:t>
            </a:r>
          </a:p>
          <a:p>
            <a:r>
              <a:rPr lang="en-US" dirty="0" err="1"/>
              <a:t>Bacth</a:t>
            </a:r>
            <a:r>
              <a:rPr lang="en-US" dirty="0"/>
              <a:t> size = 100</a:t>
            </a:r>
          </a:p>
          <a:p>
            <a:r>
              <a:rPr lang="en-US" dirty="0"/>
              <a:t>Correct rate = 0.8</a:t>
            </a:r>
          </a:p>
        </p:txBody>
      </p:sp>
    </p:spTree>
    <p:extLst>
      <p:ext uri="{BB962C8B-B14F-4D97-AF65-F5344CB8AC3E}">
        <p14:creationId xmlns:p14="http://schemas.microsoft.com/office/powerpoint/2010/main" val="1846017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26.4 Training with Multiple Epochs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25339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26.4 Training with Multiple Epochs</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951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Training with Multiple Epochs</a:t>
            </a:r>
          </a:p>
          <a:p>
            <a:pPr marL="342900" indent="-342900" algn="l">
              <a:buClr>
                <a:srgbClr val="0070C0"/>
              </a:buClr>
              <a:buSzPct val="80000"/>
              <a:buFont typeface="Wingdings" pitchFamily="2" charset="2"/>
              <a:buChar char="u"/>
            </a:pPr>
            <a:r>
              <a:rPr lang="en-US" sz="1800" dirty="0">
                <a:solidFill>
                  <a:schemeClr val="tx1"/>
                </a:solidFill>
              </a:rPr>
              <a:t>To do multiple epochs, all we have to do is put this code into a for loop. We'll also add the epoch number to the print statement.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https://www.youtube.com/watch?v=XfYmia3q2Ow&amp;list=PLZbbT5o_s2xrfNyHZsM6ufI0iZENK9xgG&amp;index=26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EC3BC729-201A-4C25-9C55-7C225F4077E7}"/>
              </a:ext>
            </a:extLst>
          </p:cNvPr>
          <p:cNvPicPr>
            <a:picLocks noChangeAspect="1"/>
          </p:cNvPicPr>
          <p:nvPr/>
        </p:nvPicPr>
        <p:blipFill>
          <a:blip r:embed="rId3"/>
          <a:stretch>
            <a:fillRect/>
          </a:stretch>
        </p:blipFill>
        <p:spPr>
          <a:xfrm>
            <a:off x="611560" y="2345615"/>
            <a:ext cx="5045496" cy="3979335"/>
          </a:xfrm>
          <a:prstGeom prst="rect">
            <a:avLst/>
          </a:prstGeom>
          <a:ln>
            <a:solidFill>
              <a:srgbClr val="C00000"/>
            </a:solidFill>
          </a:ln>
        </p:spPr>
      </p:pic>
    </p:spTree>
    <p:extLst>
      <p:ext uri="{BB962C8B-B14F-4D97-AF65-F5344CB8AC3E}">
        <p14:creationId xmlns:p14="http://schemas.microsoft.com/office/powerpoint/2010/main" val="176749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26.4 Training with Multiple Epochs</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3502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Training with Multiple Epochs</a:t>
            </a:r>
          </a:p>
          <a:p>
            <a:pPr marL="342900" indent="-342900" algn="l">
              <a:buClr>
                <a:srgbClr val="0070C0"/>
              </a:buClr>
              <a:buSzPct val="80000"/>
              <a:buFont typeface="Wingdings" pitchFamily="2" charset="2"/>
              <a:buChar char="u"/>
            </a:pPr>
            <a:r>
              <a:rPr lang="en-US" sz="1800" dirty="0">
                <a:solidFill>
                  <a:schemeClr val="tx1"/>
                </a:solidFill>
              </a:rPr>
              <a:t>After running this code, we get the results for each epoch.</a:t>
            </a:r>
          </a:p>
          <a:p>
            <a:pPr marL="342900" indent="-342900" algn="l">
              <a:buClr>
                <a:srgbClr val="0070C0"/>
              </a:buClr>
              <a:buSzPct val="80000"/>
              <a:buFont typeface="Wingdings" pitchFamily="2" charset="2"/>
              <a:buChar char="u"/>
            </a:pPr>
            <a:r>
              <a:rPr lang="en-US" sz="1800" dirty="0">
                <a:solidFill>
                  <a:schemeClr val="tx1"/>
                </a:solidFill>
              </a:rPr>
              <a:t>We can see that the number of correct values goes up and the loss goes down.</a:t>
            </a:r>
          </a:p>
          <a:p>
            <a:pPr marL="342900" indent="-342900" algn="l">
              <a:buClr>
                <a:srgbClr val="0070C0"/>
              </a:buClr>
              <a:buSzPct val="80000"/>
              <a:buFont typeface="Wingdings" pitchFamily="2" charset="2"/>
              <a:buChar char="u"/>
            </a:pPr>
            <a:r>
              <a:rPr lang="en-US" altLang="en-US" sz="1800" dirty="0">
                <a:solidFill>
                  <a:schemeClr val="tx1"/>
                </a:solidFill>
              </a:rPr>
              <a:t>Correct rate improve from 0.80 to 0.87</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https://www.youtube.com/watch?v=XfYmia3q2Ow&amp;list=PLZbbT5o_s2xrfNyHZsM6ufI0iZENK9xgG&amp;index=26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9" name="Picture 8">
            <a:extLst>
              <a:ext uri="{FF2B5EF4-FFF2-40B4-BE49-F238E27FC236}">
                <a16:creationId xmlns:a16="http://schemas.microsoft.com/office/drawing/2014/main" id="{F5C6906C-FC51-49A4-8C0D-FCF0D412B362}"/>
              </a:ext>
            </a:extLst>
          </p:cNvPr>
          <p:cNvPicPr>
            <a:picLocks noChangeAspect="1"/>
          </p:cNvPicPr>
          <p:nvPr/>
        </p:nvPicPr>
        <p:blipFill>
          <a:blip r:embed="rId3"/>
          <a:stretch>
            <a:fillRect/>
          </a:stretch>
        </p:blipFill>
        <p:spPr>
          <a:xfrm>
            <a:off x="1433512" y="4182343"/>
            <a:ext cx="6276975" cy="2057400"/>
          </a:xfrm>
          <a:prstGeom prst="rect">
            <a:avLst/>
          </a:prstGeom>
          <a:ln>
            <a:solidFill>
              <a:srgbClr val="C00000"/>
            </a:solidFill>
          </a:ln>
        </p:spPr>
      </p:pic>
      <p:pic>
        <p:nvPicPr>
          <p:cNvPr id="10" name="Picture 9">
            <a:extLst>
              <a:ext uri="{FF2B5EF4-FFF2-40B4-BE49-F238E27FC236}">
                <a16:creationId xmlns:a16="http://schemas.microsoft.com/office/drawing/2014/main" id="{59DF0630-424F-4ACD-B3FD-8C7A1BED2A04}"/>
              </a:ext>
            </a:extLst>
          </p:cNvPr>
          <p:cNvPicPr>
            <a:picLocks noChangeAspect="1"/>
          </p:cNvPicPr>
          <p:nvPr/>
        </p:nvPicPr>
        <p:blipFill>
          <a:blip r:embed="rId4"/>
          <a:stretch>
            <a:fillRect/>
          </a:stretch>
        </p:blipFill>
        <p:spPr>
          <a:xfrm>
            <a:off x="1395412" y="2919185"/>
            <a:ext cx="6353175" cy="704850"/>
          </a:xfrm>
          <a:prstGeom prst="rect">
            <a:avLst/>
          </a:prstGeom>
          <a:ln>
            <a:solidFill>
              <a:srgbClr val="C00000"/>
            </a:solidFill>
          </a:ln>
        </p:spPr>
      </p:pic>
      <p:sp>
        <p:nvSpPr>
          <p:cNvPr id="11" name="Arrow: Down 10">
            <a:extLst>
              <a:ext uri="{FF2B5EF4-FFF2-40B4-BE49-F238E27FC236}">
                <a16:creationId xmlns:a16="http://schemas.microsoft.com/office/drawing/2014/main" id="{3634FE70-3952-4D81-8B68-DE2BC4404102}"/>
              </a:ext>
            </a:extLst>
          </p:cNvPr>
          <p:cNvSpPr/>
          <p:nvPr/>
        </p:nvSpPr>
        <p:spPr>
          <a:xfrm>
            <a:off x="4139953" y="3688869"/>
            <a:ext cx="360040" cy="447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48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26.5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914057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26.5 Summary</a:t>
            </a:r>
            <a:endParaRPr lang="zh-TW" altLang="en-US" b="1" dirty="0">
              <a:solidFill>
                <a:srgbClr val="FFFF00"/>
              </a:solidFill>
            </a:endParaRPr>
          </a:p>
        </p:txBody>
      </p:sp>
      <p:sp>
        <p:nvSpPr>
          <p:cNvPr id="3" name="副標題 2"/>
          <p:cNvSpPr>
            <a:spLocks noGrp="1"/>
          </p:cNvSpPr>
          <p:nvPr>
            <p:ph type="subTitle" idx="1"/>
          </p:nvPr>
        </p:nvSpPr>
        <p:spPr>
          <a:xfrm>
            <a:off x="457200" y="1325448"/>
            <a:ext cx="8229600" cy="21755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should now have a good understanding of training loops and how we build them using </a:t>
            </a:r>
            <a:r>
              <a:rPr lang="en-US" altLang="en-US" sz="1800" dirty="0" err="1">
                <a:solidFill>
                  <a:srgbClr val="333333"/>
                </a:solidFill>
                <a:latin typeface="-apple-system"/>
              </a:rPr>
              <a:t>PyTorch</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cool thing about </a:t>
            </a:r>
            <a:r>
              <a:rPr lang="en-US" altLang="en-US" sz="1800" dirty="0" err="1">
                <a:solidFill>
                  <a:srgbClr val="333333"/>
                </a:solidFill>
                <a:latin typeface="-apple-system"/>
              </a:rPr>
              <a:t>PyTorch</a:t>
            </a:r>
            <a:r>
              <a:rPr lang="en-US" altLang="en-US" sz="1800" dirty="0">
                <a:solidFill>
                  <a:srgbClr val="333333"/>
                </a:solidFill>
                <a:latin typeface="-apple-system"/>
              </a:rPr>
              <a:t> is that we can debug the training loop code just how we did with the </a:t>
            </a:r>
            <a:r>
              <a:rPr lang="en-US" altLang="en-US" sz="1800" dirty="0">
                <a:solidFill>
                  <a:srgbClr val="E83E8C"/>
                </a:solidFill>
                <a:latin typeface="SFMono-Regular"/>
              </a:rPr>
              <a:t>forward()</a:t>
            </a:r>
            <a:r>
              <a:rPr lang="en-US" altLang="en-US" sz="1800" dirty="0">
                <a:solidFill>
                  <a:srgbClr val="333333"/>
                </a:solidFill>
                <a:latin typeface="-apple-system"/>
              </a:rPr>
              <a:t> function.</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In the next discussion, we'll see how we can get the predictions for every sample in the training set and use those predictions to create a confusion matrix.</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https://www.youtube.com/watch?v=XfYmia3q2Ow&amp;list=PLZbbT5o_s2xrfNyHZsM6ufI0iZENK9xgG&amp;index=26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4227307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26.6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992703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26.6 Quiz</a:t>
            </a:r>
            <a:endParaRPr lang="zh-TW" altLang="en-US" b="1" dirty="0">
              <a:solidFill>
                <a:srgbClr val="FFFF00"/>
              </a:solidFill>
            </a:endParaRPr>
          </a:p>
        </p:txBody>
      </p:sp>
      <p:sp>
        <p:nvSpPr>
          <p:cNvPr id="3" name="副標題 2"/>
          <p:cNvSpPr>
            <a:spLocks noGrp="1"/>
          </p:cNvSpPr>
          <p:nvPr>
            <p:ph type="subTitle" idx="1"/>
          </p:nvPr>
        </p:nvSpPr>
        <p:spPr>
          <a:xfrm>
            <a:off x="457200" y="1325448"/>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https://www.youtube.com/watch?v=XfYmia3q2Ow&amp;list=PLZbbT5o_s2xrfNyHZsM6ufI0iZENK9xgG&amp;index=26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B354193A-C1AA-48F3-9843-6BA89E162216}"/>
              </a:ext>
            </a:extLst>
          </p:cNvPr>
          <p:cNvPicPr>
            <a:picLocks noChangeAspect="1"/>
          </p:cNvPicPr>
          <p:nvPr/>
        </p:nvPicPr>
        <p:blipFill>
          <a:blip r:embed="rId3"/>
          <a:stretch>
            <a:fillRect/>
          </a:stretch>
        </p:blipFill>
        <p:spPr>
          <a:xfrm>
            <a:off x="1691680" y="1292312"/>
            <a:ext cx="6791325" cy="5133975"/>
          </a:xfrm>
          <a:prstGeom prst="rect">
            <a:avLst/>
          </a:prstGeom>
          <a:ln>
            <a:solidFill>
              <a:srgbClr val="C00000"/>
            </a:solidFill>
          </a:ln>
        </p:spPr>
      </p:pic>
    </p:spTree>
    <p:extLst>
      <p:ext uri="{BB962C8B-B14F-4D97-AF65-F5344CB8AC3E}">
        <p14:creationId xmlns:p14="http://schemas.microsoft.com/office/powerpoint/2010/main" val="971315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26.6 Quiz</a:t>
            </a:r>
            <a:endParaRPr lang="zh-TW" altLang="en-US" b="1" dirty="0">
              <a:solidFill>
                <a:srgbClr val="FFFF00"/>
              </a:solidFill>
            </a:endParaRPr>
          </a:p>
        </p:txBody>
      </p:sp>
      <p:sp>
        <p:nvSpPr>
          <p:cNvPr id="3" name="副標題 2"/>
          <p:cNvSpPr>
            <a:spLocks noGrp="1"/>
          </p:cNvSpPr>
          <p:nvPr>
            <p:ph type="subTitle" idx="1"/>
          </p:nvPr>
        </p:nvSpPr>
        <p:spPr>
          <a:xfrm>
            <a:off x="457200" y="1325448"/>
            <a:ext cx="2458616" cy="30396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err="1">
                <a:solidFill>
                  <a:schemeClr val="tx1"/>
                </a:solidFill>
              </a:rPr>
              <a:t>Train_set</a:t>
            </a:r>
            <a:r>
              <a:rPr lang="en-US" sz="1800" dirty="0">
                <a:solidFill>
                  <a:schemeClr val="tx1"/>
                </a:solidFill>
              </a:rPr>
              <a:t> contains 60,000 samples.</a:t>
            </a:r>
          </a:p>
          <a:p>
            <a:pPr marL="342900" indent="-342900" algn="l">
              <a:buClr>
                <a:srgbClr val="0070C0"/>
              </a:buClr>
              <a:buSzPct val="80000"/>
              <a:buFont typeface="Wingdings" pitchFamily="2" charset="2"/>
              <a:buChar char="u"/>
            </a:pPr>
            <a:r>
              <a:rPr lang="en-US" sz="1800" dirty="0">
                <a:solidFill>
                  <a:schemeClr val="tx1"/>
                </a:solidFill>
              </a:rPr>
              <a:t>Step of each </a:t>
            </a:r>
            <a:r>
              <a:rPr lang="en-US" sz="1800" dirty="0" err="1">
                <a:solidFill>
                  <a:schemeClr val="tx1"/>
                </a:solidFill>
              </a:rPr>
              <a:t>train_loader</a:t>
            </a:r>
            <a:r>
              <a:rPr lang="en-US" sz="1800" dirty="0">
                <a:solidFill>
                  <a:schemeClr val="tx1"/>
                </a:solidFill>
              </a:rPr>
              <a:t>  = 60,000/100= 600</a:t>
            </a:r>
          </a:p>
          <a:p>
            <a:pPr marL="342900" indent="-342900" algn="l">
              <a:buClr>
                <a:srgbClr val="0070C0"/>
              </a:buClr>
              <a:buSzPct val="80000"/>
              <a:buFont typeface="Wingdings" pitchFamily="2" charset="2"/>
              <a:buChar char="u"/>
            </a:pPr>
            <a:r>
              <a:rPr lang="en-US" sz="1800" dirty="0">
                <a:solidFill>
                  <a:schemeClr val="tx1"/>
                </a:solidFill>
              </a:rPr>
              <a:t>There are 10 epoch for </a:t>
            </a:r>
            <a:r>
              <a:rPr lang="en-US" sz="1800" dirty="0" err="1">
                <a:solidFill>
                  <a:schemeClr val="tx1"/>
                </a:solidFill>
              </a:rPr>
              <a:t>each_loader</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Total step called = 600 x 10 = 6,000</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https://www.youtube.com/watch?v=XfYmia3q2Ow&amp;list=PLZbbT5o_s2xrfNyHZsM6ufI0iZENK9xgG&amp;index=26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2D5F4458-2BA5-4BA8-BAC8-1F1EBC280646}"/>
              </a:ext>
            </a:extLst>
          </p:cNvPr>
          <p:cNvPicPr>
            <a:picLocks noChangeAspect="1"/>
          </p:cNvPicPr>
          <p:nvPr/>
        </p:nvPicPr>
        <p:blipFill>
          <a:blip r:embed="rId3"/>
          <a:stretch>
            <a:fillRect/>
          </a:stretch>
        </p:blipFill>
        <p:spPr>
          <a:xfrm>
            <a:off x="3059832" y="1325448"/>
            <a:ext cx="5877247" cy="3874386"/>
          </a:xfrm>
          <a:prstGeom prst="rect">
            <a:avLst/>
          </a:prstGeom>
          <a:ln>
            <a:solidFill>
              <a:srgbClr val="C00000"/>
            </a:solidFill>
          </a:ln>
        </p:spPr>
      </p:pic>
    </p:spTree>
    <p:extLst>
      <p:ext uri="{BB962C8B-B14F-4D97-AF65-F5344CB8AC3E}">
        <p14:creationId xmlns:p14="http://schemas.microsoft.com/office/powerpoint/2010/main" val="391074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 Train Loop (Part 2)</a:t>
            </a:r>
            <a:endParaRPr lang="zh-TW" altLang="en-US" b="1" dirty="0">
              <a:solidFill>
                <a:srgbClr val="FFFF00"/>
              </a:solidFill>
            </a:endParaRPr>
          </a:p>
        </p:txBody>
      </p:sp>
      <p:sp>
        <p:nvSpPr>
          <p:cNvPr id="3" name="副標題 2"/>
          <p:cNvSpPr>
            <a:spLocks noGrp="1"/>
          </p:cNvSpPr>
          <p:nvPr>
            <p:ph type="subTitle" idx="1"/>
          </p:nvPr>
        </p:nvSpPr>
        <p:spPr>
          <a:xfrm>
            <a:off x="457200" y="1516493"/>
            <a:ext cx="8352928" cy="35686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CNN Training Loop</a:t>
            </a:r>
          </a:p>
          <a:p>
            <a:pPr marL="342900" indent="-342900" algn="l">
              <a:buClr>
                <a:srgbClr val="0070C0"/>
              </a:buClr>
              <a:buSzPct val="80000"/>
              <a:buFont typeface="Wingdings" pitchFamily="2" charset="2"/>
              <a:buChar char="u"/>
            </a:pPr>
            <a:r>
              <a:rPr lang="en-US" sz="1800" dirty="0">
                <a:solidFill>
                  <a:schemeClr val="tx1"/>
                </a:solidFill>
              </a:rPr>
              <a:t>In this discussion, we will learn the steps needed to build a train loop for a convolutional neural network.</a:t>
            </a:r>
          </a:p>
          <a:p>
            <a:pPr marL="342900" indent="-342900" algn="l">
              <a:buClr>
                <a:srgbClr val="0070C0"/>
              </a:buClr>
              <a:buSzPct val="80000"/>
              <a:buFont typeface="Wingdings" pitchFamily="2" charset="2"/>
              <a:buChar char="u"/>
            </a:pPr>
            <a:r>
              <a:rPr lang="en-US" sz="1800" b="1" dirty="0">
                <a:solidFill>
                  <a:schemeClr val="tx1"/>
                </a:solidFill>
              </a:rPr>
              <a:t>High-Level Overview Of Our Process</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a:solidFill>
                  <a:schemeClr val="tx1"/>
                </a:solidFill>
                <a:hlinkClick r:id="rId2">
                  <a:extLst>
                    <a:ext uri="{A12FA001-AC4F-418D-AE19-62706E023703}">
                      <ahyp:hlinkClr xmlns:ahyp="http://schemas.microsoft.com/office/drawing/2018/hyperlinkcolor" val="tx"/>
                    </a:ext>
                  </a:extLst>
                </a:hlinkClick>
              </a:rPr>
              <a:t>training process</a:t>
            </a:r>
            <a:r>
              <a:rPr lang="en-US" sz="1800" dirty="0">
                <a:solidFill>
                  <a:schemeClr val="tx1"/>
                </a:solidFill>
              </a:rPr>
              <a:t> is an iterative process, and to train a neural network, we build what is called the training loop.</a:t>
            </a:r>
          </a:p>
          <a:p>
            <a:pPr marL="342900" indent="-342900" algn="l">
              <a:buClr>
                <a:srgbClr val="0070C0"/>
              </a:buClr>
              <a:buSzPct val="80000"/>
              <a:buFont typeface="Wingdings" pitchFamily="2" charset="2"/>
              <a:buChar char="u"/>
            </a:pPr>
            <a:r>
              <a:rPr lang="en-US" sz="1800" dirty="0">
                <a:solidFill>
                  <a:schemeClr val="tx1"/>
                </a:solidFill>
              </a:rPr>
              <a:t>Prepare the data</a:t>
            </a:r>
          </a:p>
          <a:p>
            <a:pPr marL="342900" indent="-342900" algn="l">
              <a:buClr>
                <a:srgbClr val="0070C0"/>
              </a:buClr>
              <a:buSzPct val="80000"/>
              <a:buFont typeface="Wingdings" pitchFamily="2" charset="2"/>
              <a:buChar char="u"/>
            </a:pPr>
            <a:r>
              <a:rPr lang="en-US" sz="1800" dirty="0">
                <a:solidFill>
                  <a:schemeClr val="tx1"/>
                </a:solidFill>
              </a:rPr>
              <a:t>Build the model</a:t>
            </a:r>
          </a:p>
          <a:p>
            <a:pPr marL="342900" indent="-342900" algn="l">
              <a:buClr>
                <a:srgbClr val="0070C0"/>
              </a:buClr>
              <a:buSzPct val="80000"/>
              <a:buFont typeface="Wingdings" pitchFamily="2" charset="2"/>
              <a:buChar char="u"/>
            </a:pPr>
            <a:r>
              <a:rPr lang="en-US" sz="1800" dirty="0">
                <a:solidFill>
                  <a:schemeClr val="tx1"/>
                </a:solidFill>
              </a:rPr>
              <a:t>Train the model</a:t>
            </a:r>
          </a:p>
          <a:p>
            <a:pPr marL="800100" lvl="1" indent="-342900" algn="l">
              <a:buClr>
                <a:srgbClr val="0070C0"/>
              </a:buClr>
              <a:buSzPct val="80000"/>
              <a:buFont typeface="Wingdings" pitchFamily="2" charset="2"/>
              <a:buChar char="u"/>
            </a:pPr>
            <a:r>
              <a:rPr lang="en-US" sz="1800" b="1" dirty="0">
                <a:solidFill>
                  <a:schemeClr val="tx1"/>
                </a:solidFill>
              </a:rPr>
              <a:t>Build the training loop</a:t>
            </a:r>
          </a:p>
          <a:p>
            <a:pPr marL="342900" indent="-342900" algn="l">
              <a:buClr>
                <a:srgbClr val="0070C0"/>
              </a:buClr>
              <a:buSzPct val="80000"/>
              <a:buFont typeface="Wingdings" pitchFamily="2" charset="2"/>
              <a:buChar char="u"/>
            </a:pPr>
            <a:r>
              <a:rPr lang="en-US" sz="1800" dirty="0">
                <a:solidFill>
                  <a:schemeClr val="tx1"/>
                </a:solidFill>
              </a:rPr>
              <a:t>Analyze the model's results</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https://www.youtube.com/watch?v=XfYmia3q2Ow&amp;list=PLZbbT5o_s2xrfNyHZsM6ufI0iZENK9xgG&amp;index=26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84358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26.6 Quiz</a:t>
            </a:r>
            <a:endParaRPr lang="zh-TW" altLang="en-US" b="1" dirty="0">
              <a:solidFill>
                <a:srgbClr val="FFFF00"/>
              </a:solidFill>
            </a:endParaRPr>
          </a:p>
        </p:txBody>
      </p:sp>
      <p:sp>
        <p:nvSpPr>
          <p:cNvPr id="3" name="副標題 2"/>
          <p:cNvSpPr>
            <a:spLocks noGrp="1"/>
          </p:cNvSpPr>
          <p:nvPr>
            <p:ph type="subTitle" idx="1"/>
          </p:nvPr>
        </p:nvSpPr>
        <p:spPr>
          <a:xfrm>
            <a:off x="457200" y="1325448"/>
            <a:ext cx="109046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https://www.youtube.com/watch?v=XfYmia3q2Ow&amp;list=PLZbbT5o_s2xrfNyHZsM6ufI0iZENK9xgG&amp;index=26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48D9CD17-8869-4E87-883B-4C731161E04D}"/>
              </a:ext>
            </a:extLst>
          </p:cNvPr>
          <p:cNvPicPr>
            <a:picLocks noChangeAspect="1"/>
          </p:cNvPicPr>
          <p:nvPr/>
        </p:nvPicPr>
        <p:blipFill>
          <a:blip r:embed="rId3"/>
          <a:stretch>
            <a:fillRect/>
          </a:stretch>
        </p:blipFill>
        <p:spPr>
          <a:xfrm>
            <a:off x="1759660" y="1326892"/>
            <a:ext cx="6724650" cy="2676525"/>
          </a:xfrm>
          <a:prstGeom prst="rect">
            <a:avLst/>
          </a:prstGeom>
          <a:ln>
            <a:solidFill>
              <a:srgbClr val="C00000"/>
            </a:solidFill>
          </a:ln>
        </p:spPr>
      </p:pic>
    </p:spTree>
    <p:extLst>
      <p:ext uri="{BB962C8B-B14F-4D97-AF65-F5344CB8AC3E}">
        <p14:creationId xmlns:p14="http://schemas.microsoft.com/office/powerpoint/2010/main" val="2779016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26.6 Quiz</a:t>
            </a:r>
            <a:endParaRPr lang="zh-TW" altLang="en-US" b="1" dirty="0">
              <a:solidFill>
                <a:srgbClr val="FFFF00"/>
              </a:solidFill>
            </a:endParaRPr>
          </a:p>
        </p:txBody>
      </p:sp>
      <p:sp>
        <p:nvSpPr>
          <p:cNvPr id="3" name="副標題 2"/>
          <p:cNvSpPr>
            <a:spLocks noGrp="1"/>
          </p:cNvSpPr>
          <p:nvPr>
            <p:ph type="subTitle" idx="1"/>
          </p:nvPr>
        </p:nvSpPr>
        <p:spPr>
          <a:xfrm>
            <a:off x="457200" y="1325448"/>
            <a:ext cx="109046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https://www.youtube.com/watch?v=XfYmia3q2Ow&amp;list=PLZbbT5o_s2xrfNyHZsM6ufI0iZENK9xgG&amp;index=26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9" name="Picture 8">
            <a:extLst>
              <a:ext uri="{FF2B5EF4-FFF2-40B4-BE49-F238E27FC236}">
                <a16:creationId xmlns:a16="http://schemas.microsoft.com/office/drawing/2014/main" id="{92509A7F-1BF7-49D4-9E08-72A8AE19836C}"/>
              </a:ext>
            </a:extLst>
          </p:cNvPr>
          <p:cNvPicPr>
            <a:picLocks noChangeAspect="1"/>
          </p:cNvPicPr>
          <p:nvPr/>
        </p:nvPicPr>
        <p:blipFill>
          <a:blip r:embed="rId3"/>
          <a:stretch>
            <a:fillRect/>
          </a:stretch>
        </p:blipFill>
        <p:spPr>
          <a:xfrm>
            <a:off x="2123728" y="1225545"/>
            <a:ext cx="6393185" cy="4986504"/>
          </a:xfrm>
          <a:prstGeom prst="rect">
            <a:avLst/>
          </a:prstGeom>
          <a:ln>
            <a:solidFill>
              <a:srgbClr val="C00000"/>
            </a:solidFill>
          </a:ln>
        </p:spPr>
      </p:pic>
      <p:sp>
        <p:nvSpPr>
          <p:cNvPr id="10" name="副標題 2">
            <a:extLst>
              <a:ext uri="{FF2B5EF4-FFF2-40B4-BE49-F238E27FC236}">
                <a16:creationId xmlns:a16="http://schemas.microsoft.com/office/drawing/2014/main" id="{1E72DBF4-D73B-4BB3-A564-A06103214D61}"/>
              </a:ext>
            </a:extLst>
          </p:cNvPr>
          <p:cNvSpPr txBox="1">
            <a:spLocks/>
          </p:cNvSpPr>
          <p:nvPr/>
        </p:nvSpPr>
        <p:spPr>
          <a:xfrm>
            <a:off x="323528" y="4221088"/>
            <a:ext cx="1666528" cy="187220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Loss is a tensor</a:t>
            </a:r>
            <a:r>
              <a:rPr lang="en-US" sz="1800">
                <a:solidFill>
                  <a:schemeClr val="tx1"/>
                </a:solidFill>
              </a:rPr>
              <a:t>. </a:t>
            </a:r>
          </a:p>
          <a:p>
            <a:pPr marL="342900" indent="-342900" algn="l">
              <a:buClr>
                <a:srgbClr val="0070C0"/>
              </a:buClr>
              <a:buSzPct val="80000"/>
              <a:buFont typeface="Wingdings" pitchFamily="2" charset="2"/>
              <a:buChar char="u"/>
            </a:pPr>
            <a:r>
              <a:rPr lang="en-US" sz="1800">
                <a:solidFill>
                  <a:schemeClr val="tx1"/>
                </a:solidFill>
              </a:rPr>
              <a:t>Loss</a:t>
            </a:r>
            <a:r>
              <a:rPr lang="en-US" sz="1800" dirty="0" err="1">
                <a:solidFill>
                  <a:schemeClr val="tx1"/>
                </a:solidFill>
              </a:rPr>
              <a:t>.item</a:t>
            </a:r>
            <a:r>
              <a:rPr lang="en-US" sz="1800" dirty="0">
                <a:solidFill>
                  <a:schemeClr val="tx1"/>
                </a:solidFill>
              </a:rPr>
              <a:t>() is a pure number (scaler).</a:t>
            </a:r>
          </a:p>
        </p:txBody>
      </p:sp>
    </p:spTree>
    <p:extLst>
      <p:ext uri="{BB962C8B-B14F-4D97-AF65-F5344CB8AC3E}">
        <p14:creationId xmlns:p14="http://schemas.microsoft.com/office/powerpoint/2010/main" val="2273481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26.6 Quiz</a:t>
            </a:r>
            <a:endParaRPr lang="zh-TW" altLang="en-US" b="1" dirty="0">
              <a:solidFill>
                <a:srgbClr val="FFFF00"/>
              </a:solidFill>
            </a:endParaRPr>
          </a:p>
        </p:txBody>
      </p:sp>
      <p:sp>
        <p:nvSpPr>
          <p:cNvPr id="3" name="副標題 2"/>
          <p:cNvSpPr>
            <a:spLocks noGrp="1"/>
          </p:cNvSpPr>
          <p:nvPr>
            <p:ph type="subTitle" idx="1"/>
          </p:nvPr>
        </p:nvSpPr>
        <p:spPr>
          <a:xfrm>
            <a:off x="457200" y="1325448"/>
            <a:ext cx="109046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https://www.youtube.com/watch?v=XfYmia3q2Ow&amp;list=PLZbbT5o_s2xrfNyHZsM6ufI0iZENK9xgG&amp;index=26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8" name="Picture 7">
            <a:extLst>
              <a:ext uri="{FF2B5EF4-FFF2-40B4-BE49-F238E27FC236}">
                <a16:creationId xmlns:a16="http://schemas.microsoft.com/office/drawing/2014/main" id="{E838EAAB-6975-44D7-A032-720263B0C1B6}"/>
              </a:ext>
            </a:extLst>
          </p:cNvPr>
          <p:cNvPicPr>
            <a:picLocks noChangeAspect="1"/>
          </p:cNvPicPr>
          <p:nvPr/>
        </p:nvPicPr>
        <p:blipFill>
          <a:blip r:embed="rId3"/>
          <a:stretch>
            <a:fillRect/>
          </a:stretch>
        </p:blipFill>
        <p:spPr>
          <a:xfrm>
            <a:off x="1979712" y="1170311"/>
            <a:ext cx="6266672" cy="5337001"/>
          </a:xfrm>
          <a:prstGeom prst="rect">
            <a:avLst/>
          </a:prstGeom>
          <a:ln>
            <a:solidFill>
              <a:srgbClr val="C00000"/>
            </a:solidFill>
          </a:ln>
        </p:spPr>
      </p:pic>
    </p:spTree>
    <p:extLst>
      <p:ext uri="{BB962C8B-B14F-4D97-AF65-F5344CB8AC3E}">
        <p14:creationId xmlns:p14="http://schemas.microsoft.com/office/powerpoint/2010/main" val="2735697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26.1 Single Batch Training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1702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26.1 Single Batch Training</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663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Single Batch Training</a:t>
            </a:r>
          </a:p>
          <a:p>
            <a:pPr marL="342900" indent="-342900" algn="l">
              <a:buClr>
                <a:srgbClr val="0070C0"/>
              </a:buClr>
              <a:buSzPct val="80000"/>
              <a:buFont typeface="Wingdings" pitchFamily="2" charset="2"/>
              <a:buChar char="u"/>
            </a:pPr>
            <a:r>
              <a:rPr lang="en-US" sz="1800" dirty="0">
                <a:solidFill>
                  <a:schemeClr val="tx1"/>
                </a:solidFill>
              </a:rPr>
              <a:t>We can summarize the code for the training with a single batch: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https://www.youtube.com/watch?v=XfYmia3q2Ow&amp;list=PLZbbT5o_s2xrfNyHZsM6ufI0iZENK9xgG&amp;index=26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5FFA5098-B703-4A86-B680-A002BBF286AA}"/>
              </a:ext>
            </a:extLst>
          </p:cNvPr>
          <p:cNvPicPr>
            <a:picLocks noChangeAspect="1"/>
          </p:cNvPicPr>
          <p:nvPr/>
        </p:nvPicPr>
        <p:blipFill>
          <a:blip r:embed="rId3"/>
          <a:stretch>
            <a:fillRect/>
          </a:stretch>
        </p:blipFill>
        <p:spPr>
          <a:xfrm>
            <a:off x="1547664" y="2189542"/>
            <a:ext cx="5544616" cy="4347761"/>
          </a:xfrm>
          <a:prstGeom prst="rect">
            <a:avLst/>
          </a:prstGeom>
          <a:ln>
            <a:solidFill>
              <a:srgbClr val="C00000"/>
            </a:solidFill>
          </a:ln>
        </p:spPr>
      </p:pic>
    </p:spTree>
    <p:extLst>
      <p:ext uri="{BB962C8B-B14F-4D97-AF65-F5344CB8AC3E}">
        <p14:creationId xmlns:p14="http://schemas.microsoft.com/office/powerpoint/2010/main" val="109870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26.1 Single Batch Training</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22475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Single Batch Training</a:t>
            </a:r>
          </a:p>
          <a:p>
            <a:pPr marL="342900" indent="-342900" algn="l">
              <a:buClr>
                <a:srgbClr val="0070C0"/>
              </a:buClr>
              <a:buSzPct val="80000"/>
              <a:buFont typeface="Wingdings" pitchFamily="2" charset="2"/>
              <a:buChar char="u"/>
            </a:pPr>
            <a:r>
              <a:rPr lang="en-US" sz="1800" dirty="0">
                <a:solidFill>
                  <a:schemeClr val="tx1"/>
                </a:solidFill>
              </a:rPr>
              <a:t>One thing that you'll notice is that we get different results each time we run this code. </a:t>
            </a:r>
          </a:p>
          <a:p>
            <a:pPr marL="342900" indent="-342900" algn="l">
              <a:buClr>
                <a:srgbClr val="0070C0"/>
              </a:buClr>
              <a:buSzPct val="80000"/>
              <a:buFont typeface="Wingdings" pitchFamily="2" charset="2"/>
              <a:buChar char="u"/>
            </a:pPr>
            <a:r>
              <a:rPr lang="en-US" sz="1800" dirty="0">
                <a:solidFill>
                  <a:schemeClr val="tx1"/>
                </a:solidFill>
              </a:rPr>
              <a:t>This is because the model is created each time at the top, and we know from previous posts that the model weights are randomly initialized.</a:t>
            </a:r>
          </a:p>
          <a:p>
            <a:pPr marL="342900" indent="-342900" algn="l">
              <a:buClr>
                <a:srgbClr val="0070C0"/>
              </a:buClr>
              <a:buSzPct val="80000"/>
              <a:buFont typeface="Wingdings" pitchFamily="2" charset="2"/>
              <a:buChar char="u"/>
            </a:pPr>
            <a:r>
              <a:rPr lang="en-US" sz="1800" dirty="0">
                <a:solidFill>
                  <a:schemeClr val="tx1"/>
                </a:solidFill>
              </a:rPr>
              <a:t>Let's see now how we can modify this code to train using all of the batches and thus, the entire training 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https://www.youtube.com/watch?v=XfYmia3q2Ow&amp;list=PLZbbT5o_s2xrfNyHZsM6ufI0iZENK9xgG&amp;index=26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66974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26.2 All Batches Training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19173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26.2 All Batches Training</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023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All Batches Training with Single Epoch</a:t>
            </a:r>
          </a:p>
          <a:p>
            <a:pPr marL="342900" indent="-342900" algn="l">
              <a:buClr>
                <a:srgbClr val="0070C0"/>
              </a:buClr>
              <a:buSzPct val="80000"/>
              <a:buFont typeface="Wingdings" pitchFamily="2" charset="2"/>
              <a:buChar char="u"/>
            </a:pPr>
            <a:r>
              <a:rPr lang="en-US" sz="1800" dirty="0">
                <a:solidFill>
                  <a:schemeClr val="tx1"/>
                </a:solidFill>
              </a:rPr>
              <a:t>Now, to train with all of the batches available inside our data loader, we need to make a few changes and add one additional line of code: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https://www.youtube.com/watch?v=XfYmia3q2Ow&amp;list=PLZbbT5o_s2xrfNyHZsM6ufI0iZENK9xgG&amp;index=26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9BE91BDF-11F4-4A6C-B1ED-EF7FF81592B9}"/>
              </a:ext>
            </a:extLst>
          </p:cNvPr>
          <p:cNvPicPr>
            <a:picLocks noChangeAspect="1"/>
          </p:cNvPicPr>
          <p:nvPr/>
        </p:nvPicPr>
        <p:blipFill>
          <a:blip r:embed="rId3"/>
          <a:stretch>
            <a:fillRect/>
          </a:stretch>
        </p:blipFill>
        <p:spPr>
          <a:xfrm>
            <a:off x="1888859" y="2537007"/>
            <a:ext cx="4664341" cy="4086398"/>
          </a:xfrm>
          <a:prstGeom prst="rect">
            <a:avLst/>
          </a:prstGeom>
          <a:ln>
            <a:solidFill>
              <a:srgbClr val="C00000"/>
            </a:solidFill>
          </a:ln>
        </p:spPr>
      </p:pic>
    </p:spTree>
    <p:extLst>
      <p:ext uri="{BB962C8B-B14F-4D97-AF65-F5344CB8AC3E}">
        <p14:creationId xmlns:p14="http://schemas.microsoft.com/office/powerpoint/2010/main" val="402583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26.2 All Batches Training</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38317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All Batches Training with Single Epoch</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Instead of getting a single batch from our data loader, we'll create a for loop that will iterate over all of the batches.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Since we have </a:t>
            </a:r>
            <a:r>
              <a:rPr lang="en-US" altLang="en-US" sz="1800" dirty="0">
                <a:solidFill>
                  <a:srgbClr val="E83E8C"/>
                </a:solidFill>
                <a:latin typeface="SFMono-Regular"/>
              </a:rPr>
              <a:t>60,000</a:t>
            </a:r>
            <a:r>
              <a:rPr lang="en-US" altLang="en-US" sz="1800" dirty="0">
                <a:solidFill>
                  <a:srgbClr val="333333"/>
                </a:solidFill>
                <a:latin typeface="-apple-system"/>
              </a:rPr>
              <a:t> samples in our training set, we will have </a:t>
            </a:r>
            <a:r>
              <a:rPr lang="en-US" altLang="en-US" sz="1800" dirty="0">
                <a:solidFill>
                  <a:srgbClr val="E83E8C"/>
                </a:solidFill>
                <a:latin typeface="SFMono-Regular"/>
              </a:rPr>
              <a:t>60,000 /100 = 600</a:t>
            </a:r>
            <a:r>
              <a:rPr lang="en-US" altLang="en-US" sz="1800" dirty="0">
                <a:solidFill>
                  <a:srgbClr val="333333"/>
                </a:solidFill>
                <a:latin typeface="-apple-system"/>
              </a:rPr>
              <a:t> iterations.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this reason, we'll remove the print statement from within the loop, and keep track of the total loss and the total number of correct predictions printing them at the end.</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Something to notice about these </a:t>
            </a:r>
            <a:r>
              <a:rPr lang="en-US" altLang="en-US" sz="1800" dirty="0">
                <a:solidFill>
                  <a:srgbClr val="E83E8C"/>
                </a:solidFill>
                <a:latin typeface="SFMono-Regular"/>
              </a:rPr>
              <a:t>600</a:t>
            </a:r>
            <a:r>
              <a:rPr lang="en-US" altLang="en-US" sz="1800" dirty="0">
                <a:solidFill>
                  <a:srgbClr val="333333"/>
                </a:solidFill>
                <a:latin typeface="-apple-system"/>
              </a:rPr>
              <a:t> iterations is that our weights will be updated </a:t>
            </a:r>
            <a:r>
              <a:rPr lang="en-US" altLang="en-US" sz="1800" dirty="0">
                <a:solidFill>
                  <a:srgbClr val="E83E8C"/>
                </a:solidFill>
                <a:latin typeface="SFMono-Regular"/>
              </a:rPr>
              <a:t>600</a:t>
            </a:r>
            <a:r>
              <a:rPr lang="en-US" altLang="en-US" sz="1800" dirty="0">
                <a:solidFill>
                  <a:srgbClr val="333333"/>
                </a:solidFill>
                <a:latin typeface="-apple-system"/>
              </a:rPr>
              <a:t> times by the end of the loop.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If we raise the </a:t>
            </a:r>
            <a:r>
              <a:rPr lang="en-US" altLang="en-US" sz="1800" dirty="0" err="1">
                <a:solidFill>
                  <a:srgbClr val="E83E8C"/>
                </a:solidFill>
                <a:latin typeface="SFMono-Regular"/>
              </a:rPr>
              <a:t>batch_size</a:t>
            </a:r>
            <a:r>
              <a:rPr lang="en-US" altLang="en-US" sz="1800" dirty="0">
                <a:solidFill>
                  <a:srgbClr val="333333"/>
                </a:solidFill>
                <a:latin typeface="-apple-system"/>
              </a:rPr>
              <a:t> this number will go down and if we lower the </a:t>
            </a:r>
            <a:r>
              <a:rPr lang="en-US" altLang="en-US" sz="1800" dirty="0" err="1">
                <a:solidFill>
                  <a:srgbClr val="E83E8C"/>
                </a:solidFill>
                <a:latin typeface="SFMono-Regular"/>
              </a:rPr>
              <a:t>batch_size</a:t>
            </a:r>
            <a:r>
              <a:rPr lang="en-US" altLang="en-US" sz="1800" dirty="0">
                <a:solidFill>
                  <a:srgbClr val="333333"/>
                </a:solidFill>
                <a:latin typeface="-apple-system"/>
              </a:rPr>
              <a:t> this number will go up.</a:t>
            </a:r>
            <a:endParaRPr lang="en-US" alt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https://www.youtube.com/watch?v=XfYmia3q2Ow&amp;list=PLZbbT5o_s2xrfNyHZsM6ufI0iZENK9xgG&amp;index=26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2467058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26.2 All Batches Training</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28236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All Batches Training with Single Epoch</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Finally, after we call the </a:t>
            </a:r>
            <a:r>
              <a:rPr lang="en-US" altLang="en-US" sz="1800" dirty="0">
                <a:solidFill>
                  <a:srgbClr val="E83E8C"/>
                </a:solidFill>
                <a:latin typeface="SFMono-Regular"/>
              </a:rPr>
              <a:t>backward()</a:t>
            </a:r>
            <a:r>
              <a:rPr lang="en-US" altLang="en-US" sz="1800" dirty="0">
                <a:solidFill>
                  <a:srgbClr val="333333"/>
                </a:solidFill>
                <a:latin typeface="-apple-system"/>
              </a:rPr>
              <a:t> method on our loss tensor, we know the gradients will be calculated and </a:t>
            </a:r>
            <a:r>
              <a:rPr lang="en-US" altLang="en-US" sz="1800" i="1" dirty="0">
                <a:solidFill>
                  <a:srgbClr val="333333"/>
                </a:solidFill>
                <a:latin typeface="-apple-system"/>
              </a:rPr>
              <a:t>added</a:t>
            </a:r>
            <a:r>
              <a:rPr lang="en-US" altLang="en-US" sz="1800" dirty="0">
                <a:solidFill>
                  <a:srgbClr val="333333"/>
                </a:solidFill>
                <a:latin typeface="-apple-system"/>
              </a:rPr>
              <a:t> to the </a:t>
            </a:r>
            <a:r>
              <a:rPr lang="en-US" altLang="en-US" sz="1800" dirty="0">
                <a:solidFill>
                  <a:srgbClr val="E83E8C"/>
                </a:solidFill>
                <a:latin typeface="SFMono-Regular"/>
              </a:rPr>
              <a:t>grad</a:t>
            </a:r>
            <a:r>
              <a:rPr lang="en-US" altLang="en-US" sz="1800" dirty="0">
                <a:solidFill>
                  <a:srgbClr val="333333"/>
                </a:solidFill>
                <a:latin typeface="-apple-system"/>
              </a:rPr>
              <a:t> attributes of our network's parameters.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this reason, we need to zero out these gradients.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do this with a method called </a:t>
            </a:r>
            <a:r>
              <a:rPr lang="en-US" altLang="en-US" sz="1800" dirty="0" err="1">
                <a:solidFill>
                  <a:srgbClr val="E83E8C"/>
                </a:solidFill>
                <a:latin typeface="SFMono-Regular"/>
              </a:rPr>
              <a:t>zero_grad</a:t>
            </a:r>
            <a:r>
              <a:rPr lang="en-US" altLang="en-US" sz="1800" dirty="0">
                <a:solidFill>
                  <a:srgbClr val="E83E8C"/>
                </a:solidFill>
                <a:latin typeface="SFMono-Regular"/>
              </a:rPr>
              <a:t>()</a:t>
            </a:r>
            <a:r>
              <a:rPr lang="en-US" altLang="en-US" sz="1800" dirty="0">
                <a:solidFill>
                  <a:srgbClr val="333333"/>
                </a:solidFill>
                <a:latin typeface="-apple-system"/>
              </a:rPr>
              <a:t> that comes with the optimizer.</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are ready to run this code.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time the code will take longer because the loop is working on </a:t>
            </a:r>
            <a:r>
              <a:rPr lang="en-US" altLang="en-US" sz="1800" dirty="0">
                <a:solidFill>
                  <a:srgbClr val="E83E8C"/>
                </a:solidFill>
                <a:latin typeface="SFMono-Regular"/>
              </a:rPr>
              <a:t>600</a:t>
            </a:r>
            <a:r>
              <a:rPr lang="en-US" altLang="en-US" sz="1800" dirty="0">
                <a:solidFill>
                  <a:srgbClr val="333333"/>
                </a:solidFill>
                <a:latin typeface="-apple-system"/>
              </a:rPr>
              <a:t> batches with </a:t>
            </a:r>
            <a:r>
              <a:rPr lang="en-US" altLang="en-US" sz="1800" dirty="0" err="1">
                <a:solidFill>
                  <a:srgbClr val="333333"/>
                </a:solidFill>
                <a:latin typeface="-apple-system"/>
              </a:rPr>
              <a:t>bacth_size</a:t>
            </a:r>
            <a:r>
              <a:rPr lang="en-US" altLang="en-US" sz="1800" dirty="0">
                <a:solidFill>
                  <a:srgbClr val="333333"/>
                </a:solidFill>
                <a:latin typeface="-apple-system"/>
              </a:rPr>
              <a:t> = 100.</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https://www.youtube.com/watch?v=XfYmia3q2Ow&amp;list=PLZbbT5o_s2xrfNyHZsM6ufI0iZENK9xgG&amp;index=26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A86467DC-B5AD-4136-97E0-6667F64BC89E}"/>
              </a:ext>
            </a:extLst>
          </p:cNvPr>
          <p:cNvPicPr>
            <a:picLocks noChangeAspect="1"/>
          </p:cNvPicPr>
          <p:nvPr/>
        </p:nvPicPr>
        <p:blipFill>
          <a:blip r:embed="rId3"/>
          <a:stretch>
            <a:fillRect/>
          </a:stretch>
        </p:blipFill>
        <p:spPr>
          <a:xfrm>
            <a:off x="1147762" y="4399651"/>
            <a:ext cx="6848475" cy="1676400"/>
          </a:xfrm>
          <a:prstGeom prst="rect">
            <a:avLst/>
          </a:prstGeom>
          <a:ln>
            <a:solidFill>
              <a:srgbClr val="C00000"/>
            </a:solidFill>
          </a:ln>
        </p:spPr>
      </p:pic>
    </p:spTree>
    <p:extLst>
      <p:ext uri="{BB962C8B-B14F-4D97-AF65-F5344CB8AC3E}">
        <p14:creationId xmlns:p14="http://schemas.microsoft.com/office/powerpoint/2010/main" val="162724530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6878</TotalTime>
  <Words>1221</Words>
  <Application>Microsoft Office PowerPoint</Application>
  <PresentationFormat>On-screen Show (4:3)</PresentationFormat>
  <Paragraphs>145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-apple-system</vt:lpstr>
      <vt:lpstr>Arial</vt:lpstr>
      <vt:lpstr>Calibri</vt:lpstr>
      <vt:lpstr>SFMono-Regular</vt:lpstr>
      <vt:lpstr>Wingdings</vt:lpstr>
      <vt:lpstr>Office 佈景主題</vt:lpstr>
      <vt:lpstr>26 Train Loop (Part 2)</vt:lpstr>
      <vt:lpstr>26 Train Loop (Part 2)</vt:lpstr>
      <vt:lpstr>26.1 Single Batch Training</vt:lpstr>
      <vt:lpstr>26.1 Single Batch Training</vt:lpstr>
      <vt:lpstr>26.1 Single Batch Training</vt:lpstr>
      <vt:lpstr>26.2 All Batches Training</vt:lpstr>
      <vt:lpstr>26.2 All Batches Training</vt:lpstr>
      <vt:lpstr>26.2 All Batches Training</vt:lpstr>
      <vt:lpstr>26.2 All Batches Training</vt:lpstr>
      <vt:lpstr>26.3 Batch Size = 10000</vt:lpstr>
      <vt:lpstr>26.3 Batch Size = 10000</vt:lpstr>
      <vt:lpstr>26.4 Training with Multiple Epochs</vt:lpstr>
      <vt:lpstr>26.4 Training with Multiple Epochs</vt:lpstr>
      <vt:lpstr>26.4 Training with Multiple Epochs</vt:lpstr>
      <vt:lpstr>26.5 Summary</vt:lpstr>
      <vt:lpstr>26.5 Summary</vt:lpstr>
      <vt:lpstr>26.6 Quiz</vt:lpstr>
      <vt:lpstr>26.6 Quiz</vt:lpstr>
      <vt:lpstr>26.6 Quiz</vt:lpstr>
      <vt:lpstr>26.6 Quiz</vt:lpstr>
      <vt:lpstr>26.6 Quiz</vt:lpstr>
      <vt:lpstr>26.6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2976</cp:revision>
  <dcterms:created xsi:type="dcterms:W3CDTF">2018-09-28T16:40:41Z</dcterms:created>
  <dcterms:modified xsi:type="dcterms:W3CDTF">2020-06-02T23:18:10Z</dcterms:modified>
</cp:coreProperties>
</file>