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52" r:id="rId3"/>
    <p:sldId id="412" r:id="rId4"/>
    <p:sldId id="438" r:id="rId5"/>
    <p:sldId id="439" r:id="rId6"/>
    <p:sldId id="398" r:id="rId7"/>
    <p:sldId id="414" r:id="rId8"/>
    <p:sldId id="440" r:id="rId9"/>
    <p:sldId id="415" r:id="rId10"/>
    <p:sldId id="441" r:id="rId11"/>
    <p:sldId id="442" r:id="rId12"/>
    <p:sldId id="416" r:id="rId13"/>
    <p:sldId id="417" r:id="rId14"/>
    <p:sldId id="444" r:id="rId15"/>
    <p:sldId id="419" r:id="rId16"/>
    <p:sldId id="445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46" r:id="rId25"/>
    <p:sldId id="427" r:id="rId26"/>
    <p:sldId id="428" r:id="rId27"/>
    <p:sldId id="429" r:id="rId28"/>
    <p:sldId id="447" r:id="rId29"/>
    <p:sldId id="449" r:id="rId30"/>
    <p:sldId id="448" r:id="rId31"/>
    <p:sldId id="430" r:id="rId32"/>
    <p:sldId id="431" r:id="rId33"/>
    <p:sldId id="432" r:id="rId34"/>
    <p:sldId id="433" r:id="rId35"/>
    <p:sldId id="450" r:id="rId36"/>
    <p:sldId id="451" r:id="rId37"/>
    <p:sldId id="434" r:id="rId38"/>
    <p:sldId id="435" r:id="rId39"/>
    <p:sldId id="436" r:id="rId40"/>
    <p:sldId id="437" r:id="rId41"/>
    <p:sldId id="452" r:id="rId42"/>
    <p:sldId id="453" r:id="rId43"/>
    <p:sldId id="259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85" d="100"/>
          <a:sy n="85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asG7tZj-hw&amp;list=PLZbbT5o_s2xrfNyHZsM6ufI0iZENK9xgG&amp;index=21" TargetMode="External"/><Relationship Id="rId2" Type="http://schemas.openxmlformats.org/officeDocument/2006/relationships/hyperlink" Target="https://deeplizard.com/learn/video/iTKbyFh-7G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vweQjouLEE&amp;list=PLZbbT5o_s2xrfNyHZsM6ufI0iZENK9xgG&amp;index=22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lizard.com/learn/video/mUueSPmcOBc" TargetMode="External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MasG7tZj-hw&amp;list=PLZbbT5o_s2xrfNyHZsM6ufI0iZENK9xgG&amp;index=2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Prediction (Part 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22.1 Forward Propagation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2679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Forward Propagation?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output we received from the forward method is the network prediction.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In the previous discussions, the dataset and data loaders.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know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how to access </a:t>
            </a: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a single sample image tensor 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from our training set and more importantly,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how to access </a:t>
            </a: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a batch of image tensions 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from our data loader.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Now, we have our network defined and forward method implemented.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27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22.1 Forward Propagation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73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Forward Propagation?</a:t>
            </a:r>
            <a:endParaRPr lang="en-US" altLang="en-US" sz="1800" dirty="0">
              <a:solidFill>
                <a:srgbClr val="333333"/>
              </a:solidFill>
              <a:latin typeface="-apple-system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are ready to pass a single sample image to network to get a prediction.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3C5C7-9A1B-47B4-A9F5-7734854F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204864"/>
            <a:ext cx="5616624" cy="42737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7759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371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22.2 Prediction: Forward Pass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1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22.2 Prediction: Forward Pass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1311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Prediction by Neural Networks: Forward Pass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Before we being, we are going to turn off </a:t>
            </a:r>
            <a:r>
              <a:rPr lang="en-US" sz="1800" dirty="0" err="1">
                <a:solidFill>
                  <a:schemeClr val="tx1"/>
                </a:solidFill>
              </a:rPr>
              <a:t>PyTorch’s</a:t>
            </a:r>
            <a:r>
              <a:rPr lang="en-US" sz="1800" dirty="0">
                <a:solidFill>
                  <a:schemeClr val="tx1"/>
                </a:solidFill>
              </a:rPr>
              <a:t> gradient calculation feature.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will stop PyTorch from automatically building a computation graph as our tensor flows through the network.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B4E11E-243E-4761-85DF-4A4E06687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2" y="3014643"/>
            <a:ext cx="6983760" cy="293899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3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22.2 Prediction: Forward Pass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291264" cy="1743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Prediction by Neural Networks: Forward Pass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computation graph keeps track the network’s mapping by tracking each computation that happens as the tensor propagate forward through the network.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graph is then used during the training process to calculate the derivative also known as the gradient of the loss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EB3E2-0867-434A-808A-2DDFA4AFA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246790"/>
            <a:ext cx="6093577" cy="33879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795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22.2 Prediction: Forward Pass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291264" cy="29676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Prediction by Neural Networks: Forward Pass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Since we are not training the network yet, we aren’t planning on updating the weights, and so we don’t require gradient calculations.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will turn this back on when training begins.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process of tracking calculations happens in real-time, as the calculations occur. Remember back at the 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beginning of the series</a:t>
            </a:r>
            <a:r>
              <a:rPr lang="en-US" sz="1800" dirty="0">
                <a:solidFill>
                  <a:schemeClr val="tx1"/>
                </a:solidFill>
              </a:rPr>
              <a:t>, we said that PyTorch uses a dynamic computational graph. We'll now we're turning it off.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Turning it off isn’t strictly necessary but having the feature turned off does reduce memory consumption since the graph isn't stored in memory. This code will turn the feature off.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E0A73-C247-486D-B05F-EFC1F5DCF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495913"/>
            <a:ext cx="5800725" cy="581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9455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22.2 Prediction: Forward Pass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4088278" cy="10234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Prediction by Neural Networks: Forward Pass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Code for prediction of forward pass:</a:t>
            </a:r>
            <a:endParaRPr lang="en-US" sz="1800" dirty="0">
              <a:solidFill>
                <a:schemeClr val="tx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B8DFE7-5718-4FD7-951E-846F56A57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4" y="1124744"/>
            <a:ext cx="4153432" cy="52968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6924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22.3 Pass Image to Network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5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Pass Image to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73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Passing A Single Image to The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continue by creating an instance of our Network class: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54FBB-C9C9-4107-A561-934540FBE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335622"/>
            <a:ext cx="2085975" cy="419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7A1864FD-622E-401C-A636-152CB1323D54}"/>
              </a:ext>
            </a:extLst>
          </p:cNvPr>
          <p:cNvSpPr txBox="1">
            <a:spLocks/>
          </p:cNvSpPr>
          <p:nvPr/>
        </p:nvSpPr>
        <p:spPr>
          <a:xfrm>
            <a:off x="395536" y="3005147"/>
            <a:ext cx="8291264" cy="7354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Next, we’ll procure a single sample from our training set, unpack the image and the label, and verify the image’s shape: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61ED9F-23C8-4871-BDDC-3D0C7124A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175258"/>
            <a:ext cx="3333750" cy="1019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5013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Pass Image to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1311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Passing A Single Image to The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image tensor’s shape indicates that we have a single channel image that is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28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in height and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28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in width.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This is what we expect.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6147" name="Picture 3" descr="fashion mnist ankle boot">
            <a:extLst>
              <a:ext uri="{FF2B5EF4-FFF2-40B4-BE49-F238E27FC236}">
                <a16:creationId xmlns:a16="http://schemas.microsoft.com/office/drawing/2014/main" id="{022BA0F6-679D-49D2-8EC4-D6EA16C1E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88" y="2717255"/>
            <a:ext cx="3562350" cy="35337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50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Prediction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671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Prediction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prediction output tensor from a sample image in dataset.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build our model, can start training process.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understand our network is working right out of the box.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understand the training process.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58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Pass Image to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25356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Passing A Single Image to The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there's a second step we must preform before simply passing this tensor to our network.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pass a tensor to our network, the network is expecting a batch, so even if we want to pass a single image, we still need a batch.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no problem.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create a batch that contains a single image. All of this will be packaged into a single four dimensional tensor that reflects the following dimensions.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82608-9076-4EEA-892E-D5CE8C1DB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085666"/>
            <a:ext cx="3067050" cy="400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79719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Pass Image to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25356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Passing A Single Image to The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</a:rPr>
              <a:t>This requirement of the network arises from the fact that the </a:t>
            </a:r>
            <a:r>
              <a:rPr lang="en-US" altLang="en-US" sz="1800" dirty="0">
                <a:solidFill>
                  <a:srgbClr val="E83E8C"/>
                </a:solidFill>
              </a:rPr>
              <a:t>forward()</a:t>
            </a:r>
            <a:r>
              <a:rPr lang="en-US" altLang="en-US" sz="1800" dirty="0">
                <a:solidFill>
                  <a:srgbClr val="333333"/>
                </a:solidFill>
              </a:rPr>
              <a:t> method's in the </a:t>
            </a:r>
            <a:r>
              <a:rPr lang="en-US" altLang="en-US" sz="1800" dirty="0">
                <a:solidFill>
                  <a:srgbClr val="E83E8C"/>
                </a:solidFill>
              </a:rPr>
              <a:t>nn.Conv2d</a:t>
            </a:r>
            <a:r>
              <a:rPr lang="en-US" altLang="en-US" sz="1800" dirty="0">
                <a:solidFill>
                  <a:srgbClr val="333333"/>
                </a:solidFill>
              </a:rPr>
              <a:t> convolutional layer classes expect their tenors to have </a:t>
            </a:r>
            <a:r>
              <a:rPr lang="en-US" altLang="en-US" sz="1800" dirty="0">
                <a:solidFill>
                  <a:srgbClr val="E83E8C"/>
                </a:solidFill>
              </a:rPr>
              <a:t>4</a:t>
            </a:r>
            <a:r>
              <a:rPr lang="en-US" altLang="en-US" sz="1800" dirty="0">
                <a:solidFill>
                  <a:srgbClr val="333333"/>
                </a:solidFill>
              </a:rPr>
              <a:t> dimensions.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</a:rPr>
              <a:t>This is pretty standard as most neural network implementations deal with batches of input samples rather than single samples.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</a:rPr>
              <a:t>To put our single sample image tensor into a batch with a size of </a:t>
            </a:r>
            <a:r>
              <a:rPr lang="en-US" altLang="en-US" sz="1800" dirty="0">
                <a:solidFill>
                  <a:srgbClr val="E83E8C"/>
                </a:solidFill>
              </a:rPr>
              <a:t>1</a:t>
            </a:r>
            <a:r>
              <a:rPr lang="en-US" altLang="en-US" sz="1800" dirty="0">
                <a:solidFill>
                  <a:srgbClr val="333333"/>
                </a:solidFill>
              </a:rPr>
              <a:t>, we just need to </a:t>
            </a:r>
            <a:r>
              <a:rPr lang="en-US" altLang="en-US" sz="1800" dirty="0" err="1">
                <a:solidFill>
                  <a:srgbClr val="E83E8C"/>
                </a:solidFill>
              </a:rPr>
              <a:t>unsqueeze</a:t>
            </a:r>
            <a:r>
              <a:rPr lang="en-US" altLang="en-US" sz="1800" dirty="0">
                <a:solidFill>
                  <a:srgbClr val="E83E8C"/>
                </a:solidFill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</a:rPr>
              <a:t> the tensor to add an additional dimension.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</a:rPr>
              <a:t>We saw how to do this in </a:t>
            </a:r>
            <a:r>
              <a:rPr lang="en-US" altLang="en-US" sz="1800" b="1" dirty="0">
                <a:solidFill>
                  <a:srgbClr val="C00000"/>
                </a:solidFill>
              </a:rPr>
              <a:t>previous discussion.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E1AB79-6839-4342-97A3-B55EE8CED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067088"/>
            <a:ext cx="6286500" cy="828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1257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Pass Image to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10130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Passing A Single Image to The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Using this, we can now pass the </a:t>
            </a:r>
            <a:r>
              <a:rPr lang="en-US" sz="1800" dirty="0" err="1">
                <a:solidFill>
                  <a:schemeClr val="tx1"/>
                </a:solidFill>
              </a:rPr>
              <a:t>unsqueezed</a:t>
            </a:r>
            <a:r>
              <a:rPr lang="en-US" sz="1800" dirty="0">
                <a:solidFill>
                  <a:schemeClr val="tx1"/>
                </a:solidFill>
              </a:rPr>
              <a:t> image to our network and get the network's prediction.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64E75240-5D0E-43DC-821F-3AC16EDCCE93}"/>
              </a:ext>
            </a:extLst>
          </p:cNvPr>
          <p:cNvSpPr txBox="1">
            <a:spLocks/>
          </p:cNvSpPr>
          <p:nvPr/>
        </p:nvSpPr>
        <p:spPr>
          <a:xfrm>
            <a:off x="457200" y="2473967"/>
            <a:ext cx="8291264" cy="36103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880000"/>
                </a:solidFill>
                <a:latin typeface="SFMono-Regular"/>
              </a:rPr>
              <a:t># image shape needs to be (</a:t>
            </a:r>
            <a:r>
              <a:rPr lang="en-US" altLang="en-US" sz="1800" dirty="0" err="1">
                <a:solidFill>
                  <a:srgbClr val="880000"/>
                </a:solidFill>
                <a:latin typeface="SFMono-Regular"/>
              </a:rPr>
              <a:t>batch_asize</a:t>
            </a:r>
            <a:r>
              <a:rPr lang="en-US" altLang="en-US" sz="1800" dirty="0">
                <a:solidFill>
                  <a:srgbClr val="880000"/>
                </a:solidFill>
                <a:latin typeface="SFMono-Regular"/>
              </a:rPr>
              <a:t> × </a:t>
            </a:r>
            <a:r>
              <a:rPr lang="en-US" altLang="en-US" sz="1800" dirty="0" err="1">
                <a:solidFill>
                  <a:srgbClr val="880000"/>
                </a:solidFill>
                <a:latin typeface="SFMono-Regular"/>
              </a:rPr>
              <a:t>in_channels</a:t>
            </a:r>
            <a:r>
              <a:rPr lang="en-US" altLang="en-US" sz="1800" dirty="0">
                <a:solidFill>
                  <a:srgbClr val="880000"/>
                </a:solidFill>
                <a:latin typeface="SFMono-Regular"/>
              </a:rPr>
              <a:t> × H × W)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pred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network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image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unsqueeze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))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pred</a:t>
            </a:r>
            <a:endParaRPr lang="en-US" altLang="en-US" sz="1800" dirty="0">
              <a:solidFill>
                <a:srgbClr val="383A42"/>
              </a:solidFill>
              <a:latin typeface="SFMono-Regula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tensor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([[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0.0991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0.0916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0.0907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0.0949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0.1013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0.0922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0.0990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0.1130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0.1107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0.1074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]])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pred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shape</a:t>
            </a:r>
            <a:endParaRPr lang="en-US" altLang="en-US" sz="1800" dirty="0">
              <a:solidFill>
                <a:srgbClr val="383A42"/>
              </a:solidFill>
              <a:latin typeface="SFMono-Regula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torch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C18401"/>
                </a:solidFill>
                <a:latin typeface="SFMono-Regular"/>
              </a:rPr>
              <a:t>Size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([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1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10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label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9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pred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argmax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dim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1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</a:t>
            </a:r>
            <a:endParaRPr lang="en-US" altLang="en-US" sz="1800" dirty="0">
              <a:solidFill>
                <a:srgbClr val="383A42"/>
              </a:solidFill>
              <a:latin typeface="SFMono-Regula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tensor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([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7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])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64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Pass Image to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1023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Passing A Single Image to The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And we did it!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We've used our forward method to get a prediction from the network.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688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Pass Image to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28236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Passing A Single Image to The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network has returned a prediction tensor that contains a prediction value for each of the ten categories of clothing.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shape of the prediction tensor is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1 x 10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 This tells us that the first axis has a length of one while the second axis has a length of ten.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interpretation of this is that we have one image in our batch and ten prediction classes.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5476ED-203C-463A-AF78-67252BCC4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437112"/>
            <a:ext cx="3181350" cy="400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1518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Pass Image to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291264" cy="1691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Passing A Single Image to The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For each input in the batch, and for each prediction class, we have a prediction value.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If we wanted these values to be probabilities, we could just the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softmax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function from the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nn.functional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package.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7B29D4B-A7DC-4E3D-B65C-0365B5A60130}"/>
              </a:ext>
            </a:extLst>
          </p:cNvPr>
          <p:cNvSpPr txBox="1">
            <a:spLocks/>
          </p:cNvSpPr>
          <p:nvPr/>
        </p:nvSpPr>
        <p:spPr>
          <a:xfrm>
            <a:off x="426368" y="3217223"/>
            <a:ext cx="8291264" cy="169107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F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softmax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pred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dim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1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tensor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([[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0.1096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0.1018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0.0867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0.0936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0.1102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0.0929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0.1083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0.0998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0.0943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0.1030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]])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F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softmax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pred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dim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1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).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sum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tensor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1.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94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Pass Image to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291264" cy="23915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Passing A Single Image to The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label for the first image in our training set is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9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and using the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argmax()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function we can see that the highest value in our prediction tensor occurred at the class represented by index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7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Prediction: Sneaker (7)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Actual: Ankle boot (9)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Remember, each prediction class is represented by a corresponding index.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308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Pass Image to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Passing A Single Image to The Network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11578BB-07F1-412D-A59F-E778A16CD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82417"/>
              </p:ext>
            </p:extLst>
          </p:nvPr>
        </p:nvGraphicFramePr>
        <p:xfrm>
          <a:off x="5580112" y="1848963"/>
          <a:ext cx="2837994" cy="406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570061085"/>
                    </a:ext>
                  </a:extLst>
                </a:gridCol>
                <a:gridCol w="1901890">
                  <a:extLst>
                    <a:ext uri="{9D8B030D-6E8A-4147-A177-3AD203B41FA5}">
                      <a16:colId xmlns:a16="http://schemas.microsoft.com/office/drawing/2014/main" val="42195542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1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T-shirt/top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12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Trouser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5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Pullover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73361"/>
                  </a:ext>
                </a:extLst>
              </a:tr>
              <a:tr h="3662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6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66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Sandal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8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Shirt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0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Sneaker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76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3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Ankle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931451"/>
                  </a:ext>
                </a:extLst>
              </a:tr>
            </a:tbl>
          </a:graphicData>
        </a:graphic>
      </p:graphicFrame>
      <p:sp>
        <p:nvSpPr>
          <p:cNvPr id="9" name="副標題 2">
            <a:extLst>
              <a:ext uri="{FF2B5EF4-FFF2-40B4-BE49-F238E27FC236}">
                <a16:creationId xmlns:a16="http://schemas.microsoft.com/office/drawing/2014/main" id="{A33231DE-765A-425B-9719-48ECF1BF6A0D}"/>
              </a:ext>
            </a:extLst>
          </p:cNvPr>
          <p:cNvSpPr txBox="1">
            <a:spLocks/>
          </p:cNvSpPr>
          <p:nvPr/>
        </p:nvSpPr>
        <p:spPr>
          <a:xfrm>
            <a:off x="435856" y="1906874"/>
            <a:ext cx="5000240" cy="116208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prediction in this case is incorrect, which is what we expect because the weights in the network were generated randomly.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57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Pass Image to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Passing A Single Image to The Network: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8E4C88-B759-4E62-B07A-A32E0D78C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49667"/>
            <a:ext cx="3955823" cy="478924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FE73AA-1D68-4DE9-A107-CC478A775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276" y="1749667"/>
            <a:ext cx="3912181" cy="47971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6069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Pass Image to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Passing A Single Image to The Network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3C8AC-C253-4A67-9600-6E31B737D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940695"/>
            <a:ext cx="7092280" cy="311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5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22.1 Forward Propagation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50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Pass Image to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Passing A Single Image to The Network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BE655B-7C80-44FC-87BB-04059657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988353"/>
            <a:ext cx="4603948" cy="40454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4770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22.4 Random Weight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0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22.4 Random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Network Weights Are Randomly Generated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A33231DE-765A-425B-9719-48ECF1BF6A0D}"/>
              </a:ext>
            </a:extLst>
          </p:cNvPr>
          <p:cNvSpPr txBox="1">
            <a:spLocks/>
          </p:cNvSpPr>
          <p:nvPr/>
        </p:nvSpPr>
        <p:spPr>
          <a:xfrm>
            <a:off x="457200" y="1877286"/>
            <a:ext cx="8168592" cy="306388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There are a couple of important things we need to point out about these results.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Most of the probabilities came in close to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10%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and this makes sense because our network is guessing and we have ten prediction classes coming from a </a:t>
            </a:r>
            <a:r>
              <a:rPr lang="en-US" altLang="en-US" sz="1800" dirty="0">
                <a:solidFill>
                  <a:srgbClr val="E83E8C"/>
                </a:solidFill>
                <a:latin typeface="-apple-system"/>
                <a:hlinkClick r:id="rId3"/>
              </a:rPr>
              <a:t>balanced dataset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Another implication of the randomly generated weights is that each time we create a new instance of our network, the weights within the network will be different.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This means that the predictions we get will be different if we create different networks.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Keep this in mind.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97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22.4 Random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Network Weights Are Randomly Generated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A33231DE-765A-425B-9719-48ECF1BF6A0D}"/>
              </a:ext>
            </a:extLst>
          </p:cNvPr>
          <p:cNvSpPr txBox="1">
            <a:spLocks/>
          </p:cNvSpPr>
          <p:nvPr/>
        </p:nvSpPr>
        <p:spPr>
          <a:xfrm>
            <a:off x="457200" y="1877286"/>
            <a:ext cx="8168592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Your predictions will be different from what we see here.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5CA50887-C4B5-4AF8-8739-B4FB56B01A99}"/>
              </a:ext>
            </a:extLst>
          </p:cNvPr>
          <p:cNvSpPr txBox="1">
            <a:spLocks/>
          </p:cNvSpPr>
          <p:nvPr/>
        </p:nvSpPr>
        <p:spPr>
          <a:xfrm>
            <a:off x="520286" y="2437910"/>
            <a:ext cx="8168592" cy="264727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net1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C18401"/>
                </a:solidFill>
                <a:latin typeface="SFMono-Regular"/>
              </a:rPr>
              <a:t>Network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net2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C18401"/>
                </a:solidFill>
                <a:latin typeface="SFMono-Regular"/>
              </a:rPr>
              <a:t>Network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net1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image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unsqueeze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))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tensor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([[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0.0855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0.1123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0.0290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0.1411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0.1293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0.0688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0.0149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0.1410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0.0936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0.1157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]])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net2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image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unsqueeze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))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tensor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([[-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0.0408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0.0696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0.1022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0.0316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0.0986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0.0123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0.0463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0.0248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0.0157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0.1251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]])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85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22.4 Random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Network Weights Are Randomly Generated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A33231DE-765A-425B-9719-48ECF1BF6A0D}"/>
              </a:ext>
            </a:extLst>
          </p:cNvPr>
          <p:cNvSpPr txBox="1">
            <a:spLocks/>
          </p:cNvSpPr>
          <p:nvPr/>
        </p:nvSpPr>
        <p:spPr>
          <a:xfrm>
            <a:off x="457200" y="1877286"/>
            <a:ext cx="8168592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Your predictions will be different from what we see here.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5CA50887-C4B5-4AF8-8739-B4FB56B01A99}"/>
              </a:ext>
            </a:extLst>
          </p:cNvPr>
          <p:cNvSpPr txBox="1">
            <a:spLocks/>
          </p:cNvSpPr>
          <p:nvPr/>
        </p:nvSpPr>
        <p:spPr>
          <a:xfrm>
            <a:off x="487704" y="2560076"/>
            <a:ext cx="8168592" cy="25971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net1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C18401"/>
                </a:solidFill>
                <a:latin typeface="SFMono-Regular"/>
              </a:rPr>
              <a:t>Network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net2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C18401"/>
                </a:solidFill>
                <a:latin typeface="SFMono-Regular"/>
              </a:rPr>
              <a:t>Network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net1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image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unsqueeze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))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tensor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([[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0.0855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0.1123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0.0290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0.1411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0.1293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0.0688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0.0149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0.1410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0.0936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0.1157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]])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net2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image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unsqueeze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))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tensor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([[-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0.0408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0.0696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0.1022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0.0316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0.0986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0.0123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0.0463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0.0248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0.0157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0.1251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]])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288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22.4 Random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Network Weights Are Randomly Generated: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8F0E8A-7138-4D49-861E-748441276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86550"/>
            <a:ext cx="4011500" cy="4934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08D505-FCA9-4273-8476-9EC1C309B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063" y="1821538"/>
            <a:ext cx="3870598" cy="21323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58631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22.4 Random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663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Network Weights Are Randomly Generated: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print prediction results for different pass in images.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94A60C-FB60-44E1-A20D-6EBF8DD9E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0" y="2226919"/>
            <a:ext cx="7915200" cy="10815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2408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22.5 Pass Batch by Data Loader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38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22.5 Pass Batch by Data Loader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by Data Loader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A33231DE-765A-425B-9719-48ECF1BF6A0D}"/>
              </a:ext>
            </a:extLst>
          </p:cNvPr>
          <p:cNvSpPr txBox="1">
            <a:spLocks/>
          </p:cNvSpPr>
          <p:nvPr/>
        </p:nvSpPr>
        <p:spPr>
          <a:xfrm>
            <a:off x="457200" y="1877286"/>
            <a:ext cx="8168592" cy="155171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now ready to pass a batches of data to our network and interpret the results.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should now have a good understanding of what forward propagation is and how we can pass a single image tensor to a convolutional neural network in PyTorch. In the next post, we will see how to use the data loader to pass a batch to our network. I’ll see you there!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508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22.6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8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22.1 Forward Propagation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6614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Forward Propagation?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step is to understand forward propagation.</a:t>
            </a:r>
            <a:endParaRPr lang="en-US" altLang="en-US" sz="18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1BFBE-319E-40F3-9CC4-3B6386B25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098715"/>
            <a:ext cx="5086350" cy="714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副標題 2">
            <a:extLst>
              <a:ext uri="{FF2B5EF4-FFF2-40B4-BE49-F238E27FC236}">
                <a16:creationId xmlns:a16="http://schemas.microsoft.com/office/drawing/2014/main" id="{463D47B7-A6E3-4FC4-8AA4-6FC37455FA8E}"/>
              </a:ext>
            </a:extLst>
          </p:cNvPr>
          <p:cNvSpPr txBox="1">
            <a:spLocks/>
          </p:cNvSpPr>
          <p:nvPr/>
        </p:nvSpPr>
        <p:spPr>
          <a:xfrm>
            <a:off x="539552" y="2849027"/>
            <a:ext cx="8208912" cy="66143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1" dirty="0">
                <a:solidFill>
                  <a:schemeClr val="tx1"/>
                </a:solidFill>
              </a:rPr>
              <a:t>Forward propagation </a:t>
            </a:r>
            <a:r>
              <a:rPr lang="en-US" sz="1800" dirty="0">
                <a:solidFill>
                  <a:schemeClr val="tx1"/>
                </a:solidFill>
              </a:rPr>
              <a:t>is the process of transforming an input tensor to an output tensor.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6AC42F-843C-4EA1-BA7F-F810A46DC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722" y="3675232"/>
            <a:ext cx="5162550" cy="1114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63020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10904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6710FF-7CC6-4400-AFAB-10774ED24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196752"/>
            <a:ext cx="6781800" cy="3638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7107D0-5D26-457A-8B3C-BD0C7747B2E0}"/>
              </a:ext>
            </a:extLst>
          </p:cNvPr>
          <p:cNvSpPr/>
          <p:nvPr/>
        </p:nvSpPr>
        <p:spPr>
          <a:xfrm>
            <a:off x="1835696" y="4931511"/>
            <a:ext cx="6680448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2. Forward propagation is for Forward Direction, not backward direction</a:t>
            </a:r>
          </a:p>
        </p:txBody>
      </p:sp>
    </p:spTree>
    <p:extLst>
      <p:ext uri="{BB962C8B-B14F-4D97-AF65-F5344CB8AC3E}">
        <p14:creationId xmlns:p14="http://schemas.microsoft.com/office/powerpoint/2010/main" val="4087219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10904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794197-D716-4B42-8B83-E1B99EE01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94954"/>
            <a:ext cx="6203032" cy="48911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05789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10904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5EA97-F7DE-43FA-A6F6-A3959045E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95" y="1875656"/>
            <a:ext cx="6791325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3A11C6-2E19-4916-987A-626567711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10" y="3659157"/>
            <a:ext cx="1981200" cy="13239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B3BD519A-D0C1-4935-87C4-AF8FCD227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57" y="2679465"/>
            <a:ext cx="6804748" cy="738664"/>
          </a:xfrm>
          <a:prstGeom prst="rect">
            <a:avLst/>
          </a:prstGeom>
          <a:solidFill>
            <a:srgbClr val="FAFAFA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pred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tensor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([[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SFMono-Regular"/>
              </a:rPr>
              <a:t>0.0991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SFMono-Regular"/>
              </a:rPr>
              <a:t>0.0916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SFMono-Regular"/>
              </a:rPr>
              <a:t>0.0907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SFMono-Regular"/>
              </a:rPr>
              <a:t>0.0949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SFMono-Regular"/>
              </a:rPr>
              <a:t>0.1013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SFMono-Regular"/>
              </a:rPr>
              <a:t>0.0922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SFMono-Regular"/>
              </a:rPr>
              <a:t>0.0990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SFMono-Regular"/>
              </a:rPr>
              <a:t>0.1130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SFMono-Regular"/>
              </a:rPr>
              <a:t>0.1107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SFMono-Regular"/>
              </a:rPr>
              <a:t>0.1074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]])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softmax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pred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 dim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SFMono-Regular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SFMono-Regular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391C99-26B2-4C68-9730-0C6923E9FB0C}"/>
              </a:ext>
            </a:extLst>
          </p:cNvPr>
          <p:cNvSpPr/>
          <p:nvPr/>
        </p:nvSpPr>
        <p:spPr>
          <a:xfrm>
            <a:off x="660995" y="1859507"/>
            <a:ext cx="7128792" cy="33454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08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22.1 Forward Propagation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1644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Forward Propagation?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 its core, </a:t>
            </a:r>
            <a:r>
              <a:rPr lang="en-US" sz="1800" dirty="0">
                <a:solidFill>
                  <a:schemeClr val="tx1"/>
                </a:solidFill>
                <a:latin typeface="-apple-system"/>
              </a:rPr>
              <a:t>a</a:t>
            </a: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 neural network is a function that maps an input tensor to 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output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Forward propagation is a special name for the process passing an input tensor to the network and receiving the output from the network </a:t>
            </a:r>
            <a:endParaRPr lang="en-US" altLang="en-US" sz="18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557B6C-FEF4-423F-9DFA-92AC6272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83" y="2999584"/>
            <a:ext cx="4534297" cy="33266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895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22.1 Forward Propagation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2607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Forward Propagation?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As we have seen, neural networks operate on data in the form of tensors.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word Forward Propagation is used to indicate that the input tensor data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concept forward propagate is used to indicate that the input tensor data is transmitted through the network in the forward direction.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For our network, what this means is simply passing our input tensor to the network and receiving the output tensor.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To do this, we pass our sample data to the network's </a:t>
            </a:r>
            <a:r>
              <a:rPr lang="en-US" altLang="en-US" sz="1800" b="1" dirty="0">
                <a:solidFill>
                  <a:srgbClr val="C00000"/>
                </a:solidFill>
                <a:latin typeface="SFMono-Regular"/>
              </a:rPr>
              <a:t>forward()</a:t>
            </a: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 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method.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B12399-CFF5-4841-9845-7EF0F4BAC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005603"/>
            <a:ext cx="3938190" cy="26725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733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22.1 Forward Propagation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1311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Forward Propagation?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In our case and from a practical standpoint, forward propagation is the process of passing an input image tensor to the </a:t>
            </a:r>
            <a:r>
              <a:rPr lang="en-US" altLang="en-US" sz="1800" b="1" dirty="0">
                <a:solidFill>
                  <a:srgbClr val="C00000"/>
                </a:solidFill>
                <a:latin typeface="SFMono-Regular"/>
              </a:rPr>
              <a:t>forward()</a:t>
            </a: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 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method that we implemented in the last discussion.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8C99EB-547E-4A14-A019-223D3A38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57876"/>
            <a:ext cx="5490174" cy="32354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730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22.1 Forward Propagation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28956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Forward Propagation?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output is the network's prediction.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Now that we have our network defined and our </a:t>
            </a:r>
            <a:r>
              <a:rPr lang="en-US" altLang="en-US" sz="1800" b="1" dirty="0">
                <a:solidFill>
                  <a:srgbClr val="C00000"/>
                </a:solidFill>
                <a:latin typeface="SFMono-Regular"/>
              </a:rPr>
              <a:t>forward()</a:t>
            </a: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 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method implemented, pass an image to our network to get a prediction.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This is why, the </a:t>
            </a:r>
            <a:r>
              <a:rPr lang="en-US" altLang="en-US" sz="1800" b="1" dirty="0">
                <a:solidFill>
                  <a:srgbClr val="C00000"/>
                </a:solidFill>
                <a:latin typeface="SFMono-Regular"/>
              </a:rPr>
              <a:t>forward()</a:t>
            </a: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 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method has the name </a:t>
            </a:r>
            <a:r>
              <a:rPr lang="en-US" altLang="en-US" sz="1800" i="1" dirty="0">
                <a:solidFill>
                  <a:srgbClr val="333333"/>
                </a:solidFill>
                <a:latin typeface="-apple-system"/>
              </a:rPr>
              <a:t>forward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the execution of the </a:t>
            </a:r>
            <a:r>
              <a:rPr lang="en-US" altLang="en-US" sz="1800" b="1" dirty="0">
                <a:solidFill>
                  <a:srgbClr val="C00000"/>
                </a:solidFill>
                <a:latin typeface="SFMono-Regular"/>
              </a:rPr>
              <a:t>forward()</a:t>
            </a: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 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is the process of forward propagation.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word </a:t>
            </a:r>
            <a:r>
              <a:rPr lang="en-US" altLang="en-US" sz="1800" i="1" dirty="0">
                <a:solidFill>
                  <a:srgbClr val="333333"/>
                </a:solidFill>
                <a:latin typeface="-apple-system"/>
              </a:rPr>
              <a:t>forward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is pretty straight </a:t>
            </a:r>
            <a:r>
              <a:rPr lang="en-US" altLang="en-US" sz="1800" i="1" dirty="0">
                <a:solidFill>
                  <a:srgbClr val="333333"/>
                </a:solidFill>
                <a:latin typeface="-apple-system"/>
              </a:rPr>
              <a:t>forward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However, the word propagate means to move or transmit through some medium. In the case of neural networks, data propagates through the layers of the network.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09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22.1 Forward Propagation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22475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Forward Propagation?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There is a notion of </a:t>
            </a: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backward propagation (backpropagation) 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as well which makes the term forward propagation suitable as a first step. During the training process, backpropagation occurs after forward propagation.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  <a:latin typeface="-apple-system"/>
              </a:rPr>
              <a:t>The forward propagation occurs before the backward propagation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It is the process passing an input image tensor to the forward method that we implemented.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https://www.youtube.com/watch?v=6vweQjouLEE&amp;list=PLZbbT5o_s2xrfNyHZsM6ufI0iZENK9xgG&amp;index=22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03F67-AD99-475A-A91D-0D82FB0B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900" y="3573016"/>
            <a:ext cx="4848200" cy="29812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0470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6091</TotalTime>
  <Words>2994</Words>
  <Application>Microsoft Office PowerPoint</Application>
  <PresentationFormat>On-screen Show (4:3)</PresentationFormat>
  <Paragraphs>328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-apple-system</vt:lpstr>
      <vt:lpstr>Arial</vt:lpstr>
      <vt:lpstr>Calibri</vt:lpstr>
      <vt:lpstr>SFMono-Regular</vt:lpstr>
      <vt:lpstr>Wingdings</vt:lpstr>
      <vt:lpstr>Office 佈景主題</vt:lpstr>
      <vt:lpstr>22 Prediction (Part 2)</vt:lpstr>
      <vt:lpstr>22 Prediction (Part 2)</vt:lpstr>
      <vt:lpstr>22.1 Forward Propagation</vt:lpstr>
      <vt:lpstr>22.1 Forward Propagation</vt:lpstr>
      <vt:lpstr>22.1 Forward Propagation</vt:lpstr>
      <vt:lpstr>22.1 Forward Propagation</vt:lpstr>
      <vt:lpstr>22.1 Forward Propagation</vt:lpstr>
      <vt:lpstr>22.1 Forward Propagation</vt:lpstr>
      <vt:lpstr>22.1 Forward Propagation</vt:lpstr>
      <vt:lpstr>22.1 Forward Propagation</vt:lpstr>
      <vt:lpstr>22.1 Forward Propagation</vt:lpstr>
      <vt:lpstr>22.2 Prediction: Forward Pass</vt:lpstr>
      <vt:lpstr>22.2 Prediction: Forward Pass</vt:lpstr>
      <vt:lpstr>22.2 Prediction: Forward Pass</vt:lpstr>
      <vt:lpstr>22.2 Prediction: Forward Pass</vt:lpstr>
      <vt:lpstr>22.2 Prediction: Forward Pass</vt:lpstr>
      <vt:lpstr>22.3 Pass Image to Network</vt:lpstr>
      <vt:lpstr>22.3 Pass Image to Network</vt:lpstr>
      <vt:lpstr>22.3 Pass Image to Network</vt:lpstr>
      <vt:lpstr>22.3 Pass Image to Network</vt:lpstr>
      <vt:lpstr>22.3 Pass Image to Network</vt:lpstr>
      <vt:lpstr>22.3 Pass Image to Network</vt:lpstr>
      <vt:lpstr>22.3 Pass Image to Network</vt:lpstr>
      <vt:lpstr>22.3 Pass Image to Network</vt:lpstr>
      <vt:lpstr>22.3 Pass Image to Network</vt:lpstr>
      <vt:lpstr>22.3 Pass Image to Network</vt:lpstr>
      <vt:lpstr>22.3 Pass Image to Network</vt:lpstr>
      <vt:lpstr>22.3 Pass Image to Network</vt:lpstr>
      <vt:lpstr>22.3 Pass Image to Network</vt:lpstr>
      <vt:lpstr>22.3 Pass Image to Network</vt:lpstr>
      <vt:lpstr>22.4 Random Weight</vt:lpstr>
      <vt:lpstr>22.4 Random Weight</vt:lpstr>
      <vt:lpstr>22.4 Random Weight</vt:lpstr>
      <vt:lpstr>22.4 Random Weight</vt:lpstr>
      <vt:lpstr>22.4 Random Weight</vt:lpstr>
      <vt:lpstr>22.4 Random Weight</vt:lpstr>
      <vt:lpstr>22.5 Pass Batch by Data Loader</vt:lpstr>
      <vt:lpstr>22.5 Pass Batch by Data Loader</vt:lpstr>
      <vt:lpstr>22.6 Quiz</vt:lpstr>
      <vt:lpstr>22.6 Quiz</vt:lpstr>
      <vt:lpstr>22.6 Quiz</vt:lpstr>
      <vt:lpstr>22.6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2624</cp:revision>
  <dcterms:created xsi:type="dcterms:W3CDTF">2018-09-28T16:40:41Z</dcterms:created>
  <dcterms:modified xsi:type="dcterms:W3CDTF">2020-06-01T04:49:04Z</dcterms:modified>
</cp:coreProperties>
</file>