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3" r:id="rId4"/>
    <p:sldId id="274" r:id="rId5"/>
    <p:sldId id="275" r:id="rId6"/>
    <p:sldId id="276" r:id="rId7"/>
    <p:sldId id="290" r:id="rId8"/>
    <p:sldId id="277" r:id="rId9"/>
    <p:sldId id="278" r:id="rId10"/>
    <p:sldId id="291" r:id="rId11"/>
    <p:sldId id="279" r:id="rId12"/>
    <p:sldId id="280" r:id="rId13"/>
    <p:sldId id="281" r:id="rId14"/>
    <p:sldId id="283" r:id="rId15"/>
    <p:sldId id="292" r:id="rId16"/>
    <p:sldId id="282" r:id="rId17"/>
    <p:sldId id="284" r:id="rId18"/>
    <p:sldId id="285" r:id="rId19"/>
    <p:sldId id="286" r:id="rId20"/>
    <p:sldId id="293" r:id="rId21"/>
    <p:sldId id="287" r:id="rId22"/>
    <p:sldId id="288" r:id="rId23"/>
    <p:sldId id="294" r:id="rId24"/>
    <p:sldId id="289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 varScale="1">
        <p:scale>
          <a:sx n="99" d="100"/>
          <a:sy n="99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Class </a:t>
            </a:r>
            <a:r>
              <a:rPr lang="en-US" altLang="zh-TW" sz="4800" b="1" dirty="0" err="1">
                <a:solidFill>
                  <a:srgbClr val="FFFF00"/>
                </a:solidFill>
              </a:rPr>
              <a:t>FashionMNIST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19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local site-packages folder, we can find torchvision\datasets\mnist.py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C:\Users\14088\anaconda3\Lib\site-packages\torchvision\datasets\mnist.py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has class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(MNIST):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49598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81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47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at the top, the </a:t>
            </a:r>
            <a:r>
              <a:rPr lang="en-US" sz="1800" dirty="0" err="1">
                <a:solidFill>
                  <a:schemeClr val="tx1"/>
                </a:solidFill>
              </a:rPr>
              <a:t>FashioMNIST</a:t>
            </a:r>
            <a:r>
              <a:rPr lang="en-US" sz="1800" dirty="0">
                <a:solidFill>
                  <a:schemeClr val="tx1"/>
                </a:solidFill>
              </a:rPr>
              <a:t> class, in the class extends the class MNIST.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60903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107703-ED13-49C4-A2BB-328172ECAA79}"/>
              </a:ext>
            </a:extLst>
          </p:cNvPr>
          <p:cNvSpPr/>
          <p:nvPr/>
        </p:nvSpPr>
        <p:spPr>
          <a:xfrm>
            <a:off x="2123728" y="2276872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20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paper said, it </a:t>
            </a:r>
            <a:r>
              <a:rPr lang="en-US" sz="1800" dirty="0" err="1">
                <a:solidFill>
                  <a:schemeClr val="tx1"/>
                </a:solidFill>
              </a:rPr>
              <a:t>onlydrop</a:t>
            </a:r>
            <a:r>
              <a:rPr lang="en-US" sz="1800" dirty="0">
                <a:solidFill>
                  <a:schemeClr val="tx1"/>
                </a:solidFill>
              </a:rPr>
              <a:t> in replacement of the Dataset MNIST.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only requires swap the URLs and that is indeed what we see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Otherwise,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is same as the Dataset MNIST.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46366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5DBF45-F479-4E8A-A95B-98645F356061}"/>
              </a:ext>
            </a:extLst>
          </p:cNvPr>
          <p:cNvSpPr/>
          <p:nvPr/>
        </p:nvSpPr>
        <p:spPr>
          <a:xfrm>
            <a:off x="2339751" y="4758933"/>
            <a:ext cx="4772309" cy="1234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959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figure out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Which class in this dataset extends?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Where is this class fetches its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Specifically, find a domain name where the data is being fetched.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figure out the significance of name in the domain name as it pertains to CNNs.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Extract Dataset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51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task here is to get a dataset and then wrap it with a data loader to get an instance of the fashion.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dataset, using torchvision we create on like this.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86" y="2315872"/>
            <a:ext cx="6267028" cy="4223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1907704" y="5373216"/>
            <a:ext cx="417646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./data/</a:t>
            </a:r>
            <a:r>
              <a:rPr lang="en-US" sz="1800" dirty="0" err="1">
                <a:solidFill>
                  <a:schemeClr val="tx1"/>
                </a:solidFill>
              </a:rPr>
              <a:t>FashionMIST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Locaiton</a:t>
            </a:r>
            <a:r>
              <a:rPr lang="en-US" sz="1800" dirty="0">
                <a:solidFill>
                  <a:schemeClr val="tx1"/>
                </a:solidFill>
              </a:rPr>
              <a:t> on local disk.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" y="1772816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1115616" y="4581128"/>
            <a:ext cx="180020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56BF8-78B9-4CB8-8999-AD5EDBDE2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863827"/>
            <a:ext cx="4185840" cy="14982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2A12A5-8152-44CB-BCE9-D002E388C0D7}"/>
              </a:ext>
            </a:extLst>
          </p:cNvPr>
          <p:cNvSpPr/>
          <p:nvPr/>
        </p:nvSpPr>
        <p:spPr>
          <a:xfrm>
            <a:off x="6228184" y="1842112"/>
            <a:ext cx="1944216" cy="1467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239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 parameter set to True. This tell us that we want the train data for the training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fashion dataset is split with 60,000 images in the training data and 10,000 images in the testing data.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36630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341647" y="5688958"/>
            <a:ext cx="1800200" cy="188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807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pass download parameter to True. This tell us to download the data if it is not present at the location we specified for route.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33562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413655" y="5474204"/>
            <a:ext cx="1800200" cy="171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670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the part 2 of PyTorch: 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perform ETL (Extract, Transform, and Load) pipeline by using torchvision, the PyTorch computer vision package, for machine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four general steps for machine learning: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</a:t>
            </a:r>
            <a:r>
              <a:rPr lang="en-US" sz="1800" b="1" dirty="0">
                <a:solidFill>
                  <a:srgbClr val="C00000"/>
                </a:solidFill>
              </a:rPr>
              <a:t>Prepare the Data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ETL (Extract, Transform, and Load)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Extract (E)</a:t>
            </a:r>
            <a:r>
              <a:rPr lang="en-US" sz="1800" dirty="0">
                <a:solidFill>
                  <a:schemeClr val="tx1"/>
                </a:solidFill>
              </a:rPr>
              <a:t> data from data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Transform (T) </a:t>
            </a:r>
            <a:r>
              <a:rPr lang="en-US" sz="1800" dirty="0">
                <a:solidFill>
                  <a:schemeClr val="tx1"/>
                </a:solidFill>
              </a:rPr>
              <a:t>data into the desirable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</a:t>
            </a:r>
            <a:r>
              <a:rPr lang="en-US" sz="1800" b="1" dirty="0">
                <a:solidFill>
                  <a:schemeClr val="tx1"/>
                </a:solidFill>
              </a:rPr>
              <a:t>Load (L)</a:t>
            </a:r>
            <a:r>
              <a:rPr lang="en-US" sz="1800" dirty="0">
                <a:solidFill>
                  <a:schemeClr val="tx1"/>
                </a:solidFill>
              </a:rPr>
              <a:t> the data into a suitable structure for querying and analysis.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Reducing the Need for ETL with MongoDB Charts | MongoDB">
            <a:extLst>
              <a:ext uri="{FF2B5EF4-FFF2-40B4-BE49-F238E27FC236}">
                <a16:creationId xmlns:a16="http://schemas.microsoft.com/office/drawing/2014/main" id="{71EA90CD-F3E8-4B52-A56B-1C69244F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28" y="3653901"/>
            <a:ext cx="2438400" cy="1876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44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transform parameter. We pass the composition of transformation that should be performed on dataset elements.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our images to be transformed into tensors. We use two built-in </a:t>
            </a:r>
            <a:r>
              <a:rPr lang="en-US" sz="1800" dirty="0" err="1">
                <a:solidFill>
                  <a:schemeClr val="tx1"/>
                </a:solidFill>
              </a:rPr>
              <a:t>ToTensor</a:t>
            </a:r>
            <a:r>
              <a:rPr lang="en-US" sz="1800" dirty="0">
                <a:solidFill>
                  <a:schemeClr val="tx1"/>
                </a:solidFill>
              </a:rPr>
              <a:t>() transformation and since we want this dataset to be used for training. We name the instance training set accordingly.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99900"/>
            <a:ext cx="5293503" cy="35670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521127" y="5933049"/>
            <a:ext cx="3456384" cy="2265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run the code for the firs time, the fashion in this dataset will be downloaded locally using the URLs we saw in the class definition subsequent.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A7584-8C78-47DD-96F3-676ACB9D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22" y="2164202"/>
            <a:ext cx="5405083" cy="46744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1793C3-0260-4131-915B-4D13D209C774}"/>
              </a:ext>
            </a:extLst>
          </p:cNvPr>
          <p:cNvSpPr/>
          <p:nvPr/>
        </p:nvSpPr>
        <p:spPr>
          <a:xfrm>
            <a:off x="2579194" y="3684212"/>
            <a:ext cx="4757011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Load Tensor into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9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Load Tensor into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663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load the </a:t>
            </a:r>
            <a:r>
              <a:rPr lang="en-US" sz="1800" dirty="0" err="1">
                <a:solidFill>
                  <a:schemeClr val="tx1"/>
                </a:solidFill>
              </a:rPr>
              <a:t>data_set</a:t>
            </a:r>
            <a:r>
              <a:rPr lang="en-US" sz="1800" dirty="0">
                <a:solidFill>
                  <a:schemeClr val="tx1"/>
                </a:solidFill>
              </a:rPr>
              <a:t> in PyTorch to load tensor into object (streamline ETL tasks).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2B1AB-E0C0-46F2-9904-DC27A4AA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4130"/>
            <a:ext cx="4876800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915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119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ETL process can be thought of as a fractal (broken) process and this is because it can be applied on various scales.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ETL process can be used on small scale (single program) or on a large scale (all the way up the enterprise level) where there are huge systems handling each of the individual parts.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science discuss the general data science pipeline.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completed the ETL process, we are ready to build and train the deep learning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has built-in packages and classes that make the ETL very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torchvision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torchvision.transforms</a:t>
            </a:r>
            <a:r>
              <a:rPr lang="en-US" sz="1800" dirty="0">
                <a:solidFill>
                  <a:schemeClr val="tx1"/>
                </a:solidFill>
              </a:rPr>
              <a:t> as transforms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463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torch</a:t>
            </a:r>
            <a:r>
              <a:rPr lang="en-US" sz="1800" dirty="0">
                <a:solidFill>
                  <a:schemeClr val="tx1"/>
                </a:solidFill>
              </a:rPr>
              <a:t> is the top-level PyTorch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torchvision</a:t>
            </a:r>
            <a:r>
              <a:rPr lang="en-US" sz="1800" dirty="0">
                <a:solidFill>
                  <a:schemeClr val="tx1"/>
                </a:solidFill>
              </a:rPr>
              <a:t> is a package that provide access to popular dataset model architecture and image transformation. For compute vision, torchvision is PyTorch package for this but it does some as a separate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torchvision.transforms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an interface that gives us access to common transformation for image processing. The </a:t>
            </a:r>
            <a:r>
              <a:rPr lang="en-US" sz="1800" dirty="0" err="1">
                <a:solidFill>
                  <a:schemeClr val="tx1"/>
                </a:solidFill>
              </a:rPr>
              <a:t>torchivision.transforms</a:t>
            </a:r>
            <a:r>
              <a:rPr lang="en-US" sz="1800" dirty="0">
                <a:solidFill>
                  <a:schemeClr val="tx1"/>
                </a:solidFill>
              </a:rPr>
              <a:t> is inside the torchvision package.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38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743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Prepare the data using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Extract: Get the </a:t>
            </a:r>
            <a:r>
              <a:rPr lang="en-US" sz="1800" b="1" dirty="0">
                <a:solidFill>
                  <a:schemeClr val="tx1"/>
                </a:solidFill>
              </a:rPr>
              <a:t>Fashion-MNIST</a:t>
            </a:r>
            <a:r>
              <a:rPr lang="en-US" sz="1800" dirty="0">
                <a:solidFill>
                  <a:schemeClr val="tx1"/>
                </a:solidFill>
              </a:rPr>
              <a:t> image data from the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Transform: Put our data into PyTorch </a:t>
            </a:r>
            <a:r>
              <a:rPr lang="en-US" sz="1800" b="1" dirty="0">
                <a:solidFill>
                  <a:schemeClr val="tx1"/>
                </a:solidFill>
              </a:rPr>
              <a:t>tensor</a:t>
            </a:r>
            <a:r>
              <a:rPr lang="en-US" sz="1800" dirty="0">
                <a:solidFill>
                  <a:schemeClr val="tx1"/>
                </a:solidFill>
              </a:rPr>
              <a:t>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Load: Put the data into </a:t>
            </a:r>
            <a:r>
              <a:rPr lang="en-US" sz="1800" b="1" dirty="0">
                <a:solidFill>
                  <a:schemeClr val="tx1"/>
                </a:solidFill>
              </a:rPr>
              <a:t>an object </a:t>
            </a:r>
            <a:r>
              <a:rPr lang="en-US" sz="1800" dirty="0">
                <a:solidFill>
                  <a:schemeClr val="tx1"/>
                </a:solidFill>
              </a:rPr>
              <a:t>to make easily accessible.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these purpose, PyTorch gives us two classes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4D5395E-B110-44C2-AF04-3D069DC6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9667"/>
              </p:ext>
            </p:extLst>
          </p:nvPr>
        </p:nvGraphicFramePr>
        <p:xfrm>
          <a:off x="526045" y="3258188"/>
          <a:ext cx="82995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53">
                  <a:extLst>
                    <a:ext uri="{9D8B030D-6E8A-4147-A177-3AD203B41FA5}">
                      <a16:colId xmlns:a16="http://schemas.microsoft.com/office/drawing/2014/main" val="2052349750"/>
                    </a:ext>
                  </a:extLst>
                </a:gridCol>
                <a:gridCol w="5513309">
                  <a:extLst>
                    <a:ext uri="{9D8B030D-6E8A-4147-A177-3AD203B41FA5}">
                      <a16:colId xmlns:a16="http://schemas.microsoft.com/office/drawing/2014/main" val="167715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torch.utils.data.Dataset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</a:t>
                      </a:r>
                      <a:r>
                        <a:rPr lang="en-US" b="1" dirty="0"/>
                        <a:t>abstract class </a:t>
                      </a:r>
                      <a:r>
                        <a:rPr lang="en-US" dirty="0"/>
                        <a:t>for representing a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torch.utils.data.DataLoader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Wraps a dataset and provides access to the underlying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36540"/>
                  </a:ext>
                </a:extLst>
              </a:tr>
            </a:tbl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D2763198-4E05-47C2-864A-0A85489B07E6}"/>
              </a:ext>
            </a:extLst>
          </p:cNvPr>
          <p:cNvSpPr txBox="1">
            <a:spLocks/>
          </p:cNvSpPr>
          <p:nvPr/>
        </p:nvSpPr>
        <p:spPr>
          <a:xfrm>
            <a:off x="472679" y="4941168"/>
            <a:ext cx="8352928" cy="1224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b="1" dirty="0">
                <a:solidFill>
                  <a:schemeClr val="tx1"/>
                </a:solidFill>
              </a:rPr>
              <a:t>abstract class </a:t>
            </a:r>
            <a:r>
              <a:rPr lang="en-US" sz="1800" dirty="0">
                <a:solidFill>
                  <a:schemeClr val="tx1"/>
                </a:solidFill>
              </a:rPr>
              <a:t>is a Python class that has method we are required to be implemented.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 custom dataset by creating a subclass that extends the functionality of the Dataset class. </a:t>
            </a:r>
          </a:p>
        </p:txBody>
      </p:sp>
    </p:spTree>
    <p:extLst>
      <p:ext uri="{BB962C8B-B14F-4D97-AF65-F5344CB8AC3E}">
        <p14:creationId xmlns:p14="http://schemas.microsoft.com/office/powerpoint/2010/main" val="31589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47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Define class OHLC(Dataset):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8FDCB-C590-49E6-8614-F5FD806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011759"/>
            <a:ext cx="6581775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9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</a:t>
            </a:r>
            <a:r>
              <a:rPr lang="en-US" altLang="zh-TW" sz="4800" b="1" dirty="0" err="1">
                <a:solidFill>
                  <a:srgbClr val="FFFF00"/>
                </a:solidFill>
              </a:rPr>
              <a:t>FashionMNIST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319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Package gives us access to the following resources.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see with torchvision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Datasets (like MNIST and Fashion-MNIST)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Transforms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Utils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top two are more important.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389FE-BA11-4D4F-B63D-347ADDC0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02" y="3717925"/>
            <a:ext cx="3295650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924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Fashion-MNIST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3FB7D-66B0-480F-8357-6F94D609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32748"/>
            <a:ext cx="324802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056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1459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15 Extract Transform Load (Part 2)</vt:lpstr>
      <vt:lpstr>15 Extract Transform Load (Part 2)</vt:lpstr>
      <vt:lpstr>15 Extract Transform Load (Part 2)</vt:lpstr>
      <vt:lpstr>15 Extract Transform Load (Part 2)</vt:lpstr>
      <vt:lpstr>15 Extract Transform Load (Part 2)</vt:lpstr>
      <vt:lpstr>15 Extract Transform Load (Part 2)</vt:lpstr>
      <vt:lpstr>15.1 FashionMNIST</vt:lpstr>
      <vt:lpstr>15.1 FashionMNIST</vt:lpstr>
      <vt:lpstr>15.1 FashionMNIST</vt:lpstr>
      <vt:lpstr>15.2 Class FashionMNIST</vt:lpstr>
      <vt:lpstr>15.2 Class FashionMNIST</vt:lpstr>
      <vt:lpstr>15.2 Class FashionMNIST</vt:lpstr>
      <vt:lpstr>15.2 Class FashionMNIST</vt:lpstr>
      <vt:lpstr>15.2 Class FashionMNIST</vt:lpstr>
      <vt:lpstr>15.3 Extract Dataset</vt:lpstr>
      <vt:lpstr>15.3 Extract Dataset</vt:lpstr>
      <vt:lpstr>15.3 Extract Dataset</vt:lpstr>
      <vt:lpstr>15.3 Extract Dataset</vt:lpstr>
      <vt:lpstr>15.3 Extract Dataset</vt:lpstr>
      <vt:lpstr>15.4 Transform Dataset into Tensor</vt:lpstr>
      <vt:lpstr>15.4 Transform Dataset into Tensor</vt:lpstr>
      <vt:lpstr>15.4 Transform Dataset into Tensor</vt:lpstr>
      <vt:lpstr>15.5 Load Tensor into Object</vt:lpstr>
      <vt:lpstr>15.5 Load Tensor into Object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1499</cp:revision>
  <dcterms:created xsi:type="dcterms:W3CDTF">2018-09-28T16:40:41Z</dcterms:created>
  <dcterms:modified xsi:type="dcterms:W3CDTF">2020-05-28T06:44:02Z</dcterms:modified>
</cp:coreProperties>
</file>