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17" r:id="rId3"/>
    <p:sldId id="319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4" r:id="rId17"/>
    <p:sldId id="340" r:id="rId18"/>
    <p:sldId id="335" r:id="rId19"/>
    <p:sldId id="336" r:id="rId20"/>
    <p:sldId id="337" r:id="rId21"/>
    <p:sldId id="338" r:id="rId22"/>
    <p:sldId id="339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50" r:id="rId31"/>
    <p:sldId id="348" r:id="rId32"/>
    <p:sldId id="349" r:id="rId33"/>
    <p:sldId id="351" r:id="rId34"/>
    <p:sldId id="259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6" autoAdjust="0"/>
    <p:restoredTop sz="95401" autoAdjust="0"/>
  </p:normalViewPr>
  <p:slideViewPr>
    <p:cSldViewPr>
      <p:cViewPr>
        <p:scale>
          <a:sx n="68" d="100"/>
          <a:sy n="68" d="100"/>
        </p:scale>
        <p:origin x="300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99 CNN Handwriting Recognition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/>
              <a:t>Peter H. Chen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99.4 Label to One-Hot-Code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1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99.4 Label to One-Hot-Code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Label to One-Hot-Code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61E80-3E6B-42DA-8774-34705A4E5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865314"/>
            <a:ext cx="6086475" cy="2619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60481B-BBA2-44D1-9FDB-24A6FD5E5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3710" y="4595828"/>
            <a:ext cx="2543175" cy="1895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76751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99.5 Display Sample Image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41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99.5 Display Sample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Display Sample Image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760F1-46BB-4425-A2F5-EABA43AAA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281" y="2109370"/>
            <a:ext cx="3536062" cy="298149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5F3BBE-721E-4062-B63E-1B02C5BA7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016" y="5183371"/>
            <a:ext cx="2447925" cy="3238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E12076-8046-4328-8061-7C9523C29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569" y="2209466"/>
            <a:ext cx="4486275" cy="2781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04695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99.6 Setup CNN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12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99.6 Setup CNN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16501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Setup CNN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Setting up a CNN (Convolutional Neural </a:t>
            </a:r>
            <a:r>
              <a:rPr lang="en-US" sz="1800" b="1" dirty="0">
                <a:solidFill>
                  <a:schemeClr val="tx1"/>
                </a:solidFill>
              </a:rPr>
              <a:t>N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etwork) involves more layers.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Not all of the setup are necessary.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can run without pooling and dropout, but those extra setup help avoid overfitting and help CNN run faster.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9EF67-A3B3-41FE-AAA3-CDB300F66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090" y="3147174"/>
            <a:ext cx="4557539" cy="31309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11466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99.6 Setup CNN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31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Setup CNN (Explanation)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use Keras Sequential Model to build up layers.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9EF67-A3B3-41FE-AAA3-CDB300F66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2312318"/>
            <a:ext cx="5424696" cy="372668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DDE8D0-9DD7-4D4C-98C8-82AA0E51B1C1}"/>
              </a:ext>
            </a:extLst>
          </p:cNvPr>
          <p:cNvSpPr/>
          <p:nvPr/>
        </p:nvSpPr>
        <p:spPr>
          <a:xfrm>
            <a:off x="2230760" y="2636506"/>
            <a:ext cx="3336379" cy="4758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33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99.6 Setup CNN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9728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Setup CNN (Explanation)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Setup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2D convolution of the image: </a:t>
            </a:r>
            <a:r>
              <a:rPr lang="en-US" sz="1800" b="1" dirty="0">
                <a:solidFill>
                  <a:schemeClr val="tx1"/>
                </a:solidFill>
              </a:rPr>
              <a:t>S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et up to 32 windows</a:t>
            </a:r>
            <a:r>
              <a:rPr lang="en-US" sz="1800" b="1" dirty="0">
                <a:solidFill>
                  <a:schemeClr val="tx1"/>
                </a:solidFill>
              </a:rPr>
              <a:t> (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filters) of each image, each filter being 3 x 3 kernel size.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9EF67-A3B3-41FE-AAA3-CDB300F66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2510626"/>
            <a:ext cx="5424696" cy="372668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DDE8D0-9DD7-4D4C-98C8-82AA0E51B1C1}"/>
              </a:ext>
            </a:extLst>
          </p:cNvPr>
          <p:cNvSpPr/>
          <p:nvPr/>
        </p:nvSpPr>
        <p:spPr>
          <a:xfrm>
            <a:off x="2590800" y="3241195"/>
            <a:ext cx="3336379" cy="4758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15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99.6 Setup CNN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12108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Setup CNN (Explanation)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setup a second convolution </a:t>
            </a:r>
            <a:r>
              <a:rPr lang="en-US" sz="1800" b="1" dirty="0">
                <a:solidFill>
                  <a:schemeClr val="tx1"/>
                </a:solidFill>
              </a:rPr>
              <a:t>for higher level neurons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with 64 3x3 windows: this topology  comes from the recommendation from Keras.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use recommendation from CNN.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9EF67-A3B3-41FE-AAA3-CDB300F66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652" y="2780928"/>
            <a:ext cx="5424696" cy="372668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DDE8D0-9DD7-4D4C-98C8-82AA0E51B1C1}"/>
              </a:ext>
            </a:extLst>
          </p:cNvPr>
          <p:cNvSpPr/>
          <p:nvPr/>
        </p:nvSpPr>
        <p:spPr>
          <a:xfrm>
            <a:off x="2291700" y="3915327"/>
            <a:ext cx="360040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27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99.6 Setup CNN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10973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Setup CNN (Explanation)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Next, we apply a MaxPooling2D layer that takes the maximum of each 2x2 result to </a:t>
            </a:r>
            <a:r>
              <a:rPr lang="en-US" sz="1800" b="1" dirty="0">
                <a:solidFill>
                  <a:schemeClr val="tx1"/>
                </a:solidFill>
              </a:rPr>
              <a:t>extract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the results down into something more manageable.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9EF67-A3B3-41FE-AAA3-CDB300F66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652" y="2617192"/>
            <a:ext cx="5424696" cy="372668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DDE8D0-9DD7-4D4C-98C8-82AA0E51B1C1}"/>
              </a:ext>
            </a:extLst>
          </p:cNvPr>
          <p:cNvSpPr/>
          <p:nvPr/>
        </p:nvSpPr>
        <p:spPr>
          <a:xfrm>
            <a:off x="2218348" y="4134860"/>
            <a:ext cx="360040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7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99 CNN Handwriting Recognition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5"/>
            <a:ext cx="8291263" cy="36663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CNN Handwriting Recognition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We discuss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 Keras on the MNIST data set again.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This time, we use CNN (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Convolutional Neural Network) that is better suited for image processing.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CNN's are less sensitive to the pattern in image. That is we are looking for.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With a multi-layer perceptron, we achieved around 97% accuracy.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Let’s see if CNN can beat that.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&gt; 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&gt; cd [Work-folder]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Start “jupyter notebook”.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Open “Keras-</a:t>
            </a:r>
            <a:r>
              <a:rPr lang="en-US" sz="1800" b="1" dirty="0" err="1">
                <a:solidFill>
                  <a:srgbClr val="000000"/>
                </a:solidFill>
              </a:rPr>
              <a:t>CNN.ipynb</a:t>
            </a:r>
            <a:r>
              <a:rPr lang="en-US" sz="1800" b="1" dirty="0">
                <a:solidFill>
                  <a:srgbClr val="000000"/>
                </a:solidFill>
              </a:rPr>
              <a:t>”</a:t>
            </a:r>
            <a:endParaRPr lang="en-US" sz="1800" b="1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99.6 Setup CNN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636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Setup CNN (Explanation)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A dropout filter is then applied to prevent overfitting.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9EF67-A3B3-41FE-AAA3-CDB300F66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2338258"/>
            <a:ext cx="5424696" cy="372668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DDE8D0-9DD7-4D4C-98C8-82AA0E51B1C1}"/>
              </a:ext>
            </a:extLst>
          </p:cNvPr>
          <p:cNvSpPr/>
          <p:nvPr/>
        </p:nvSpPr>
        <p:spPr>
          <a:xfrm>
            <a:off x="1906360" y="4197017"/>
            <a:ext cx="360040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98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99.6 Setup CNN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12901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Setup CNN (Explanation)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Next, we flatten the 2D layer we have at this stage into a 1D layer. </a:t>
            </a:r>
            <a:r>
              <a:rPr lang="en-US" sz="1800" b="1" dirty="0">
                <a:solidFill>
                  <a:schemeClr val="tx1"/>
                </a:solidFill>
              </a:rPr>
              <a:t>W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e have a traditional multi-layer perceptron. </a:t>
            </a:r>
            <a:r>
              <a:rPr lang="en-US" sz="1800" b="1" dirty="0">
                <a:solidFill>
                  <a:schemeClr val="tx1"/>
                </a:solidFill>
              </a:rPr>
              <a:t>F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eed that into a hidden, flat layer of 128 units.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then apply dropout again to further prevent overfitting.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9EF67-A3B3-41FE-AAA3-CDB300F66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2896176"/>
            <a:ext cx="5424696" cy="372668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DDE8D0-9DD7-4D4C-98C8-82AA0E51B1C1}"/>
              </a:ext>
            </a:extLst>
          </p:cNvPr>
          <p:cNvSpPr/>
          <p:nvPr/>
        </p:nvSpPr>
        <p:spPr>
          <a:xfrm>
            <a:off x="2339752" y="5061915"/>
            <a:ext cx="5049560" cy="10945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8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99.6 Setup CNN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9966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Setup CNN (Explanation)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And finally, we feed that into our final 10 units where softmax is applied to choose our category of 0-9.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9EF67-A3B3-41FE-AAA3-CDB300F66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2629664"/>
            <a:ext cx="5424696" cy="372668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DDE8D0-9DD7-4D4C-98C8-82AA0E51B1C1}"/>
              </a:ext>
            </a:extLst>
          </p:cNvPr>
          <p:cNvSpPr/>
          <p:nvPr/>
        </p:nvSpPr>
        <p:spPr>
          <a:xfrm>
            <a:off x="2559260" y="5854218"/>
            <a:ext cx="3308883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58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99.7 Model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12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99.7 Model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Model Summary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18C87A-3A03-4DAF-B04D-E5A975B79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89256"/>
            <a:ext cx="1857375" cy="4095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737F13-0CA4-44FF-BC18-9C6C44AEF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1971744"/>
            <a:ext cx="5086350" cy="3781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04706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99.7 Model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5"/>
            <a:ext cx="8291263" cy="16257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Model Summary (Explanation)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can do a 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model.summary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to double check that everything is the way that we intended it to be.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We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can see that we have two convolution layers.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We have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followed by a pooling layer, a dropout, and a flatten.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9889E-23AE-4ED1-923E-0E4C277A7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764" y="3033633"/>
            <a:ext cx="4504867" cy="349262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副標題 2">
            <a:extLst>
              <a:ext uri="{FF2B5EF4-FFF2-40B4-BE49-F238E27FC236}">
                <a16:creationId xmlns:a16="http://schemas.microsoft.com/office/drawing/2014/main" id="{CB66D5F0-EE82-4DB2-B0F8-FC42846D532D}"/>
              </a:ext>
            </a:extLst>
          </p:cNvPr>
          <p:cNvSpPr txBox="1">
            <a:spLocks/>
          </p:cNvSpPr>
          <p:nvPr/>
        </p:nvSpPr>
        <p:spPr>
          <a:xfrm>
            <a:off x="423812" y="3223876"/>
            <a:ext cx="3594436" cy="120003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3. We have a dense, a dropout, and a dense layer of multi-layer perceptron to do final classification.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9560-48C6-48DE-81EC-14C34A8F91EC}"/>
              </a:ext>
            </a:extLst>
          </p:cNvPr>
          <p:cNvSpPr/>
          <p:nvPr/>
        </p:nvSpPr>
        <p:spPr>
          <a:xfrm>
            <a:off x="4711968" y="3813468"/>
            <a:ext cx="3974832" cy="4937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7148F6-4CC5-48BD-9C8F-49E7A21C538E}"/>
              </a:ext>
            </a:extLst>
          </p:cNvPr>
          <p:cNvSpPr/>
          <p:nvPr/>
        </p:nvSpPr>
        <p:spPr>
          <a:xfrm>
            <a:off x="4212764" y="3861048"/>
            <a:ext cx="359236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C988E7-BB1B-4FCA-BA91-148980CE923D}"/>
              </a:ext>
            </a:extLst>
          </p:cNvPr>
          <p:cNvSpPr/>
          <p:nvPr/>
        </p:nvSpPr>
        <p:spPr>
          <a:xfrm>
            <a:off x="4711968" y="4307175"/>
            <a:ext cx="3974832" cy="7865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17112F-5293-4B09-92DC-4CEF6DE4A1C2}"/>
              </a:ext>
            </a:extLst>
          </p:cNvPr>
          <p:cNvSpPr/>
          <p:nvPr/>
        </p:nvSpPr>
        <p:spPr>
          <a:xfrm>
            <a:off x="4252415" y="4599925"/>
            <a:ext cx="359236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8DE04F-76A4-42DF-B78B-E14C94EEFA80}"/>
              </a:ext>
            </a:extLst>
          </p:cNvPr>
          <p:cNvSpPr/>
          <p:nvPr/>
        </p:nvSpPr>
        <p:spPr>
          <a:xfrm>
            <a:off x="4252415" y="5158782"/>
            <a:ext cx="359236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20246C-A1BA-464E-9D38-172ADEDB720E}"/>
              </a:ext>
            </a:extLst>
          </p:cNvPr>
          <p:cNvSpPr/>
          <p:nvPr/>
        </p:nvSpPr>
        <p:spPr>
          <a:xfrm>
            <a:off x="4709759" y="5135491"/>
            <a:ext cx="3974832" cy="7865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99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99.8 Compile Model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27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99.8 Compile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4"/>
            <a:ext cx="8291263" cy="22262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Compile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 </a:t>
            </a:r>
            <a:r>
              <a:rPr lang="en-US" sz="1800" b="1" dirty="0">
                <a:solidFill>
                  <a:srgbClr val="000000"/>
                </a:solidFill>
              </a:rPr>
              <a:t>are doing 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multiple categorization, therefore,  </a:t>
            </a:r>
            <a:r>
              <a:rPr lang="en-US" sz="1800" b="1" i="0" dirty="0" err="1">
                <a:solidFill>
                  <a:srgbClr val="000000"/>
                </a:solidFill>
                <a:effectLst/>
              </a:rPr>
              <a:t>categorical_crossentropy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 is still the right loss function to use.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 use the Adam optimizer.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T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he example provided with Keras uses RMSProp. You can try both Adam and RMSProp.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18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99.9 Train Model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18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99.9 Train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4"/>
            <a:ext cx="8291263" cy="25862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Train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And now we train our model. To make CNN faster, we setup batches of 32.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Warning: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This could take hours to run, and your computer's CPU will be maxed (maximized) during the run.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Do not run the next block unless you can tie up your computer for a long time.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It will print progress as each epoch is run, but each epoch can take around 20 minutes.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282C2-F72F-4F2D-9369-44FA5A4E7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4299104"/>
            <a:ext cx="5257800" cy="21431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513D84-8273-4B48-8D6B-A367E315224B}"/>
              </a:ext>
            </a:extLst>
          </p:cNvPr>
          <p:cNvSpPr/>
          <p:nvPr/>
        </p:nvSpPr>
        <p:spPr>
          <a:xfrm>
            <a:off x="2119312" y="4299104"/>
            <a:ext cx="4900960" cy="1290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9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99.1 Import Keras API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33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99.9 Train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4"/>
            <a:ext cx="8291263" cy="3182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Train Model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740928-560B-4179-B2A6-401EF9113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336" y="1889448"/>
            <a:ext cx="4830767" cy="47079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D1C946-0E0D-4BB6-930B-FF09FAAA2BC2}"/>
              </a:ext>
            </a:extLst>
          </p:cNvPr>
          <p:cNvSpPr/>
          <p:nvPr/>
        </p:nvSpPr>
        <p:spPr>
          <a:xfrm>
            <a:off x="2065336" y="4293096"/>
            <a:ext cx="4234856" cy="18981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27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99.10 Score Model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96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99.10 Score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3"/>
            <a:ext cx="8291263" cy="24965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Score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have </a:t>
            </a:r>
            <a:r>
              <a:rPr lang="en-US" sz="1800" b="1" dirty="0">
                <a:solidFill>
                  <a:schemeClr val="tx1"/>
                </a:solidFill>
              </a:rPr>
              <a:t>o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ver 99% accuracy and with just 10 epochs.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rom print out,  the looks of it, </a:t>
            </a:r>
            <a:r>
              <a:rPr lang="en-US" sz="1800" b="1" dirty="0">
                <a:solidFill>
                  <a:schemeClr val="tx1"/>
                </a:solidFill>
              </a:rPr>
              <a:t>5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or </a:t>
            </a:r>
            <a:r>
              <a:rPr lang="en-US" sz="1800" b="1" dirty="0">
                <a:solidFill>
                  <a:schemeClr val="tx1"/>
                </a:solidFill>
              </a:rPr>
              <a:t>6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would have been enough.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It came at a significant cost in terms of computing power, but when you start distributing things over multiple computers each with multiple GPU's, that cost starts to feel less bad.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If you are building model where life and death is a concern, for example, a self-driving car, accuracy is very important and worth to do.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117F65-3190-45AE-944C-ED176CC87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4166354"/>
            <a:ext cx="5257800" cy="21431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BFEFE8-FD3C-4052-82DF-F4E27DE167F1}"/>
              </a:ext>
            </a:extLst>
          </p:cNvPr>
          <p:cNvSpPr/>
          <p:nvPr/>
        </p:nvSpPr>
        <p:spPr>
          <a:xfrm>
            <a:off x="2129184" y="5476894"/>
            <a:ext cx="4900960" cy="8292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36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99.10 Score Model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3"/>
            <a:ext cx="8291263" cy="3591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>
                <a:solidFill>
                  <a:schemeClr val="tx1"/>
                </a:solidFill>
                <a:effectLst/>
              </a:rPr>
              <a:t>Score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Model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D271BB-FC1B-42DA-ADB8-6337043E8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336" y="1889448"/>
            <a:ext cx="4830767" cy="47079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CC685A-9FAB-4FDB-90C7-8E33DD06179F}"/>
              </a:ext>
            </a:extLst>
          </p:cNvPr>
          <p:cNvSpPr/>
          <p:nvPr/>
        </p:nvSpPr>
        <p:spPr>
          <a:xfrm>
            <a:off x="2062162" y="6093296"/>
            <a:ext cx="1501726" cy="3651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87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 of Chapter</a:t>
            </a:r>
            <a:endParaRPr lang="zh-TW" altLang="en-US" sz="6000" b="1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99.1 Import Keras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4706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Import Keras API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86B085-B87D-4E58-95BF-1F950DAD3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49" y="2197058"/>
            <a:ext cx="6667500" cy="1638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035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99.2 Load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4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99.2 Load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4706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Load Data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09FFB9-008C-4E43-8BFF-E424F02D9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196778"/>
            <a:ext cx="6696075" cy="27717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9BBBDF-9074-4BD7-BA30-824956DA6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5175726"/>
            <a:ext cx="7496175" cy="895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3186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99.2 Load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5"/>
            <a:ext cx="8291263" cy="28743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Load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We need to know the shape the of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  <a:latin typeface="+mj-lt"/>
              </a:rPr>
              <a:t>Before, we use flatten 784 (28 x 28) pixels.</a:t>
            </a:r>
            <a:endParaRPr lang="en-US" sz="1800" b="1" i="0" dirty="0">
              <a:solidFill>
                <a:srgbClr val="000000"/>
              </a:solidFill>
              <a:effectLst/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  <a:latin typeface="+mj-lt"/>
              </a:rPr>
              <a:t>The read in image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 data is 2D images of 28 x 28 pixels instead of a flattened stream of 784 pixels. </a:t>
            </a:r>
            <a:r>
              <a:rPr lang="en-US" sz="1800" b="1" dirty="0">
                <a:solidFill>
                  <a:srgbClr val="000000"/>
                </a:solidFill>
                <a:latin typeface="+mj-lt"/>
              </a:rPr>
              <a:t>W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e need to reshape image accordingly.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Depending on the setup data format Keras, the shape can be 1 x 28 x 28 or 28 x 28 x 1. </a:t>
            </a:r>
            <a:r>
              <a:rPr lang="en-US" sz="1800" b="1" dirty="0">
                <a:solidFill>
                  <a:srgbClr val="000000"/>
                </a:solidFill>
                <a:latin typeface="+mj-lt"/>
              </a:rPr>
              <a:t>Here, t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he "1" indicates a single color channel, as this is just grayscale. If we were dealing with color images, it would be 3 instead of 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  <a:latin typeface="+mj-lt"/>
              </a:rPr>
              <a:t>In color channel, s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ince we have RGB (Red, Green, and Blue) for color channels.</a:t>
            </a:r>
            <a:endParaRPr lang="en-US" sz="1800" b="1" i="0" dirty="0">
              <a:solidFill>
                <a:srgbClr val="29303B"/>
              </a:solidFill>
              <a:effectLst/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6C9600-4694-4282-8B84-CC92E27F4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538889"/>
            <a:ext cx="7496175" cy="895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8125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99.3 Reshape and Normalization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5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99.3 Reshape and Normalization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Reshape and Normalize Data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BA4A67-7247-484A-9A28-93B866DC5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72" y="5800770"/>
            <a:ext cx="7943850" cy="542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887938-B3D5-4207-820D-CC6BF9CB8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1994028"/>
            <a:ext cx="6819900" cy="354330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8666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14836</TotalTime>
  <Words>1350</Words>
  <Application>Microsoft Office PowerPoint</Application>
  <PresentationFormat>On-screen Show (4:3)</PresentationFormat>
  <Paragraphs>193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Office 佈景主題</vt:lpstr>
      <vt:lpstr>99 CNN Handwriting Recognition</vt:lpstr>
      <vt:lpstr>99 CNN Handwriting Recognition</vt:lpstr>
      <vt:lpstr>99.1 Import Keras API</vt:lpstr>
      <vt:lpstr>99.1 Import Keras API</vt:lpstr>
      <vt:lpstr>99.2 Load Data</vt:lpstr>
      <vt:lpstr>99.2 Load Data</vt:lpstr>
      <vt:lpstr>99.2 Load Data</vt:lpstr>
      <vt:lpstr>99.3 Reshape and Normalization</vt:lpstr>
      <vt:lpstr>99.3 Reshape and Normalization</vt:lpstr>
      <vt:lpstr>99.4 Label to One-Hot-Code</vt:lpstr>
      <vt:lpstr>99.4 Label to One-Hot-Code</vt:lpstr>
      <vt:lpstr>99.5 Display Sample Image</vt:lpstr>
      <vt:lpstr>99.5 Display Sample Image</vt:lpstr>
      <vt:lpstr>99.6 Setup CNN</vt:lpstr>
      <vt:lpstr>99.6 Setup CNN</vt:lpstr>
      <vt:lpstr>99.6 Setup CNN</vt:lpstr>
      <vt:lpstr>99.6 Setup CNN</vt:lpstr>
      <vt:lpstr>99.6 Setup CNN</vt:lpstr>
      <vt:lpstr>99.6 Setup CNN</vt:lpstr>
      <vt:lpstr>99.6 Setup CNN</vt:lpstr>
      <vt:lpstr>99.6 Setup CNN</vt:lpstr>
      <vt:lpstr>99.6 Setup CNN</vt:lpstr>
      <vt:lpstr>99.7 Model Summary</vt:lpstr>
      <vt:lpstr>99.7 Model Summary</vt:lpstr>
      <vt:lpstr>99.7 Model Summary</vt:lpstr>
      <vt:lpstr>99.8 Compile Model</vt:lpstr>
      <vt:lpstr>99.8 Compile Model</vt:lpstr>
      <vt:lpstr>99.9 Train Model</vt:lpstr>
      <vt:lpstr>99.9 Train Model</vt:lpstr>
      <vt:lpstr>99.9 Train Model</vt:lpstr>
      <vt:lpstr>99.10 Score Model</vt:lpstr>
      <vt:lpstr>99.10 Score Model</vt:lpstr>
      <vt:lpstr>99.10 Score Model 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7237</cp:revision>
  <dcterms:created xsi:type="dcterms:W3CDTF">2018-09-28T16:40:41Z</dcterms:created>
  <dcterms:modified xsi:type="dcterms:W3CDTF">2020-09-21T18:43:44Z</dcterms:modified>
</cp:coreProperties>
</file>