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07" r:id="rId3"/>
    <p:sldId id="308" r:id="rId4"/>
    <p:sldId id="312" r:id="rId5"/>
    <p:sldId id="311" r:id="rId6"/>
    <p:sldId id="313" r:id="rId7"/>
    <p:sldId id="314" r:id="rId8"/>
    <p:sldId id="315" r:id="rId9"/>
    <p:sldId id="316"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84" d="100"/>
          <a:sy n="84" d="100"/>
        </p:scale>
        <p:origin x="144"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teveloughran/winutil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72 Install Spark: Part 1</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72 Install Spark: Part 1</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3560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a:solidFill>
                  <a:srgbClr val="29303B"/>
                </a:solidFill>
                <a:effectLst/>
              </a:rPr>
              <a:t>Install Spark: Part 1</a:t>
            </a:r>
          </a:p>
          <a:p>
            <a:pPr marL="342900" indent="-342900" algn="l">
              <a:buClr>
                <a:srgbClr val="0070C0"/>
              </a:buClr>
              <a:buSzPct val="80000"/>
              <a:buFont typeface="Wingdings" pitchFamily="2" charset="2"/>
              <a:buChar char="u"/>
            </a:pPr>
            <a:r>
              <a:rPr lang="en-US" sz="1800" b="1" i="0">
                <a:solidFill>
                  <a:srgbClr val="29303B"/>
                </a:solidFill>
                <a:effectLst/>
              </a:rPr>
              <a:t>So </a:t>
            </a:r>
            <a:r>
              <a:rPr lang="en-US" sz="1800" b="1" i="0" dirty="0">
                <a:solidFill>
                  <a:srgbClr val="29303B"/>
                </a:solidFill>
                <a:effectLst/>
              </a:rPr>
              <a:t>far, we have talked about general data mining and machine learning techniques that you can use in your data science career.</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But they have all been running on your desktop and you can only run data as a single machine can process using some of these techniques using Python and scikit learn.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Now, we want to talk about big data that you might be working for a company that process big data.</a:t>
            </a:r>
          </a:p>
          <a:p>
            <a:pPr marL="342900" indent="-342900" algn="l">
              <a:buClr>
                <a:srgbClr val="0070C0"/>
              </a:buClr>
              <a:buSzPct val="80000"/>
              <a:buFont typeface="Wingdings" pitchFamily="2" charset="2"/>
              <a:buChar char="u"/>
            </a:pPr>
            <a:r>
              <a:rPr lang="en-US" sz="1800" b="1" i="0" dirty="0">
                <a:solidFill>
                  <a:srgbClr val="29303B"/>
                </a:solidFill>
                <a:effectLst/>
              </a:rPr>
              <a:t>We can</a:t>
            </a:r>
            <a:r>
              <a:rPr lang="en-US" sz="1800" b="1" dirty="0">
                <a:solidFill>
                  <a:srgbClr val="29303B"/>
                </a:solidFill>
              </a:rPr>
              <a:t>not run big data </a:t>
            </a:r>
            <a:r>
              <a:rPr lang="en-US" sz="1800" b="1" i="0" dirty="0">
                <a:solidFill>
                  <a:srgbClr val="29303B"/>
                </a:solidFill>
                <a:effectLst/>
              </a:rPr>
              <a:t>on just one system.</a:t>
            </a:r>
          </a:p>
          <a:p>
            <a:pPr marL="342900" indent="-342900" algn="l">
              <a:buClr>
                <a:srgbClr val="0070C0"/>
              </a:buClr>
              <a:buSzPct val="80000"/>
              <a:buFont typeface="Wingdings" pitchFamily="2" charset="2"/>
              <a:buChar char="u"/>
            </a:pPr>
            <a:r>
              <a:rPr lang="en-US" sz="1800" b="1" i="0" dirty="0">
                <a:solidFill>
                  <a:srgbClr val="29303B"/>
                </a:solidFill>
                <a:effectLst/>
              </a:rPr>
              <a:t>We have to compute </a:t>
            </a:r>
            <a:r>
              <a:rPr lang="en-US" sz="1800" b="1" dirty="0">
                <a:solidFill>
                  <a:srgbClr val="29303B"/>
                </a:solidFill>
              </a:rPr>
              <a:t>the big data</a:t>
            </a:r>
            <a:r>
              <a:rPr lang="en-US" sz="1800" b="1" i="0" dirty="0">
                <a:solidFill>
                  <a:srgbClr val="29303B"/>
                </a:solidFill>
                <a:effectLst/>
              </a:rPr>
              <a:t> using the resources of an entire cloud, a cluster of computing resources and that is where Apache Spark comes in.</a:t>
            </a:r>
          </a:p>
          <a:p>
            <a:pPr marL="342900" indent="-342900" algn="l">
              <a:buClr>
                <a:srgbClr val="0070C0"/>
              </a:buClr>
              <a:buSzPct val="80000"/>
              <a:buFont typeface="Wingdings" pitchFamily="2" charset="2"/>
              <a:buChar char="u"/>
            </a:pPr>
            <a:r>
              <a:rPr lang="en-US" sz="1800" b="1" dirty="0">
                <a:solidFill>
                  <a:srgbClr val="29303B"/>
                </a:solidFill>
              </a:rPr>
              <a:t>We will </a:t>
            </a:r>
            <a:r>
              <a:rPr lang="en-US" sz="1800" b="1" i="0" dirty="0">
                <a:solidFill>
                  <a:srgbClr val="29303B"/>
                </a:solidFill>
                <a:effectLst/>
              </a:rPr>
              <a:t>you set up using Apache Spark </a:t>
            </a:r>
            <a:r>
              <a:rPr lang="en-US" sz="1800" b="1" dirty="0">
                <a:solidFill>
                  <a:srgbClr val="29303B"/>
                </a:solidFill>
              </a:rPr>
              <a:t>with</a:t>
            </a:r>
            <a:r>
              <a:rPr lang="en-US" sz="1800" b="1" i="0" dirty="0">
                <a:solidFill>
                  <a:srgbClr val="29303B"/>
                </a:solidFill>
                <a:effectLst/>
              </a:rPr>
              <a:t> some examples using Apache Spark to solve some of the same problems that we solved using a single computer.</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First, we need to setup</a:t>
            </a:r>
            <a:r>
              <a:rPr lang="en-US" sz="1800" b="1" i="0" dirty="0">
                <a:solidFill>
                  <a:srgbClr val="29303B"/>
                </a:solidFill>
                <a:effectLst/>
              </a:rPr>
              <a:t> Spark on </a:t>
            </a:r>
            <a:r>
              <a:rPr lang="en-US" sz="1800" b="1" dirty="0">
                <a:solidFill>
                  <a:srgbClr val="29303B"/>
                </a:solidFill>
              </a:rPr>
              <a:t>our</a:t>
            </a:r>
            <a:r>
              <a:rPr lang="en-US" sz="1800" b="1" i="0" dirty="0">
                <a:solidFill>
                  <a:srgbClr val="29303B"/>
                </a:solidFill>
                <a:effectLst/>
              </a:rPr>
              <a:t> computer.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53041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72 Install Spark: Part 1</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788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Install Spark: Part 1</a:t>
            </a:r>
          </a:p>
          <a:p>
            <a:pPr marL="342900" indent="-342900" algn="l">
              <a:buClr>
                <a:srgbClr val="0070C0"/>
              </a:buClr>
              <a:buSzPct val="80000"/>
              <a:buFont typeface="Wingdings" pitchFamily="2" charset="2"/>
              <a:buChar char="u"/>
            </a:pPr>
            <a:r>
              <a:rPr lang="en-US" sz="1800" b="1" dirty="0">
                <a:solidFill>
                  <a:srgbClr val="29303B"/>
                </a:solidFill>
              </a:rPr>
              <a:t>We will setup Spark</a:t>
            </a:r>
            <a:r>
              <a:rPr lang="en-US" sz="1800" b="1" i="0" dirty="0">
                <a:solidFill>
                  <a:srgbClr val="29303B"/>
                </a:solidFill>
                <a:effectLst/>
              </a:rPr>
              <a:t> on a Windows system. </a:t>
            </a:r>
            <a:r>
              <a:rPr lang="en-US" sz="1800" b="1" dirty="0">
                <a:solidFill>
                  <a:srgbClr val="29303B"/>
                </a:solidFill>
              </a:rPr>
              <a:t>W</a:t>
            </a:r>
            <a:r>
              <a:rPr lang="en-US" sz="1800" b="1" i="0" dirty="0">
                <a:solidFill>
                  <a:srgbClr val="29303B"/>
                </a:solidFill>
                <a:effectLst/>
              </a:rPr>
              <a:t>e are going to develop these examples </a:t>
            </a:r>
            <a:r>
              <a:rPr lang="en-US" sz="1800" b="1" dirty="0">
                <a:solidFill>
                  <a:srgbClr val="29303B"/>
                </a:solidFill>
              </a:rPr>
              <a:t>using</a:t>
            </a:r>
            <a:r>
              <a:rPr lang="en-US" sz="1800" b="1" i="0" dirty="0">
                <a:solidFill>
                  <a:srgbClr val="29303B"/>
                </a:solidFill>
                <a:effectLst/>
              </a:rPr>
              <a:t> your own computer.</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hese same examples can scale up to actually run on a Hadoop cluster later on if you want.</a:t>
            </a:r>
          </a:p>
          <a:p>
            <a:pPr marL="342900" indent="-342900" algn="l">
              <a:buClr>
                <a:srgbClr val="0070C0"/>
              </a:buClr>
              <a:buSzPct val="80000"/>
              <a:buFont typeface="Wingdings" pitchFamily="2" charset="2"/>
              <a:buChar char="u"/>
            </a:pPr>
            <a:r>
              <a:rPr lang="en-US" sz="1800" b="1" dirty="0">
                <a:solidFill>
                  <a:srgbClr val="29303B"/>
                </a:solidFill>
              </a:rPr>
              <a:t>Spark is v</a:t>
            </a:r>
            <a:r>
              <a:rPr lang="en-US" sz="1800" b="1" i="0" dirty="0">
                <a:solidFill>
                  <a:srgbClr val="29303B"/>
                </a:solidFill>
                <a:effectLst/>
              </a:rPr>
              <a:t>ery powerful tool for managing big data and doing machine learning on large data sets. Now, </a:t>
            </a:r>
            <a:r>
              <a:rPr lang="en-US" sz="1800" b="1" dirty="0">
                <a:solidFill>
                  <a:srgbClr val="29303B"/>
                </a:solidFill>
              </a:rPr>
              <a:t>we will </a:t>
            </a:r>
            <a:r>
              <a:rPr lang="en-US" sz="1800" b="1" i="0" dirty="0">
                <a:solidFill>
                  <a:srgbClr val="29303B"/>
                </a:solidFill>
                <a:effectLst/>
              </a:rPr>
              <a:t>run </a:t>
            </a:r>
            <a:r>
              <a:rPr lang="en-US" sz="1800" b="1" dirty="0">
                <a:solidFill>
                  <a:srgbClr val="29303B"/>
                </a:solidFill>
              </a:rPr>
              <a:t>Spark </a:t>
            </a:r>
            <a:r>
              <a:rPr lang="en-US" sz="1800" b="1" i="0" dirty="0">
                <a:solidFill>
                  <a:srgbClr val="29303B"/>
                </a:solidFill>
                <a:effectLst/>
              </a:rPr>
              <a:t>just on our own desktop with the same programs we </a:t>
            </a:r>
            <a:r>
              <a:rPr lang="en-US" sz="1800" b="1" dirty="0">
                <a:solidFill>
                  <a:srgbClr val="29303B"/>
                </a:solidFill>
              </a:rPr>
              <a:t>us</a:t>
            </a:r>
            <a:r>
              <a:rPr lang="en-US" sz="1800" b="1" i="0" dirty="0">
                <a:solidFill>
                  <a:srgbClr val="29303B"/>
                </a:solidFill>
                <a:effectLst/>
              </a:rPr>
              <a:t>ed.</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We will run the same program on an actual Hadoop cluster.</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 take these same scripts </a:t>
            </a:r>
            <a:r>
              <a:rPr lang="en-US" sz="1800" b="1" dirty="0">
                <a:solidFill>
                  <a:srgbClr val="29303B"/>
                </a:solidFill>
              </a:rPr>
              <a:t>we</a:t>
            </a:r>
            <a:r>
              <a:rPr lang="en-US" sz="1800" b="1" i="0" dirty="0">
                <a:solidFill>
                  <a:srgbClr val="29303B"/>
                </a:solidFill>
                <a:effectLst/>
              </a:rPr>
              <a:t> run locally on your desktop in spark standalone mode, you can take those same scripts and actually run them from the master node of an actual Hadoop cluster and then scale up to the entire power of a Hadoop cluster and process massive data sets.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E</a:t>
            </a:r>
            <a:r>
              <a:rPr lang="en-US" sz="1800" b="1" i="0" dirty="0">
                <a:solidFill>
                  <a:srgbClr val="29303B"/>
                </a:solidFill>
                <a:effectLst/>
              </a:rPr>
              <a:t>ven though we are going to setup to run locally on your own computer, keep in mind that these same concepts that we do will scale up to running on a cluster as well.</a:t>
            </a:r>
          </a:p>
          <a:p>
            <a:pPr marL="342900" indent="-342900" algn="l">
              <a:buClr>
                <a:srgbClr val="0070C0"/>
              </a:buClr>
              <a:buSzPct val="80000"/>
              <a:buFont typeface="Wingdings" pitchFamily="2" charset="2"/>
              <a:buChar char="u"/>
            </a:pP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dirty="0"/>
          </a:p>
        </p:txBody>
      </p:sp>
    </p:spTree>
    <p:extLst>
      <p:ext uri="{BB962C8B-B14F-4D97-AF65-F5344CB8AC3E}">
        <p14:creationId xmlns:p14="http://schemas.microsoft.com/office/powerpoint/2010/main" val="406910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72.1 Install Spark on Windows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5717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72.1 Install Spark on Windows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0599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Install Spark on Windows</a:t>
            </a:r>
          </a:p>
          <a:p>
            <a:pPr marL="342900" indent="-342900" algn="l">
              <a:buClr>
                <a:srgbClr val="0070C0"/>
              </a:buClr>
              <a:buSzPct val="80000"/>
              <a:buFont typeface="Wingdings" pitchFamily="2" charset="2"/>
              <a:buChar char="u"/>
            </a:pPr>
            <a:r>
              <a:rPr lang="en-US" sz="1800" b="1" i="0" dirty="0">
                <a:solidFill>
                  <a:srgbClr val="29303B"/>
                </a:solidFill>
                <a:effectLst/>
              </a:rPr>
              <a:t>1. Install JDK</a:t>
            </a:r>
          </a:p>
          <a:p>
            <a:pPr marL="342900" indent="-342900" algn="l">
              <a:buClr>
                <a:srgbClr val="0070C0"/>
              </a:buClr>
              <a:buSzPct val="80000"/>
              <a:buFont typeface="Wingdings" pitchFamily="2" charset="2"/>
              <a:buChar char="u"/>
            </a:pPr>
            <a:r>
              <a:rPr lang="en-US" sz="1800" b="1" dirty="0">
                <a:solidFill>
                  <a:srgbClr val="29303B"/>
                </a:solidFill>
              </a:rPr>
              <a:t>2. Install Python (we already have this)</a:t>
            </a:r>
          </a:p>
          <a:p>
            <a:pPr marL="342900" indent="-342900" algn="l">
              <a:buClr>
                <a:srgbClr val="0070C0"/>
              </a:buClr>
              <a:buSzPct val="80000"/>
              <a:buFont typeface="Wingdings" pitchFamily="2" charset="2"/>
              <a:buChar char="u"/>
            </a:pPr>
            <a:r>
              <a:rPr lang="en-US" sz="1800" b="1" i="0" dirty="0">
                <a:solidFill>
                  <a:srgbClr val="29303B"/>
                </a:solidFill>
                <a:effectLst/>
              </a:rPr>
              <a:t>3. Install a pre-install version for Hadoop</a:t>
            </a:r>
          </a:p>
          <a:p>
            <a:pPr marL="342900" indent="-342900" algn="l">
              <a:buClr>
                <a:srgbClr val="0070C0"/>
              </a:buClr>
              <a:buSzPct val="80000"/>
              <a:buFont typeface="Wingdings" pitchFamily="2" charset="2"/>
              <a:buChar char="u"/>
            </a:pPr>
            <a:r>
              <a:rPr lang="en-US" sz="1800" b="1" dirty="0">
                <a:solidFill>
                  <a:srgbClr val="29303B"/>
                </a:solidFill>
              </a:rPr>
              <a:t>4. Create a conf/log4j.properties file to change the warning level</a:t>
            </a:r>
          </a:p>
          <a:p>
            <a:pPr marL="342900" indent="-342900" algn="l">
              <a:buClr>
                <a:srgbClr val="0070C0"/>
              </a:buClr>
              <a:buSzPct val="80000"/>
              <a:buFont typeface="Wingdings" pitchFamily="2" charset="2"/>
              <a:buChar char="u"/>
            </a:pPr>
            <a:r>
              <a:rPr lang="en-US" sz="1800" b="1" i="0" dirty="0">
                <a:solidFill>
                  <a:srgbClr val="29303B"/>
                </a:solidFill>
                <a:effectLst/>
              </a:rPr>
              <a:t>5. </a:t>
            </a:r>
            <a:r>
              <a:rPr lang="en-US" sz="1800" b="1" i="0">
                <a:solidFill>
                  <a:srgbClr val="29303B"/>
                </a:solidFill>
                <a:effectLst/>
              </a:rPr>
              <a:t>A</a:t>
            </a:r>
            <a:r>
              <a:rPr lang="en-US" sz="1800" b="1">
                <a:solidFill>
                  <a:srgbClr val="29303B"/>
                </a:solidFill>
              </a:rPr>
              <a:t>dd SPARH</a:t>
            </a:r>
            <a:r>
              <a:rPr lang="en-US" sz="1800" b="1" dirty="0">
                <a:solidFill>
                  <a:srgbClr val="29303B"/>
                </a:solidFill>
              </a:rPr>
              <a:t>_HOME environment variable</a:t>
            </a:r>
          </a:p>
          <a:p>
            <a:pPr marL="342900" indent="-342900" algn="l">
              <a:buClr>
                <a:srgbClr val="0070C0"/>
              </a:buClr>
              <a:buSzPct val="80000"/>
              <a:buFont typeface="Wingdings" pitchFamily="2" charset="2"/>
              <a:buChar char="u"/>
            </a:pPr>
            <a:r>
              <a:rPr lang="en-US" sz="1800" b="1" i="0" dirty="0">
                <a:solidFill>
                  <a:srgbClr val="29303B"/>
                </a:solidFill>
                <a:effectLst/>
              </a:rPr>
              <a:t>6. Add %SPARK_HOME%\bin to your PATH</a:t>
            </a:r>
          </a:p>
          <a:p>
            <a:pPr marL="342900" indent="-342900" algn="l">
              <a:buClr>
                <a:srgbClr val="0070C0"/>
              </a:buClr>
              <a:buSzPct val="80000"/>
              <a:buFont typeface="Wingdings" pitchFamily="2" charset="2"/>
              <a:buChar char="u"/>
            </a:pPr>
            <a:r>
              <a:rPr lang="en-US" sz="1800" b="1" dirty="0">
                <a:solidFill>
                  <a:srgbClr val="29303B"/>
                </a:solidFill>
              </a:rPr>
              <a:t>7. Set HADOOP_HOME to c:\winutils</a:t>
            </a:r>
          </a:p>
          <a:p>
            <a:pPr marL="342900" indent="-342900" algn="l">
              <a:buClr>
                <a:srgbClr val="0070C0"/>
              </a:buClr>
              <a:buSzPct val="80000"/>
              <a:buFont typeface="Wingdings" pitchFamily="2" charset="2"/>
              <a:buChar char="u"/>
            </a:pPr>
            <a:r>
              <a:rPr lang="en-US" sz="1800" b="1" i="0" dirty="0">
                <a:solidFill>
                  <a:srgbClr val="29303B"/>
                </a:solidFill>
                <a:effectLst/>
              </a:rPr>
              <a:t>8. Install winutils</a:t>
            </a:r>
            <a:r>
              <a:rPr lang="en-US" sz="1800" b="1" dirty="0">
                <a:solidFill>
                  <a:srgbClr val="29303B"/>
                </a:solidFill>
              </a:rPr>
              <a:t>.exe to c:\windutils\bin</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pic>
        <p:nvPicPr>
          <p:cNvPr id="1026" name="Picture 2" descr="Apache Spark - Wikipedia">
            <a:extLst>
              <a:ext uri="{FF2B5EF4-FFF2-40B4-BE49-F238E27FC236}">
                <a16:creationId xmlns:a16="http://schemas.microsoft.com/office/drawing/2014/main" id="{4CBA63B3-1C68-4ADC-9888-107ECAEF7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2" y="4545561"/>
            <a:ext cx="2962275" cy="15430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81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72.1 Install Spark on Windows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932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Install Spark on Windows Explanation</a:t>
            </a:r>
          </a:p>
          <a:p>
            <a:pPr marL="342900" indent="-342900" algn="l">
              <a:buClr>
                <a:srgbClr val="0070C0"/>
              </a:buClr>
              <a:buSzPct val="80000"/>
              <a:buFont typeface="Wingdings" pitchFamily="2" charset="2"/>
              <a:buChar char="u"/>
            </a:pPr>
            <a:r>
              <a:rPr lang="en-US" sz="1800" b="1" dirty="0">
                <a:solidFill>
                  <a:srgbClr val="29303B"/>
                </a:solidFill>
              </a:rPr>
              <a:t>The</a:t>
            </a:r>
            <a:r>
              <a:rPr lang="en-US" sz="1800" b="1" i="0" dirty="0">
                <a:solidFill>
                  <a:srgbClr val="29303B"/>
                </a:solidFill>
                <a:effectLst/>
              </a:rPr>
              <a:t> Spark installed on Windows involves several steps.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irst, we need  JDK (Java </a:t>
            </a:r>
            <a:r>
              <a:rPr lang="en-US" sz="1800" b="1" dirty="0">
                <a:solidFill>
                  <a:srgbClr val="29303B"/>
                </a:solidFill>
              </a:rPr>
              <a:t>D</a:t>
            </a:r>
            <a:r>
              <a:rPr lang="en-US" sz="1800" b="1" i="0" dirty="0">
                <a:solidFill>
                  <a:srgbClr val="29303B"/>
                </a:solidFill>
                <a:effectLst/>
              </a:rPr>
              <a:t>evelopment </a:t>
            </a:r>
            <a:r>
              <a:rPr lang="en-US" sz="1800" b="1" dirty="0">
                <a:solidFill>
                  <a:srgbClr val="29303B"/>
                </a:solidFill>
              </a:rPr>
              <a:t>K</a:t>
            </a:r>
            <a:r>
              <a:rPr lang="en-US" sz="1800" b="1" i="0" dirty="0">
                <a:solidFill>
                  <a:srgbClr val="29303B"/>
                </a:solidFill>
                <a:effectLst/>
              </a:rPr>
              <a:t>it): </a:t>
            </a:r>
          </a:p>
          <a:p>
            <a:pPr marL="342900" indent="-342900" algn="l">
              <a:buClr>
                <a:srgbClr val="0070C0"/>
              </a:buClr>
              <a:buSzPct val="80000"/>
              <a:buFont typeface="Wingdings" pitchFamily="2" charset="2"/>
              <a:buChar char="u"/>
            </a:pPr>
            <a:r>
              <a:rPr lang="en-US" sz="1800" b="1" dirty="0">
                <a:solidFill>
                  <a:srgbClr val="29303B"/>
                </a:solidFill>
              </a:rPr>
              <a:t>Go to: </a:t>
            </a:r>
            <a:r>
              <a:rPr lang="en-US" sz="1800" b="1" dirty="0">
                <a:solidFill>
                  <a:srgbClr val="29303B"/>
                </a:solidFill>
                <a:hlinkClick r:id="rId2"/>
              </a:rPr>
              <a:t>https://www.oracle.com/java/technologies/javase-downloads.html</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Download and install JDK.</a:t>
            </a:r>
          </a:p>
          <a:p>
            <a:pPr marL="342900" indent="-342900" algn="l">
              <a:buClr>
                <a:srgbClr val="0070C0"/>
              </a:buClr>
              <a:buSzPct val="80000"/>
              <a:buFont typeface="Wingdings" pitchFamily="2" charset="2"/>
              <a:buChar char="u"/>
            </a:pPr>
            <a:r>
              <a:rPr lang="en-US" sz="1800" b="1" i="0" dirty="0">
                <a:solidFill>
                  <a:srgbClr val="29303B"/>
                </a:solidFill>
                <a:effectLst/>
              </a:rPr>
              <a:t>We need the </a:t>
            </a:r>
            <a:r>
              <a:rPr lang="en-US" sz="1800" b="1" i="0" dirty="0">
                <a:solidFill>
                  <a:srgbClr val="C00000"/>
                </a:solidFill>
                <a:effectLst/>
              </a:rPr>
              <a:t>JDK (Java Development Kit) </a:t>
            </a:r>
            <a:r>
              <a:rPr lang="en-US" sz="1800" b="1" i="0" dirty="0">
                <a:solidFill>
                  <a:srgbClr val="29303B"/>
                </a:solidFill>
                <a:effectLst/>
              </a:rPr>
              <a:t>because </a:t>
            </a:r>
            <a:r>
              <a:rPr lang="en-US" sz="1800" b="1" dirty="0">
                <a:solidFill>
                  <a:srgbClr val="29303B"/>
                </a:solidFill>
              </a:rPr>
              <a:t>we </a:t>
            </a:r>
            <a:r>
              <a:rPr lang="en-US" sz="1800" b="1" i="0" dirty="0">
                <a:solidFill>
                  <a:srgbClr val="29303B"/>
                </a:solidFill>
                <a:effectLst/>
              </a:rPr>
              <a:t>run Python on Spark. The Python code is translated into the Scala code. Scala is on top of Java interpreter. </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order to run Python code, we need a Scala system. Scala is installed by default as part of Spark</a:t>
            </a:r>
            <a:r>
              <a:rPr lang="en-US" sz="1800" b="1" dirty="0">
                <a:solidFill>
                  <a:srgbClr val="29303B"/>
                </a:solidFill>
              </a:rPr>
              <a:t>, and we</a:t>
            </a:r>
            <a:r>
              <a:rPr lang="en-US" sz="1800" b="1" i="0" dirty="0">
                <a:solidFill>
                  <a:srgbClr val="29303B"/>
                </a:solidFill>
                <a:effectLst/>
              </a:rPr>
              <a:t> also need Java interpreter to run Scala code.</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We already have Python and Python environment setup.</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29303B"/>
                </a:solidFill>
                <a:effectLst/>
              </a:rPr>
              <a:t>Apache Web site have pre-built versions of Spark that will just run out of the box that are pre compiled for Hadoop system.</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do not have to build anything. </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can just </a:t>
            </a:r>
            <a:r>
              <a:rPr lang="en-US" sz="1800" b="1" i="0" dirty="0">
                <a:solidFill>
                  <a:srgbClr val="C00000"/>
                </a:solidFill>
                <a:effectLst/>
              </a:rPr>
              <a:t>download </a:t>
            </a:r>
            <a:r>
              <a:rPr lang="en-US" sz="1800" b="1" dirty="0">
                <a:solidFill>
                  <a:srgbClr val="C00000"/>
                </a:solidFill>
              </a:rPr>
              <a:t>Spark</a:t>
            </a:r>
            <a:r>
              <a:rPr lang="en-US" sz="1800" b="1" i="0" dirty="0">
                <a:solidFill>
                  <a:srgbClr val="C00000"/>
                </a:solidFill>
                <a:effectLst/>
              </a:rPr>
              <a:t> </a:t>
            </a:r>
            <a:r>
              <a:rPr lang="en-US" sz="1800" b="1" i="0" dirty="0">
                <a:solidFill>
                  <a:srgbClr val="29303B"/>
                </a:solidFill>
                <a:effectLst/>
              </a:rPr>
              <a:t>to your computer and </a:t>
            </a:r>
            <a:r>
              <a:rPr lang="en-US" sz="1800" b="1" dirty="0">
                <a:solidFill>
                  <a:srgbClr val="29303B"/>
                </a:solidFill>
              </a:rPr>
              <a:t>put</a:t>
            </a:r>
            <a:r>
              <a:rPr lang="en-US" sz="1800" b="1" i="0" dirty="0">
                <a:solidFill>
                  <a:srgbClr val="29303B"/>
                </a:solidFill>
                <a:effectLst/>
              </a:rPr>
              <a:t> it in the right place.</a:t>
            </a:r>
          </a:p>
          <a:p>
            <a:pPr marL="342900" indent="-342900" algn="l">
              <a:buClr>
                <a:srgbClr val="0070C0"/>
              </a:buClr>
              <a:buSzPct val="80000"/>
              <a:buFont typeface="Wingdings" pitchFamily="2" charset="2"/>
              <a:buChar char="u"/>
            </a:pPr>
            <a:r>
              <a:rPr lang="en-US" sz="1800" b="1" i="0" dirty="0">
                <a:solidFill>
                  <a:srgbClr val="29303B"/>
                </a:solidFill>
                <a:effectLst/>
              </a:rPr>
              <a:t>Then we have </a:t>
            </a:r>
            <a:r>
              <a:rPr lang="en-US" sz="1800" b="1" dirty="0">
                <a:solidFill>
                  <a:srgbClr val="29303B"/>
                </a:solidFill>
              </a:rPr>
              <a:t>to </a:t>
            </a:r>
            <a:r>
              <a:rPr lang="en-US" sz="1800" b="1" i="0" dirty="0">
                <a:solidFill>
                  <a:srgbClr val="29303B"/>
                </a:solidFill>
                <a:effectLst/>
              </a:rPr>
              <a:t>configure Spark.</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339923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72.1 Install Spark on Windows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635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Install Spark on Windows Explanation</a:t>
            </a:r>
          </a:p>
          <a:p>
            <a:pPr marL="342900" indent="-342900" algn="l">
              <a:buClr>
                <a:srgbClr val="0070C0"/>
              </a:buClr>
              <a:buSzPct val="80000"/>
              <a:buFont typeface="Wingdings" pitchFamily="2" charset="2"/>
              <a:buChar char="u"/>
            </a:pPr>
            <a:r>
              <a:rPr lang="en-US" sz="1800" b="1" dirty="0">
                <a:solidFill>
                  <a:srgbClr val="29303B"/>
                </a:solidFill>
              </a:rPr>
              <a:t>O</a:t>
            </a:r>
            <a:r>
              <a:rPr lang="en-US" sz="1800" b="1" i="0" dirty="0">
                <a:solidFill>
                  <a:srgbClr val="29303B"/>
                </a:solidFill>
                <a:effectLst/>
              </a:rPr>
              <a:t>ne thing we want to do is </a:t>
            </a:r>
            <a:r>
              <a:rPr lang="en-US" sz="1800" b="1" i="0" dirty="0">
                <a:solidFill>
                  <a:srgbClr val="C00000"/>
                </a:solidFill>
                <a:effectLst/>
              </a:rPr>
              <a:t>adjust our warning level </a:t>
            </a:r>
            <a:r>
              <a:rPr lang="en-US" sz="1800" b="1" i="0" dirty="0">
                <a:solidFill>
                  <a:srgbClr val="29303B"/>
                </a:solidFill>
                <a:effectLst/>
              </a:rPr>
              <a:t>so we do not get a bunch of warning spam when we run our jobs. </a:t>
            </a:r>
            <a:r>
              <a:rPr lang="en-US" sz="1800" b="1" dirty="0">
                <a:solidFill>
                  <a:srgbClr val="29303B"/>
                </a:solidFill>
              </a:rPr>
              <a:t>W</a:t>
            </a:r>
            <a:r>
              <a:rPr lang="en-US" sz="1800" b="1" i="0" dirty="0">
                <a:solidFill>
                  <a:srgbClr val="29303B"/>
                </a:solidFill>
                <a:effectLst/>
              </a:rPr>
              <a:t>e need to rename one of the properties files for warning message.</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need </a:t>
            </a:r>
            <a:r>
              <a:rPr lang="en-US" sz="1800" b="1" i="0" dirty="0">
                <a:solidFill>
                  <a:srgbClr val="C00000"/>
                </a:solidFill>
                <a:effectLst/>
              </a:rPr>
              <a:t>SPARK_HOME environment variable</a:t>
            </a:r>
            <a:r>
              <a:rPr lang="en-US" sz="1800" b="1" i="0" dirty="0">
                <a:solidFill>
                  <a:srgbClr val="29303B"/>
                </a:solidFill>
                <a:effectLst/>
              </a:rPr>
              <a:t> where we installed spark.</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need </a:t>
            </a:r>
            <a:r>
              <a:rPr lang="en-US" sz="1800" b="1" i="0" dirty="0">
                <a:solidFill>
                  <a:srgbClr val="C00000"/>
                </a:solidFill>
                <a:effectLst/>
              </a:rPr>
              <a:t>%SPARK_HOME%\bin </a:t>
            </a:r>
            <a:r>
              <a:rPr lang="en-US" sz="1800" b="1" i="0" dirty="0">
                <a:solidFill>
                  <a:srgbClr val="29303B"/>
                </a:solidFill>
                <a:effectLst/>
              </a:rPr>
              <a:t>for </a:t>
            </a:r>
            <a:r>
              <a:rPr lang="en-US" sz="1800" b="1" dirty="0">
                <a:solidFill>
                  <a:srgbClr val="29303B"/>
                </a:solidFill>
              </a:rPr>
              <a:t>Spark Command</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Finally, we need to set a HADOOP_HOME for Hadoop syste</a:t>
            </a:r>
            <a:r>
              <a:rPr lang="en-US" sz="1800" b="1" dirty="0">
                <a:solidFill>
                  <a:srgbClr val="29303B"/>
                </a:solidFill>
              </a:rPr>
              <a:t>m</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need to install a file called winutils.exe to HADOOP_HOME winutils.exe within the resources.</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dirty="0" err="1">
                <a:solidFill>
                  <a:srgbClr val="29303B"/>
                </a:solidFill>
              </a:rPr>
              <a:t>winutils</a:t>
            </a:r>
            <a:r>
              <a:rPr lang="en-US" sz="1800" b="1" dirty="0">
                <a:solidFill>
                  <a:srgbClr val="29303B"/>
                </a:solidFill>
              </a:rPr>
              <a:t> can be downloaded from</a:t>
            </a:r>
          </a:p>
          <a:p>
            <a:pPr marL="342900" indent="-342900" algn="l">
              <a:buClr>
                <a:srgbClr val="0070C0"/>
              </a:buClr>
              <a:buSzPct val="80000"/>
              <a:buFont typeface="Wingdings" pitchFamily="2" charset="2"/>
              <a:buChar char="u"/>
            </a:pPr>
            <a:r>
              <a:rPr lang="en-US" sz="1800" b="1" dirty="0">
                <a:solidFill>
                  <a:srgbClr val="29303B"/>
                </a:solidFill>
                <a:hlinkClick r:id="rId2"/>
              </a:rPr>
              <a:t>https://github.com/steveloughran/winutils</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spTree>
    <p:extLst>
      <p:ext uri="{BB962C8B-B14F-4D97-AF65-F5344CB8AC3E}">
        <p14:creationId xmlns:p14="http://schemas.microsoft.com/office/powerpoint/2010/main" val="38096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72.2 Install Spark on Other OS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6941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72.3 Install Spark on Other OS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2678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Install Spark on Other OS</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nstall spark and other operating systems </a:t>
            </a:r>
            <a:r>
              <a:rPr lang="en-US" sz="1800" b="1" dirty="0">
                <a:solidFill>
                  <a:srgbClr val="29303B"/>
                </a:solidFill>
              </a:rPr>
              <a:t>are</a:t>
            </a:r>
            <a:r>
              <a:rPr lang="en-US" sz="1800" b="1" i="0" dirty="0">
                <a:solidFill>
                  <a:srgbClr val="29303B"/>
                </a:solidFill>
                <a:effectLst/>
              </a:rPr>
              <a:t> the same steps except we do not need “winutils.exe”.</a:t>
            </a:r>
          </a:p>
          <a:p>
            <a:pPr marL="342900" indent="-342900" algn="l">
              <a:buClr>
                <a:srgbClr val="0070C0"/>
              </a:buClr>
              <a:buSzPct val="80000"/>
              <a:buFont typeface="Wingdings" pitchFamily="2" charset="2"/>
              <a:buChar char="u"/>
            </a:pPr>
            <a:r>
              <a:rPr lang="en-US" sz="1800" b="1" i="0" dirty="0">
                <a:solidFill>
                  <a:srgbClr val="29303B"/>
                </a:solidFill>
                <a:effectLst/>
              </a:rPr>
              <a:t>We need to install JDK and Spark (with Scala)</a:t>
            </a:r>
          </a:p>
          <a:p>
            <a:pPr marL="342900" indent="-342900" algn="l">
              <a:buClr>
                <a:srgbClr val="0070C0"/>
              </a:buClr>
              <a:buSzPct val="80000"/>
              <a:buFont typeface="Wingdings" pitchFamily="2" charset="2"/>
              <a:buChar char="u"/>
            </a:pPr>
            <a:r>
              <a:rPr lang="en-US" sz="1800" b="1" dirty="0">
                <a:solidFill>
                  <a:srgbClr val="29303B"/>
                </a:solidFill>
              </a:rPr>
              <a:t>We need to setup path for</a:t>
            </a:r>
            <a:r>
              <a:rPr lang="en-US" sz="1800" b="1" i="0" dirty="0">
                <a:solidFill>
                  <a:srgbClr val="29303B"/>
                </a:solidFill>
                <a:effectLst/>
              </a:rPr>
              <a:t> SPARK_HOME and HADOOP_HOME in Linux/MacOS Terminal.</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We do not need winutils.exe for Linux/MacOS</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https://github.com/peterhchen/900_Python_ML_DS_DL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spTree>
    <p:extLst>
      <p:ext uri="{BB962C8B-B14F-4D97-AF65-F5344CB8AC3E}">
        <p14:creationId xmlns:p14="http://schemas.microsoft.com/office/powerpoint/2010/main" val="33185272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8556</TotalTime>
  <Words>980</Words>
  <Application>Microsoft Office PowerPoint</Application>
  <PresentationFormat>On-screen Show (4:3)</PresentationFormat>
  <Paragraphs>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佈景主題</vt:lpstr>
      <vt:lpstr>72 Install Spark: Part 1</vt:lpstr>
      <vt:lpstr>72 Install Spark: Part 1</vt:lpstr>
      <vt:lpstr>72 Install Spark: Part 1</vt:lpstr>
      <vt:lpstr>72.1 Install Spark on Windows</vt:lpstr>
      <vt:lpstr>72.1 Install Spark on Windows</vt:lpstr>
      <vt:lpstr>72.1 Install Spark on Windows</vt:lpstr>
      <vt:lpstr>72.1 Install Spark on Windows</vt:lpstr>
      <vt:lpstr>72.2 Install Spark on Other OS</vt:lpstr>
      <vt:lpstr>72.3 Install Spark on Other OS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4649</cp:revision>
  <dcterms:created xsi:type="dcterms:W3CDTF">2018-09-28T16:40:41Z</dcterms:created>
  <dcterms:modified xsi:type="dcterms:W3CDTF">2020-09-09T04:32:40Z</dcterms:modified>
</cp:coreProperties>
</file>