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4" r:id="rId3"/>
    <p:sldId id="295" r:id="rId4"/>
    <p:sldId id="278" r:id="rId5"/>
    <p:sldId id="286" r:id="rId6"/>
    <p:sldId id="291" r:id="rId7"/>
    <p:sldId id="292" r:id="rId8"/>
    <p:sldId id="294" r:id="rId9"/>
    <p:sldId id="293" r:id="rId10"/>
    <p:sldId id="307" r:id="rId11"/>
    <p:sldId id="288" r:id="rId12"/>
    <p:sldId id="289" r:id="rId13"/>
    <p:sldId id="308" r:id="rId14"/>
    <p:sldId id="296" r:id="rId15"/>
    <p:sldId id="297" r:id="rId16"/>
    <p:sldId id="298" r:id="rId17"/>
    <p:sldId id="299" r:id="rId18"/>
    <p:sldId id="300" r:id="rId19"/>
    <p:sldId id="309" r:id="rId20"/>
    <p:sldId id="311" r:id="rId21"/>
    <p:sldId id="310" r:id="rId22"/>
    <p:sldId id="301" r:id="rId23"/>
    <p:sldId id="302" r:id="rId24"/>
    <p:sldId id="312" r:id="rId25"/>
    <p:sldId id="303" r:id="rId26"/>
    <p:sldId id="304" r:id="rId27"/>
    <p:sldId id="313" r:id="rId28"/>
    <p:sldId id="305" r:id="rId29"/>
    <p:sldId id="306" r:id="rId30"/>
    <p:sldId id="314" r:id="rId31"/>
    <p:sldId id="315" r:id="rId32"/>
    <p:sldId id="25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5401" autoAdjust="0"/>
  </p:normalViewPr>
  <p:slideViewPr>
    <p:cSldViewPr>
      <p:cViewPr varScale="1">
        <p:scale>
          <a:sx n="94" d="100"/>
          <a:sy n="94" d="100"/>
        </p:scale>
        <p:origin x="21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56 Reinforcement Learning with Gym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864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On Anaconda environment:</a:t>
            </a:r>
          </a:p>
          <a:p>
            <a:pPr marL="342900" indent="-342900" algn="l">
              <a:buClr>
                <a:srgbClr val="0070C0"/>
              </a:buClr>
              <a:buSzPct val="80000"/>
              <a:buFont typeface="Wingdings" pitchFamily="2" charset="2"/>
              <a:buChar char="u"/>
            </a:pPr>
            <a:r>
              <a:rPr lang="en-US" sz="1800" b="1" dirty="0">
                <a:solidFill>
                  <a:schemeClr val="tx1"/>
                </a:solidFill>
              </a:rPr>
              <a:t>There are color garbage display. The Command does not show the color.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10</a:t>
            </a:fld>
            <a:endParaRPr lang="zh-TW" altLang="en-US"/>
          </a:p>
        </p:txBody>
      </p:sp>
      <p:pic>
        <p:nvPicPr>
          <p:cNvPr id="5" name="Picture 4">
            <a:extLst>
              <a:ext uri="{FF2B5EF4-FFF2-40B4-BE49-F238E27FC236}">
                <a16:creationId xmlns:a16="http://schemas.microsoft.com/office/drawing/2014/main" id="{3581CD96-9F45-44BC-ACA8-16BF532B6490}"/>
              </a:ext>
            </a:extLst>
          </p:cNvPr>
          <p:cNvPicPr>
            <a:picLocks noChangeAspect="1"/>
          </p:cNvPicPr>
          <p:nvPr/>
        </p:nvPicPr>
        <p:blipFill>
          <a:blip r:embed="rId2"/>
          <a:stretch>
            <a:fillRect/>
          </a:stretch>
        </p:blipFill>
        <p:spPr>
          <a:xfrm>
            <a:off x="611560" y="2420888"/>
            <a:ext cx="6877050" cy="1295400"/>
          </a:xfrm>
          <a:prstGeom prst="rect">
            <a:avLst/>
          </a:prstGeom>
          <a:ln>
            <a:solidFill>
              <a:srgbClr val="C00000"/>
            </a:solidFill>
          </a:ln>
        </p:spPr>
      </p:pic>
      <p:pic>
        <p:nvPicPr>
          <p:cNvPr id="7" name="Picture 6">
            <a:extLst>
              <a:ext uri="{FF2B5EF4-FFF2-40B4-BE49-F238E27FC236}">
                <a16:creationId xmlns:a16="http://schemas.microsoft.com/office/drawing/2014/main" id="{B704C3EA-E770-4BBB-9688-C2D1AD346F38}"/>
              </a:ext>
            </a:extLst>
          </p:cNvPr>
          <p:cNvPicPr>
            <a:picLocks noChangeAspect="1"/>
          </p:cNvPicPr>
          <p:nvPr/>
        </p:nvPicPr>
        <p:blipFill>
          <a:blip r:embed="rId3"/>
          <a:stretch>
            <a:fillRect/>
          </a:stretch>
        </p:blipFill>
        <p:spPr>
          <a:xfrm>
            <a:off x="4050085" y="2967779"/>
            <a:ext cx="1550783" cy="2062211"/>
          </a:xfrm>
          <a:prstGeom prst="rect">
            <a:avLst/>
          </a:prstGeom>
          <a:ln>
            <a:solidFill>
              <a:srgbClr val="C00000"/>
            </a:solidFill>
          </a:ln>
        </p:spPr>
      </p:pic>
    </p:spTree>
    <p:extLst>
      <p:ext uri="{BB962C8B-B14F-4D97-AF65-F5344CB8AC3E}">
        <p14:creationId xmlns:p14="http://schemas.microsoft.com/office/powerpoint/2010/main" val="229180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56.1 Define Initial State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8927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Environment</a:t>
            </a:r>
            <a:endParaRPr lang="zh-TW" altLang="en-US" b="1" dirty="0">
              <a:solidFill>
                <a:srgbClr val="FFFF00"/>
              </a:solidFill>
            </a:endParaRPr>
          </a:p>
        </p:txBody>
      </p:sp>
      <p:sp>
        <p:nvSpPr>
          <p:cNvPr id="3" name="副標題 2"/>
          <p:cNvSpPr>
            <a:spLocks noGrp="1"/>
          </p:cNvSpPr>
          <p:nvPr>
            <p:ph type="subTitle" idx="1"/>
          </p:nvPr>
        </p:nvSpPr>
        <p:spPr>
          <a:xfrm>
            <a:off x="374988" y="1412777"/>
            <a:ext cx="8075241" cy="1008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Initial State</a:t>
            </a:r>
          </a:p>
          <a:p>
            <a:pPr marL="342900" indent="-342900" algn="l">
              <a:buClr>
                <a:srgbClr val="0070C0"/>
              </a:buClr>
              <a:buSzPct val="80000"/>
              <a:buFont typeface="Wingdings" pitchFamily="2" charset="2"/>
              <a:buChar char="u"/>
            </a:pPr>
            <a:r>
              <a:rPr lang="en-US" sz="1800" b="1" dirty="0">
                <a:solidFill>
                  <a:schemeClr val="tx1"/>
                </a:solidFill>
              </a:rPr>
              <a:t>Let's define an initial state, with the taxi at location (2, 3), the passenger at pickup location 2, and the destination at location 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12</a:t>
            </a:fld>
            <a:endParaRPr lang="zh-TW" altLang="en-US"/>
          </a:p>
        </p:txBody>
      </p:sp>
      <p:pic>
        <p:nvPicPr>
          <p:cNvPr id="9" name="Picture 8">
            <a:extLst>
              <a:ext uri="{FF2B5EF4-FFF2-40B4-BE49-F238E27FC236}">
                <a16:creationId xmlns:a16="http://schemas.microsoft.com/office/drawing/2014/main" id="{CD6B1975-36AA-46B5-9626-308ABD8F2F7E}"/>
              </a:ext>
            </a:extLst>
          </p:cNvPr>
          <p:cNvPicPr>
            <a:picLocks noChangeAspect="1"/>
          </p:cNvPicPr>
          <p:nvPr/>
        </p:nvPicPr>
        <p:blipFill>
          <a:blip r:embed="rId2"/>
          <a:stretch>
            <a:fillRect/>
          </a:stretch>
        </p:blipFill>
        <p:spPr>
          <a:xfrm>
            <a:off x="5292080" y="3807857"/>
            <a:ext cx="1751150" cy="2122606"/>
          </a:xfrm>
          <a:prstGeom prst="rect">
            <a:avLst/>
          </a:prstGeom>
          <a:ln>
            <a:solidFill>
              <a:srgbClr val="C00000"/>
            </a:solidFill>
          </a:ln>
        </p:spPr>
      </p:pic>
      <p:pic>
        <p:nvPicPr>
          <p:cNvPr id="12" name="Picture 11">
            <a:extLst>
              <a:ext uri="{FF2B5EF4-FFF2-40B4-BE49-F238E27FC236}">
                <a16:creationId xmlns:a16="http://schemas.microsoft.com/office/drawing/2014/main" id="{4B6C552D-08F4-4690-9D86-6D2B70946B00}"/>
              </a:ext>
            </a:extLst>
          </p:cNvPr>
          <p:cNvPicPr>
            <a:picLocks noChangeAspect="1"/>
          </p:cNvPicPr>
          <p:nvPr/>
        </p:nvPicPr>
        <p:blipFill>
          <a:blip r:embed="rId3"/>
          <a:stretch>
            <a:fillRect/>
          </a:stretch>
        </p:blipFill>
        <p:spPr>
          <a:xfrm>
            <a:off x="899592" y="3854638"/>
            <a:ext cx="1550783" cy="2062211"/>
          </a:xfrm>
          <a:prstGeom prst="rect">
            <a:avLst/>
          </a:prstGeom>
          <a:ln>
            <a:solidFill>
              <a:srgbClr val="C00000"/>
            </a:solidFill>
          </a:ln>
        </p:spPr>
      </p:pic>
      <p:pic>
        <p:nvPicPr>
          <p:cNvPr id="13" name="Picture 12">
            <a:extLst>
              <a:ext uri="{FF2B5EF4-FFF2-40B4-BE49-F238E27FC236}">
                <a16:creationId xmlns:a16="http://schemas.microsoft.com/office/drawing/2014/main" id="{D58F360A-7006-4B4F-9998-877F6087CE65}"/>
              </a:ext>
            </a:extLst>
          </p:cNvPr>
          <p:cNvPicPr>
            <a:picLocks noChangeAspect="1"/>
          </p:cNvPicPr>
          <p:nvPr/>
        </p:nvPicPr>
        <p:blipFill>
          <a:blip r:embed="rId4"/>
          <a:stretch>
            <a:fillRect/>
          </a:stretch>
        </p:blipFill>
        <p:spPr>
          <a:xfrm>
            <a:off x="611560" y="2717105"/>
            <a:ext cx="3209925" cy="847725"/>
          </a:xfrm>
          <a:prstGeom prst="rect">
            <a:avLst/>
          </a:prstGeom>
          <a:ln>
            <a:solidFill>
              <a:srgbClr val="C00000"/>
            </a:solidFill>
          </a:ln>
        </p:spPr>
      </p:pic>
      <p:sp>
        <p:nvSpPr>
          <p:cNvPr id="14" name="Arrow: Right 13">
            <a:extLst>
              <a:ext uri="{FF2B5EF4-FFF2-40B4-BE49-F238E27FC236}">
                <a16:creationId xmlns:a16="http://schemas.microsoft.com/office/drawing/2014/main" id="{DB41B597-BAB1-4EC3-B382-216C8FB4FE0B}"/>
              </a:ext>
            </a:extLst>
          </p:cNvPr>
          <p:cNvSpPr/>
          <p:nvPr/>
        </p:nvSpPr>
        <p:spPr>
          <a:xfrm>
            <a:off x="2915816" y="4581128"/>
            <a:ext cx="1008113"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DDC107-BF3B-465D-BF10-CDC24CFF315C}"/>
              </a:ext>
            </a:extLst>
          </p:cNvPr>
          <p:cNvSpPr/>
          <p:nvPr/>
        </p:nvSpPr>
        <p:spPr>
          <a:xfrm>
            <a:off x="5148064" y="3140967"/>
            <a:ext cx="158417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7" name="Rectangle 16">
            <a:extLst>
              <a:ext uri="{FF2B5EF4-FFF2-40B4-BE49-F238E27FC236}">
                <a16:creationId xmlns:a16="http://schemas.microsoft.com/office/drawing/2014/main" id="{70FA6CC0-B0CC-4F0E-886C-EB8219762266}"/>
              </a:ext>
            </a:extLst>
          </p:cNvPr>
          <p:cNvSpPr/>
          <p:nvPr/>
        </p:nvSpPr>
        <p:spPr>
          <a:xfrm>
            <a:off x="7334494" y="4642760"/>
            <a:ext cx="1102231"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Taxi (2, 3)</a:t>
            </a:r>
          </a:p>
        </p:txBody>
      </p:sp>
      <p:sp>
        <p:nvSpPr>
          <p:cNvPr id="19" name="Rectangle 18">
            <a:extLst>
              <a:ext uri="{FF2B5EF4-FFF2-40B4-BE49-F238E27FC236}">
                <a16:creationId xmlns:a16="http://schemas.microsoft.com/office/drawing/2014/main" id="{3FC238B8-0571-423E-BB03-52500AB0FB0D}"/>
              </a:ext>
            </a:extLst>
          </p:cNvPr>
          <p:cNvSpPr/>
          <p:nvPr/>
        </p:nvSpPr>
        <p:spPr>
          <a:xfrm>
            <a:off x="6300192" y="4581129"/>
            <a:ext cx="360041" cy="426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Arrow Connector 20">
            <a:extLst>
              <a:ext uri="{FF2B5EF4-FFF2-40B4-BE49-F238E27FC236}">
                <a16:creationId xmlns:a16="http://schemas.microsoft.com/office/drawing/2014/main" id="{09C6F47B-C14D-44D2-9220-0789C8DF9EEB}"/>
              </a:ext>
            </a:extLst>
          </p:cNvPr>
          <p:cNvCxnSpPr>
            <a:stCxn id="17" idx="1"/>
            <a:endCxn id="19" idx="3"/>
          </p:cNvCxnSpPr>
          <p:nvPr/>
        </p:nvCxnSpPr>
        <p:spPr>
          <a:xfrm flipH="1" flipV="1">
            <a:off x="6660233" y="4794507"/>
            <a:ext cx="674261" cy="308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80DC9838-BED1-4633-89FA-4C24ABEDD081}"/>
              </a:ext>
            </a:extLst>
          </p:cNvPr>
          <p:cNvSpPr/>
          <p:nvPr/>
        </p:nvSpPr>
        <p:spPr>
          <a:xfrm>
            <a:off x="3923929" y="4017165"/>
            <a:ext cx="138296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Destination</a:t>
            </a:r>
          </a:p>
        </p:txBody>
      </p:sp>
      <p:sp>
        <p:nvSpPr>
          <p:cNvPr id="27" name="Rectangle 26">
            <a:extLst>
              <a:ext uri="{FF2B5EF4-FFF2-40B4-BE49-F238E27FC236}">
                <a16:creationId xmlns:a16="http://schemas.microsoft.com/office/drawing/2014/main" id="{C9BEA278-E037-4E78-9B33-E8C1DA018BCA}"/>
              </a:ext>
            </a:extLst>
          </p:cNvPr>
          <p:cNvSpPr/>
          <p:nvPr/>
        </p:nvSpPr>
        <p:spPr>
          <a:xfrm>
            <a:off x="4211960" y="5157192"/>
            <a:ext cx="1008113"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Pickup</a:t>
            </a:r>
          </a:p>
        </p:txBody>
      </p:sp>
    </p:spTree>
    <p:extLst>
      <p:ext uri="{BB962C8B-B14F-4D97-AF65-F5344CB8AC3E}">
        <p14:creationId xmlns:p14="http://schemas.microsoft.com/office/powerpoint/2010/main" val="23066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Environment</a:t>
            </a:r>
            <a:endParaRPr lang="zh-TW" altLang="en-US" b="1" dirty="0">
              <a:solidFill>
                <a:srgbClr val="FFFF00"/>
              </a:solidFill>
            </a:endParaRPr>
          </a:p>
        </p:txBody>
      </p:sp>
      <p:sp>
        <p:nvSpPr>
          <p:cNvPr id="3" name="副標題 2"/>
          <p:cNvSpPr>
            <a:spLocks noGrp="1"/>
          </p:cNvSpPr>
          <p:nvPr>
            <p:ph type="subTitle" idx="1"/>
          </p:nvPr>
        </p:nvSpPr>
        <p:spPr>
          <a:xfrm>
            <a:off x="374988" y="1412778"/>
            <a:ext cx="8075241" cy="6596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Initial State</a:t>
            </a:r>
          </a:p>
          <a:p>
            <a:pPr marL="342900" indent="-342900" algn="l">
              <a:buClr>
                <a:srgbClr val="0070C0"/>
              </a:buClr>
              <a:buSzPct val="80000"/>
              <a:buFont typeface="Wingdings" pitchFamily="2" charset="2"/>
              <a:buChar char="u"/>
            </a:pPr>
            <a:r>
              <a:rPr lang="en-US" sz="1800" b="1" dirty="0">
                <a:solidFill>
                  <a:schemeClr val="tx1"/>
                </a:solidFill>
              </a:rPr>
              <a:t>Anaconda display the color garbage.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CD6B1975-36AA-46B5-9626-308ABD8F2F7E}"/>
              </a:ext>
            </a:extLst>
          </p:cNvPr>
          <p:cNvPicPr>
            <a:picLocks noChangeAspect="1"/>
          </p:cNvPicPr>
          <p:nvPr/>
        </p:nvPicPr>
        <p:blipFill>
          <a:blip r:embed="rId2"/>
          <a:stretch>
            <a:fillRect/>
          </a:stretch>
        </p:blipFill>
        <p:spPr>
          <a:xfrm>
            <a:off x="5292080" y="3375810"/>
            <a:ext cx="1751150" cy="2122606"/>
          </a:xfrm>
          <a:prstGeom prst="rect">
            <a:avLst/>
          </a:prstGeom>
          <a:ln>
            <a:solidFill>
              <a:srgbClr val="C00000"/>
            </a:solidFill>
          </a:ln>
        </p:spPr>
      </p:pic>
      <p:pic>
        <p:nvPicPr>
          <p:cNvPr id="12" name="Picture 11">
            <a:extLst>
              <a:ext uri="{FF2B5EF4-FFF2-40B4-BE49-F238E27FC236}">
                <a16:creationId xmlns:a16="http://schemas.microsoft.com/office/drawing/2014/main" id="{4B6C552D-08F4-4690-9D86-6D2B70946B00}"/>
              </a:ext>
            </a:extLst>
          </p:cNvPr>
          <p:cNvPicPr>
            <a:picLocks noChangeAspect="1"/>
          </p:cNvPicPr>
          <p:nvPr/>
        </p:nvPicPr>
        <p:blipFill>
          <a:blip r:embed="rId3"/>
          <a:stretch>
            <a:fillRect/>
          </a:stretch>
        </p:blipFill>
        <p:spPr>
          <a:xfrm>
            <a:off x="899592" y="3422591"/>
            <a:ext cx="1550783" cy="2062211"/>
          </a:xfrm>
          <a:prstGeom prst="rect">
            <a:avLst/>
          </a:prstGeom>
          <a:ln>
            <a:solidFill>
              <a:srgbClr val="C00000"/>
            </a:solidFill>
          </a:ln>
        </p:spPr>
      </p:pic>
      <p:sp>
        <p:nvSpPr>
          <p:cNvPr id="14" name="Arrow: Right 13">
            <a:extLst>
              <a:ext uri="{FF2B5EF4-FFF2-40B4-BE49-F238E27FC236}">
                <a16:creationId xmlns:a16="http://schemas.microsoft.com/office/drawing/2014/main" id="{DB41B597-BAB1-4EC3-B382-216C8FB4FE0B}"/>
              </a:ext>
            </a:extLst>
          </p:cNvPr>
          <p:cNvSpPr/>
          <p:nvPr/>
        </p:nvSpPr>
        <p:spPr>
          <a:xfrm>
            <a:off x="2915816" y="4149081"/>
            <a:ext cx="1008113"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DDC107-BF3B-465D-BF10-CDC24CFF315C}"/>
              </a:ext>
            </a:extLst>
          </p:cNvPr>
          <p:cNvSpPr/>
          <p:nvPr/>
        </p:nvSpPr>
        <p:spPr>
          <a:xfrm>
            <a:off x="5148064" y="2708920"/>
            <a:ext cx="158417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7" name="Rectangle 16">
            <a:extLst>
              <a:ext uri="{FF2B5EF4-FFF2-40B4-BE49-F238E27FC236}">
                <a16:creationId xmlns:a16="http://schemas.microsoft.com/office/drawing/2014/main" id="{70FA6CC0-B0CC-4F0E-886C-EB8219762266}"/>
              </a:ext>
            </a:extLst>
          </p:cNvPr>
          <p:cNvSpPr/>
          <p:nvPr/>
        </p:nvSpPr>
        <p:spPr>
          <a:xfrm>
            <a:off x="7334494" y="4210713"/>
            <a:ext cx="1102231"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Taxi (2, 3)</a:t>
            </a:r>
          </a:p>
        </p:txBody>
      </p:sp>
      <p:sp>
        <p:nvSpPr>
          <p:cNvPr id="19" name="Rectangle 18">
            <a:extLst>
              <a:ext uri="{FF2B5EF4-FFF2-40B4-BE49-F238E27FC236}">
                <a16:creationId xmlns:a16="http://schemas.microsoft.com/office/drawing/2014/main" id="{3FC238B8-0571-423E-BB03-52500AB0FB0D}"/>
              </a:ext>
            </a:extLst>
          </p:cNvPr>
          <p:cNvSpPr/>
          <p:nvPr/>
        </p:nvSpPr>
        <p:spPr>
          <a:xfrm>
            <a:off x="6300192" y="4149082"/>
            <a:ext cx="360041" cy="426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Arrow Connector 20">
            <a:extLst>
              <a:ext uri="{FF2B5EF4-FFF2-40B4-BE49-F238E27FC236}">
                <a16:creationId xmlns:a16="http://schemas.microsoft.com/office/drawing/2014/main" id="{09C6F47B-C14D-44D2-9220-0789C8DF9EEB}"/>
              </a:ext>
            </a:extLst>
          </p:cNvPr>
          <p:cNvCxnSpPr>
            <a:stCxn id="17" idx="1"/>
            <a:endCxn id="19" idx="3"/>
          </p:cNvCxnSpPr>
          <p:nvPr/>
        </p:nvCxnSpPr>
        <p:spPr>
          <a:xfrm flipH="1" flipV="1">
            <a:off x="6660233" y="4362460"/>
            <a:ext cx="674261" cy="308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80DC9838-BED1-4633-89FA-4C24ABEDD081}"/>
              </a:ext>
            </a:extLst>
          </p:cNvPr>
          <p:cNvSpPr/>
          <p:nvPr/>
        </p:nvSpPr>
        <p:spPr>
          <a:xfrm>
            <a:off x="3923929" y="3585118"/>
            <a:ext cx="138296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Destination</a:t>
            </a:r>
          </a:p>
        </p:txBody>
      </p:sp>
      <p:sp>
        <p:nvSpPr>
          <p:cNvPr id="27" name="Rectangle 26">
            <a:extLst>
              <a:ext uri="{FF2B5EF4-FFF2-40B4-BE49-F238E27FC236}">
                <a16:creationId xmlns:a16="http://schemas.microsoft.com/office/drawing/2014/main" id="{C9BEA278-E037-4E78-9B33-E8C1DA018BCA}"/>
              </a:ext>
            </a:extLst>
          </p:cNvPr>
          <p:cNvSpPr/>
          <p:nvPr/>
        </p:nvSpPr>
        <p:spPr>
          <a:xfrm>
            <a:off x="4211960" y="4725145"/>
            <a:ext cx="1008113"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Pickup</a:t>
            </a:r>
          </a:p>
        </p:txBody>
      </p:sp>
      <p:pic>
        <p:nvPicPr>
          <p:cNvPr id="7" name="Picture 6">
            <a:extLst>
              <a:ext uri="{FF2B5EF4-FFF2-40B4-BE49-F238E27FC236}">
                <a16:creationId xmlns:a16="http://schemas.microsoft.com/office/drawing/2014/main" id="{9C3A661E-806A-4955-9E54-214DE77C5FD0}"/>
              </a:ext>
            </a:extLst>
          </p:cNvPr>
          <p:cNvPicPr>
            <a:picLocks noChangeAspect="1"/>
          </p:cNvPicPr>
          <p:nvPr/>
        </p:nvPicPr>
        <p:blipFill>
          <a:blip r:embed="rId4"/>
          <a:stretch>
            <a:fillRect/>
          </a:stretch>
        </p:blipFill>
        <p:spPr>
          <a:xfrm>
            <a:off x="5306889" y="5594394"/>
            <a:ext cx="1752600" cy="1114425"/>
          </a:xfrm>
          <a:prstGeom prst="rect">
            <a:avLst/>
          </a:prstGeom>
          <a:ln>
            <a:solidFill>
              <a:srgbClr val="C00000"/>
            </a:solidFill>
          </a:ln>
        </p:spPr>
      </p:pic>
      <p:pic>
        <p:nvPicPr>
          <p:cNvPr id="8" name="Picture 7">
            <a:extLst>
              <a:ext uri="{FF2B5EF4-FFF2-40B4-BE49-F238E27FC236}">
                <a16:creationId xmlns:a16="http://schemas.microsoft.com/office/drawing/2014/main" id="{10AE2AAB-8C85-42A5-BFCF-6F5AB7B319F8}"/>
              </a:ext>
            </a:extLst>
          </p:cNvPr>
          <p:cNvPicPr>
            <a:picLocks noChangeAspect="1"/>
          </p:cNvPicPr>
          <p:nvPr/>
        </p:nvPicPr>
        <p:blipFill>
          <a:blip r:embed="rId5"/>
          <a:stretch>
            <a:fillRect/>
          </a:stretch>
        </p:blipFill>
        <p:spPr>
          <a:xfrm>
            <a:off x="425389" y="2168429"/>
            <a:ext cx="4038600" cy="1190625"/>
          </a:xfrm>
          <a:prstGeom prst="rect">
            <a:avLst/>
          </a:prstGeom>
          <a:ln>
            <a:solidFill>
              <a:srgbClr val="C00000"/>
            </a:solidFill>
          </a:ln>
        </p:spPr>
      </p:pic>
    </p:spTree>
    <p:extLst>
      <p:ext uri="{BB962C8B-B14F-4D97-AF65-F5344CB8AC3E}">
        <p14:creationId xmlns:p14="http://schemas.microsoft.com/office/powerpoint/2010/main" val="136870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56.2 Define Reward 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2522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56.2 Define Reward Table</a:t>
            </a:r>
            <a:endParaRPr lang="zh-TW" altLang="en-US" b="1" dirty="0">
              <a:solidFill>
                <a:srgbClr val="FFFF00"/>
              </a:solidFill>
            </a:endParaRPr>
          </a:p>
        </p:txBody>
      </p:sp>
      <p:sp>
        <p:nvSpPr>
          <p:cNvPr id="3" name="副標題 2"/>
          <p:cNvSpPr>
            <a:spLocks noGrp="1"/>
          </p:cNvSpPr>
          <p:nvPr>
            <p:ph type="subTitle" idx="1"/>
          </p:nvPr>
        </p:nvSpPr>
        <p:spPr>
          <a:xfrm>
            <a:off x="374988" y="1412778"/>
            <a:ext cx="8215024" cy="25202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Reward Table</a:t>
            </a:r>
          </a:p>
          <a:p>
            <a:pPr marL="342900" indent="-342900" algn="l">
              <a:buClr>
                <a:srgbClr val="0070C0"/>
              </a:buClr>
              <a:buSzPct val="80000"/>
              <a:buFont typeface="Wingdings" pitchFamily="2" charset="2"/>
              <a:buChar char="u"/>
            </a:pPr>
            <a:r>
              <a:rPr lang="en-US" sz="1800" b="0" i="0" dirty="0">
                <a:solidFill>
                  <a:srgbClr val="000000"/>
                </a:solidFill>
                <a:effectLst/>
              </a:rPr>
              <a:t>Let's examine the reward table for this initial state:</a:t>
            </a:r>
          </a:p>
          <a:p>
            <a:pPr marL="342900" indent="-342900" algn="l">
              <a:buClr>
                <a:srgbClr val="0070C0"/>
              </a:buClr>
              <a:buSzPct val="80000"/>
              <a:buFont typeface="Wingdings" pitchFamily="2" charset="2"/>
              <a:buChar char="u"/>
            </a:pPr>
            <a:r>
              <a:rPr lang="en-US" sz="1800" dirty="0">
                <a:solidFill>
                  <a:srgbClr val="000000"/>
                </a:solidFill>
              </a:rPr>
              <a:t>There are 6 possible action (0, 2, 1, 3, and 5)</a:t>
            </a:r>
            <a:endParaRPr lang="en-US" sz="1800" b="0" i="0" dirty="0">
              <a:solidFill>
                <a:srgbClr val="000000"/>
              </a:solidFill>
              <a:effectLst/>
            </a:endParaRPr>
          </a:p>
          <a:p>
            <a:pPr marL="342900" indent="-342900" algn="l">
              <a:buClr>
                <a:srgbClr val="0070C0"/>
              </a:buClr>
              <a:buSzPct val="80000"/>
              <a:buFont typeface="Wingdings" pitchFamily="2" charset="2"/>
              <a:buChar char="u"/>
            </a:pPr>
            <a:r>
              <a:rPr lang="en-US" sz="1800" b="0" i="0" dirty="0">
                <a:solidFill>
                  <a:srgbClr val="000000"/>
                </a:solidFill>
                <a:effectLst/>
              </a:rPr>
              <a:t>Here's how to interpret this:</a:t>
            </a:r>
          </a:p>
          <a:p>
            <a:pPr marL="342900" indent="-342900" algn="l">
              <a:buClr>
                <a:srgbClr val="0070C0"/>
              </a:buClr>
              <a:buSzPct val="80000"/>
              <a:buFont typeface="Wingdings" pitchFamily="2" charset="2"/>
              <a:buChar char="u"/>
            </a:pPr>
            <a:r>
              <a:rPr lang="en-US" sz="1800" b="0" i="0" dirty="0">
                <a:solidFill>
                  <a:srgbClr val="000000"/>
                </a:solidFill>
                <a:effectLst/>
              </a:rPr>
              <a:t>each row corresponds to a potential action at this state: move South, North, East, or West, pickup, or dropoff. The four values in each row are the probability assigned to that action, the next state that results from that action, the reward for that action, and whether that action indicates a successful dropoff took place.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EB52FF46-EBAC-4083-874C-E050A8690257}"/>
              </a:ext>
            </a:extLst>
          </p:cNvPr>
          <p:cNvPicPr>
            <a:picLocks noChangeAspect="1"/>
          </p:cNvPicPr>
          <p:nvPr/>
        </p:nvPicPr>
        <p:blipFill>
          <a:blip r:embed="rId2"/>
          <a:stretch>
            <a:fillRect/>
          </a:stretch>
        </p:blipFill>
        <p:spPr>
          <a:xfrm>
            <a:off x="4716016" y="4116374"/>
            <a:ext cx="3972156" cy="2048929"/>
          </a:xfrm>
          <a:prstGeom prst="rect">
            <a:avLst/>
          </a:prstGeom>
          <a:ln>
            <a:solidFill>
              <a:srgbClr val="C00000"/>
            </a:solidFill>
          </a:ln>
        </p:spPr>
      </p:pic>
      <p:sp>
        <p:nvSpPr>
          <p:cNvPr id="8" name="Rectangle 7">
            <a:extLst>
              <a:ext uri="{FF2B5EF4-FFF2-40B4-BE49-F238E27FC236}">
                <a16:creationId xmlns:a16="http://schemas.microsoft.com/office/drawing/2014/main" id="{C8287FAB-05E7-4A33-83C2-F78027C912EB}"/>
              </a:ext>
            </a:extLst>
          </p:cNvPr>
          <p:cNvSpPr/>
          <p:nvPr/>
        </p:nvSpPr>
        <p:spPr>
          <a:xfrm>
            <a:off x="3262580" y="4111071"/>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South</a:t>
            </a:r>
          </a:p>
        </p:txBody>
      </p:sp>
      <p:sp>
        <p:nvSpPr>
          <p:cNvPr id="10" name="Rectangle 9">
            <a:extLst>
              <a:ext uri="{FF2B5EF4-FFF2-40B4-BE49-F238E27FC236}">
                <a16:creationId xmlns:a16="http://schemas.microsoft.com/office/drawing/2014/main" id="{42441DF4-BDB8-4236-B99C-BC9FF974A804}"/>
              </a:ext>
            </a:extLst>
          </p:cNvPr>
          <p:cNvSpPr/>
          <p:nvPr/>
        </p:nvSpPr>
        <p:spPr>
          <a:xfrm>
            <a:off x="5652120" y="4797152"/>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Arrow Connector 15">
            <a:extLst>
              <a:ext uri="{FF2B5EF4-FFF2-40B4-BE49-F238E27FC236}">
                <a16:creationId xmlns:a16="http://schemas.microsoft.com/office/drawing/2014/main" id="{39D69D67-834E-48AD-875D-5A43A9C3E3ED}"/>
              </a:ext>
            </a:extLst>
          </p:cNvPr>
          <p:cNvCxnSpPr>
            <a:cxnSpLocks/>
            <a:stCxn id="8" idx="3"/>
            <a:endCxn id="10" idx="1"/>
          </p:cNvCxnSpPr>
          <p:nvPr/>
        </p:nvCxnSpPr>
        <p:spPr>
          <a:xfrm>
            <a:off x="4630732" y="4291090"/>
            <a:ext cx="1021388" cy="6140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48A3D329-6EE3-42EC-BAEE-25D0A9ADD87A}"/>
              </a:ext>
            </a:extLst>
          </p:cNvPr>
          <p:cNvSpPr/>
          <p:nvPr/>
        </p:nvSpPr>
        <p:spPr>
          <a:xfrm>
            <a:off x="3269793" y="4943617"/>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East</a:t>
            </a:r>
          </a:p>
        </p:txBody>
      </p:sp>
      <p:sp>
        <p:nvSpPr>
          <p:cNvPr id="31" name="Rectangle 30">
            <a:extLst>
              <a:ext uri="{FF2B5EF4-FFF2-40B4-BE49-F238E27FC236}">
                <a16:creationId xmlns:a16="http://schemas.microsoft.com/office/drawing/2014/main" id="{CC79AE0B-9D13-4B73-AB98-8D677B7DA12B}"/>
              </a:ext>
            </a:extLst>
          </p:cNvPr>
          <p:cNvSpPr/>
          <p:nvPr/>
        </p:nvSpPr>
        <p:spPr>
          <a:xfrm>
            <a:off x="5652120" y="5030640"/>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Arrow Connector 31">
            <a:extLst>
              <a:ext uri="{FF2B5EF4-FFF2-40B4-BE49-F238E27FC236}">
                <a16:creationId xmlns:a16="http://schemas.microsoft.com/office/drawing/2014/main" id="{28D51E6E-A37D-4930-82A5-BC2FC7BDEBC8}"/>
              </a:ext>
            </a:extLst>
          </p:cNvPr>
          <p:cNvCxnSpPr>
            <a:cxnSpLocks/>
            <a:stCxn id="29" idx="3"/>
            <a:endCxn id="59" idx="1"/>
          </p:cNvCxnSpPr>
          <p:nvPr/>
        </p:nvCxnSpPr>
        <p:spPr>
          <a:xfrm>
            <a:off x="4637945" y="5123636"/>
            <a:ext cx="1014175" cy="2135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Rectangle 37">
            <a:extLst>
              <a:ext uri="{FF2B5EF4-FFF2-40B4-BE49-F238E27FC236}">
                <a16:creationId xmlns:a16="http://schemas.microsoft.com/office/drawing/2014/main" id="{E2EA7A82-8D7F-4A0E-B709-0DF82DA67095}"/>
              </a:ext>
            </a:extLst>
          </p:cNvPr>
          <p:cNvSpPr/>
          <p:nvPr/>
        </p:nvSpPr>
        <p:spPr>
          <a:xfrm>
            <a:off x="3262580" y="5384088"/>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West</a:t>
            </a:r>
          </a:p>
        </p:txBody>
      </p:sp>
      <p:sp>
        <p:nvSpPr>
          <p:cNvPr id="40" name="Rectangle 39">
            <a:extLst>
              <a:ext uri="{FF2B5EF4-FFF2-40B4-BE49-F238E27FC236}">
                <a16:creationId xmlns:a16="http://schemas.microsoft.com/office/drawing/2014/main" id="{E66AA077-08B6-4B21-9FBF-EB0F67B81FB6}"/>
              </a:ext>
            </a:extLst>
          </p:cNvPr>
          <p:cNvSpPr/>
          <p:nvPr/>
        </p:nvSpPr>
        <p:spPr>
          <a:xfrm>
            <a:off x="3287038" y="5775495"/>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Pickup</a:t>
            </a:r>
          </a:p>
        </p:txBody>
      </p:sp>
      <p:sp>
        <p:nvSpPr>
          <p:cNvPr id="43" name="Rectangle 42">
            <a:extLst>
              <a:ext uri="{FF2B5EF4-FFF2-40B4-BE49-F238E27FC236}">
                <a16:creationId xmlns:a16="http://schemas.microsoft.com/office/drawing/2014/main" id="{5F881844-7482-4304-A292-698EE323D084}"/>
              </a:ext>
            </a:extLst>
          </p:cNvPr>
          <p:cNvSpPr/>
          <p:nvPr/>
        </p:nvSpPr>
        <p:spPr>
          <a:xfrm>
            <a:off x="3287038" y="6198272"/>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Dropoff</a:t>
            </a:r>
          </a:p>
        </p:txBody>
      </p:sp>
      <p:cxnSp>
        <p:nvCxnSpPr>
          <p:cNvPr id="44" name="Straight Arrow Connector 43">
            <a:extLst>
              <a:ext uri="{FF2B5EF4-FFF2-40B4-BE49-F238E27FC236}">
                <a16:creationId xmlns:a16="http://schemas.microsoft.com/office/drawing/2014/main" id="{0D049EFD-F176-4921-80D7-BBE15EDCF171}"/>
              </a:ext>
            </a:extLst>
          </p:cNvPr>
          <p:cNvCxnSpPr>
            <a:cxnSpLocks/>
            <a:stCxn id="74" idx="3"/>
            <a:endCxn id="31" idx="1"/>
          </p:cNvCxnSpPr>
          <p:nvPr/>
        </p:nvCxnSpPr>
        <p:spPr>
          <a:xfrm>
            <a:off x="4642961" y="4676922"/>
            <a:ext cx="1009159" cy="461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8D3295D-E973-448A-86E5-9AC583769AE4}"/>
              </a:ext>
            </a:extLst>
          </p:cNvPr>
          <p:cNvCxnSpPr>
            <a:cxnSpLocks/>
            <a:stCxn id="38" idx="3"/>
            <a:endCxn id="51" idx="1"/>
          </p:cNvCxnSpPr>
          <p:nvPr/>
        </p:nvCxnSpPr>
        <p:spPr>
          <a:xfrm flipV="1">
            <a:off x="4630732" y="5553236"/>
            <a:ext cx="1021388" cy="108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814A3B21-7DE6-4581-B337-B07F3251B075}"/>
              </a:ext>
            </a:extLst>
          </p:cNvPr>
          <p:cNvCxnSpPr>
            <a:cxnSpLocks/>
            <a:stCxn id="40" idx="3"/>
            <a:endCxn id="53" idx="1"/>
          </p:cNvCxnSpPr>
          <p:nvPr/>
        </p:nvCxnSpPr>
        <p:spPr>
          <a:xfrm flipV="1">
            <a:off x="4655190" y="5769260"/>
            <a:ext cx="996930" cy="1862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A046252B-42F5-4E61-B027-949B3A701E96}"/>
              </a:ext>
            </a:extLst>
          </p:cNvPr>
          <p:cNvCxnSpPr>
            <a:cxnSpLocks/>
            <a:stCxn id="43" idx="3"/>
            <a:endCxn id="55" idx="1"/>
          </p:cNvCxnSpPr>
          <p:nvPr/>
        </p:nvCxnSpPr>
        <p:spPr>
          <a:xfrm flipV="1">
            <a:off x="4655190" y="5927095"/>
            <a:ext cx="996930" cy="451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1" name="Rectangle 50">
            <a:extLst>
              <a:ext uri="{FF2B5EF4-FFF2-40B4-BE49-F238E27FC236}">
                <a16:creationId xmlns:a16="http://schemas.microsoft.com/office/drawing/2014/main" id="{D143FE6F-F3ED-4F8B-9E91-234A164DE71B}"/>
              </a:ext>
            </a:extLst>
          </p:cNvPr>
          <p:cNvSpPr/>
          <p:nvPr/>
        </p:nvSpPr>
        <p:spPr>
          <a:xfrm>
            <a:off x="5652120" y="5445224"/>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EF3693BA-476B-4C66-BCB3-01DD8F9674CA}"/>
              </a:ext>
            </a:extLst>
          </p:cNvPr>
          <p:cNvSpPr/>
          <p:nvPr/>
        </p:nvSpPr>
        <p:spPr>
          <a:xfrm>
            <a:off x="5652120" y="5661248"/>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a:extLst>
              <a:ext uri="{FF2B5EF4-FFF2-40B4-BE49-F238E27FC236}">
                <a16:creationId xmlns:a16="http://schemas.microsoft.com/office/drawing/2014/main" id="{FFB213E4-43BB-4B4F-AEF0-3690616B9845}"/>
              </a:ext>
            </a:extLst>
          </p:cNvPr>
          <p:cNvSpPr/>
          <p:nvPr/>
        </p:nvSpPr>
        <p:spPr>
          <a:xfrm>
            <a:off x="5652120" y="5819083"/>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FAE11D57-92CC-4634-8CF2-C141EA4D0536}"/>
              </a:ext>
            </a:extLst>
          </p:cNvPr>
          <p:cNvSpPr/>
          <p:nvPr/>
        </p:nvSpPr>
        <p:spPr>
          <a:xfrm>
            <a:off x="5652120" y="5229200"/>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Rectangle 73">
            <a:extLst>
              <a:ext uri="{FF2B5EF4-FFF2-40B4-BE49-F238E27FC236}">
                <a16:creationId xmlns:a16="http://schemas.microsoft.com/office/drawing/2014/main" id="{F1B99823-F32C-420F-A949-BED000EBC12B}"/>
              </a:ext>
            </a:extLst>
          </p:cNvPr>
          <p:cNvSpPr/>
          <p:nvPr/>
        </p:nvSpPr>
        <p:spPr>
          <a:xfrm>
            <a:off x="3274809" y="4496903"/>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North</a:t>
            </a:r>
          </a:p>
        </p:txBody>
      </p:sp>
      <p:pic>
        <p:nvPicPr>
          <p:cNvPr id="81" name="Picture 80">
            <a:extLst>
              <a:ext uri="{FF2B5EF4-FFF2-40B4-BE49-F238E27FC236}">
                <a16:creationId xmlns:a16="http://schemas.microsoft.com/office/drawing/2014/main" id="{3AFC658E-3BF6-4597-AF96-E2ABB7C5EDE8}"/>
              </a:ext>
            </a:extLst>
          </p:cNvPr>
          <p:cNvPicPr>
            <a:picLocks noChangeAspect="1"/>
          </p:cNvPicPr>
          <p:nvPr/>
        </p:nvPicPr>
        <p:blipFill>
          <a:blip r:embed="rId3"/>
          <a:stretch>
            <a:fillRect/>
          </a:stretch>
        </p:blipFill>
        <p:spPr>
          <a:xfrm>
            <a:off x="1426146" y="4185361"/>
            <a:ext cx="1751150" cy="2122606"/>
          </a:xfrm>
          <a:prstGeom prst="rect">
            <a:avLst/>
          </a:prstGeom>
          <a:ln>
            <a:solidFill>
              <a:srgbClr val="C00000"/>
            </a:solidFill>
          </a:ln>
        </p:spPr>
      </p:pic>
      <p:sp>
        <p:nvSpPr>
          <p:cNvPr id="83" name="Rectangle 82">
            <a:extLst>
              <a:ext uri="{FF2B5EF4-FFF2-40B4-BE49-F238E27FC236}">
                <a16:creationId xmlns:a16="http://schemas.microsoft.com/office/drawing/2014/main" id="{905CBEF5-F9EA-418F-8A18-9BC3A192B571}"/>
              </a:ext>
            </a:extLst>
          </p:cNvPr>
          <p:cNvSpPr/>
          <p:nvPr/>
        </p:nvSpPr>
        <p:spPr>
          <a:xfrm>
            <a:off x="180144" y="4415564"/>
            <a:ext cx="138296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Destination</a:t>
            </a:r>
          </a:p>
        </p:txBody>
      </p:sp>
      <p:sp>
        <p:nvSpPr>
          <p:cNvPr id="85" name="Rectangle 84">
            <a:extLst>
              <a:ext uri="{FF2B5EF4-FFF2-40B4-BE49-F238E27FC236}">
                <a16:creationId xmlns:a16="http://schemas.microsoft.com/office/drawing/2014/main" id="{961BF439-DB7E-4137-B0F3-F7B3A5FED537}"/>
              </a:ext>
            </a:extLst>
          </p:cNvPr>
          <p:cNvSpPr/>
          <p:nvPr/>
        </p:nvSpPr>
        <p:spPr>
          <a:xfrm>
            <a:off x="525986" y="5598269"/>
            <a:ext cx="1008113"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Pickup</a:t>
            </a:r>
          </a:p>
        </p:txBody>
      </p:sp>
    </p:spTree>
    <p:extLst>
      <p:ext uri="{BB962C8B-B14F-4D97-AF65-F5344CB8AC3E}">
        <p14:creationId xmlns:p14="http://schemas.microsoft.com/office/powerpoint/2010/main" val="55695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56.2 Define Reward Table</a:t>
            </a:r>
            <a:endParaRPr lang="zh-TW" altLang="en-US" b="1" dirty="0">
              <a:solidFill>
                <a:srgbClr val="FFFF00"/>
              </a:solidFill>
            </a:endParaRPr>
          </a:p>
        </p:txBody>
      </p:sp>
      <p:sp>
        <p:nvSpPr>
          <p:cNvPr id="3" name="副標題 2"/>
          <p:cNvSpPr>
            <a:spLocks noGrp="1"/>
          </p:cNvSpPr>
          <p:nvPr>
            <p:ph type="subTitle" idx="1"/>
          </p:nvPr>
        </p:nvSpPr>
        <p:spPr>
          <a:xfrm>
            <a:off x="374988" y="1412779"/>
            <a:ext cx="8311814" cy="7383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Reward Table</a:t>
            </a:r>
          </a:p>
          <a:p>
            <a:pPr marL="342900" indent="-342900" algn="l">
              <a:buClr>
                <a:srgbClr val="0070C0"/>
              </a:buClr>
              <a:buSzPct val="80000"/>
              <a:buFont typeface="Wingdings" pitchFamily="2" charset="2"/>
              <a:buChar char="u"/>
            </a:pPr>
            <a:r>
              <a:rPr lang="en-US" sz="1800" dirty="0">
                <a:solidFill>
                  <a:srgbClr val="000000"/>
                </a:solidFill>
              </a:rPr>
              <a:t>Print the reward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16</a:t>
            </a:fld>
            <a:endParaRPr lang="zh-TW" altLang="en-US"/>
          </a:p>
        </p:txBody>
      </p:sp>
      <p:pic>
        <p:nvPicPr>
          <p:cNvPr id="9" name="Picture 8">
            <a:extLst>
              <a:ext uri="{FF2B5EF4-FFF2-40B4-BE49-F238E27FC236}">
                <a16:creationId xmlns:a16="http://schemas.microsoft.com/office/drawing/2014/main" id="{6094E52B-6D0A-40ED-B893-CF3124639A3D}"/>
              </a:ext>
            </a:extLst>
          </p:cNvPr>
          <p:cNvPicPr>
            <a:picLocks noChangeAspect="1"/>
          </p:cNvPicPr>
          <p:nvPr/>
        </p:nvPicPr>
        <p:blipFill>
          <a:blip r:embed="rId2"/>
          <a:stretch>
            <a:fillRect/>
          </a:stretch>
        </p:blipFill>
        <p:spPr>
          <a:xfrm>
            <a:off x="4765448" y="3889574"/>
            <a:ext cx="3972156" cy="2048929"/>
          </a:xfrm>
          <a:prstGeom prst="rect">
            <a:avLst/>
          </a:prstGeom>
          <a:ln>
            <a:solidFill>
              <a:srgbClr val="C00000"/>
            </a:solidFill>
          </a:ln>
        </p:spPr>
      </p:pic>
      <p:sp>
        <p:nvSpPr>
          <p:cNvPr id="10" name="Rectangle 9">
            <a:extLst>
              <a:ext uri="{FF2B5EF4-FFF2-40B4-BE49-F238E27FC236}">
                <a16:creationId xmlns:a16="http://schemas.microsoft.com/office/drawing/2014/main" id="{CB80B615-9254-4706-9F87-4592BEFAEC76}"/>
              </a:ext>
            </a:extLst>
          </p:cNvPr>
          <p:cNvSpPr/>
          <p:nvPr/>
        </p:nvSpPr>
        <p:spPr>
          <a:xfrm>
            <a:off x="3312012" y="3884271"/>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South</a:t>
            </a:r>
          </a:p>
        </p:txBody>
      </p:sp>
      <p:sp>
        <p:nvSpPr>
          <p:cNvPr id="11" name="Rectangle 10">
            <a:extLst>
              <a:ext uri="{FF2B5EF4-FFF2-40B4-BE49-F238E27FC236}">
                <a16:creationId xmlns:a16="http://schemas.microsoft.com/office/drawing/2014/main" id="{191C84D3-788C-4E88-92FA-B56431BB3C2D}"/>
              </a:ext>
            </a:extLst>
          </p:cNvPr>
          <p:cNvSpPr/>
          <p:nvPr/>
        </p:nvSpPr>
        <p:spPr>
          <a:xfrm>
            <a:off x="5701552" y="4570352"/>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Arrow Connector 11">
            <a:extLst>
              <a:ext uri="{FF2B5EF4-FFF2-40B4-BE49-F238E27FC236}">
                <a16:creationId xmlns:a16="http://schemas.microsoft.com/office/drawing/2014/main" id="{8F31395E-CF3D-439C-BD82-C94070DFE8B2}"/>
              </a:ext>
            </a:extLst>
          </p:cNvPr>
          <p:cNvCxnSpPr>
            <a:cxnSpLocks/>
            <a:stCxn id="10" idx="3"/>
            <a:endCxn id="11" idx="1"/>
          </p:cNvCxnSpPr>
          <p:nvPr/>
        </p:nvCxnSpPr>
        <p:spPr>
          <a:xfrm>
            <a:off x="4680164" y="4064290"/>
            <a:ext cx="1021388" cy="6140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7FC20DC2-70A7-4603-AABE-96A6EBBA4609}"/>
              </a:ext>
            </a:extLst>
          </p:cNvPr>
          <p:cNvSpPr/>
          <p:nvPr/>
        </p:nvSpPr>
        <p:spPr>
          <a:xfrm>
            <a:off x="3319225" y="4716817"/>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East</a:t>
            </a:r>
          </a:p>
        </p:txBody>
      </p:sp>
      <p:sp>
        <p:nvSpPr>
          <p:cNvPr id="14" name="Rectangle 13">
            <a:extLst>
              <a:ext uri="{FF2B5EF4-FFF2-40B4-BE49-F238E27FC236}">
                <a16:creationId xmlns:a16="http://schemas.microsoft.com/office/drawing/2014/main" id="{E0E04CB9-0C5A-421D-B454-3C87D14F3357}"/>
              </a:ext>
            </a:extLst>
          </p:cNvPr>
          <p:cNvSpPr/>
          <p:nvPr/>
        </p:nvSpPr>
        <p:spPr>
          <a:xfrm>
            <a:off x="5701552" y="4803840"/>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Arrow Connector 14">
            <a:extLst>
              <a:ext uri="{FF2B5EF4-FFF2-40B4-BE49-F238E27FC236}">
                <a16:creationId xmlns:a16="http://schemas.microsoft.com/office/drawing/2014/main" id="{754AD45A-3544-4FFF-BAFF-9EACEE952E0C}"/>
              </a:ext>
            </a:extLst>
          </p:cNvPr>
          <p:cNvCxnSpPr>
            <a:cxnSpLocks/>
            <a:stCxn id="13" idx="3"/>
            <a:endCxn id="27" idx="1"/>
          </p:cNvCxnSpPr>
          <p:nvPr/>
        </p:nvCxnSpPr>
        <p:spPr>
          <a:xfrm>
            <a:off x="4687377" y="4896836"/>
            <a:ext cx="1014175" cy="2135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1E845D2F-5493-4946-B974-5B2A117D719B}"/>
              </a:ext>
            </a:extLst>
          </p:cNvPr>
          <p:cNvSpPr/>
          <p:nvPr/>
        </p:nvSpPr>
        <p:spPr>
          <a:xfrm>
            <a:off x="3312012" y="5157288"/>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West</a:t>
            </a:r>
          </a:p>
        </p:txBody>
      </p:sp>
      <p:sp>
        <p:nvSpPr>
          <p:cNvPr id="17" name="Rectangle 16">
            <a:extLst>
              <a:ext uri="{FF2B5EF4-FFF2-40B4-BE49-F238E27FC236}">
                <a16:creationId xmlns:a16="http://schemas.microsoft.com/office/drawing/2014/main" id="{5D00F921-A453-4FED-B207-C7189794A82F}"/>
              </a:ext>
            </a:extLst>
          </p:cNvPr>
          <p:cNvSpPr/>
          <p:nvPr/>
        </p:nvSpPr>
        <p:spPr>
          <a:xfrm>
            <a:off x="3336470" y="5548695"/>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Pickup</a:t>
            </a:r>
          </a:p>
        </p:txBody>
      </p:sp>
      <p:sp>
        <p:nvSpPr>
          <p:cNvPr id="19" name="Rectangle 18">
            <a:extLst>
              <a:ext uri="{FF2B5EF4-FFF2-40B4-BE49-F238E27FC236}">
                <a16:creationId xmlns:a16="http://schemas.microsoft.com/office/drawing/2014/main" id="{EA4391DF-1725-4D05-93BE-963F5E2A04E2}"/>
              </a:ext>
            </a:extLst>
          </p:cNvPr>
          <p:cNvSpPr/>
          <p:nvPr/>
        </p:nvSpPr>
        <p:spPr>
          <a:xfrm>
            <a:off x="3336470" y="5971472"/>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Dropoff</a:t>
            </a:r>
          </a:p>
        </p:txBody>
      </p:sp>
      <p:cxnSp>
        <p:nvCxnSpPr>
          <p:cNvPr id="20" name="Straight Arrow Connector 19">
            <a:extLst>
              <a:ext uri="{FF2B5EF4-FFF2-40B4-BE49-F238E27FC236}">
                <a16:creationId xmlns:a16="http://schemas.microsoft.com/office/drawing/2014/main" id="{5609B7AB-D32F-41DD-913A-3F8B669DC90A}"/>
              </a:ext>
            </a:extLst>
          </p:cNvPr>
          <p:cNvCxnSpPr>
            <a:cxnSpLocks/>
            <a:stCxn id="28" idx="3"/>
            <a:endCxn id="14" idx="1"/>
          </p:cNvCxnSpPr>
          <p:nvPr/>
        </p:nvCxnSpPr>
        <p:spPr>
          <a:xfrm>
            <a:off x="4692393" y="4450122"/>
            <a:ext cx="1009159" cy="461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5CEA1022-9C87-49D8-928D-8C27A508C1C4}"/>
              </a:ext>
            </a:extLst>
          </p:cNvPr>
          <p:cNvCxnSpPr>
            <a:cxnSpLocks/>
            <a:stCxn id="16" idx="3"/>
            <a:endCxn id="24" idx="1"/>
          </p:cNvCxnSpPr>
          <p:nvPr/>
        </p:nvCxnSpPr>
        <p:spPr>
          <a:xfrm flipV="1">
            <a:off x="4680164" y="5326436"/>
            <a:ext cx="1021388" cy="108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AFA9A5AF-5450-43BC-B1DF-46CFCB740216}"/>
              </a:ext>
            </a:extLst>
          </p:cNvPr>
          <p:cNvCxnSpPr>
            <a:cxnSpLocks/>
            <a:stCxn id="17" idx="3"/>
            <a:endCxn id="25" idx="1"/>
          </p:cNvCxnSpPr>
          <p:nvPr/>
        </p:nvCxnSpPr>
        <p:spPr>
          <a:xfrm flipV="1">
            <a:off x="4704622" y="5542460"/>
            <a:ext cx="996930" cy="1862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6B7973B8-EB38-4357-9CEB-6C6E2C7D6475}"/>
              </a:ext>
            </a:extLst>
          </p:cNvPr>
          <p:cNvCxnSpPr>
            <a:cxnSpLocks/>
            <a:stCxn id="19" idx="3"/>
            <a:endCxn id="26" idx="1"/>
          </p:cNvCxnSpPr>
          <p:nvPr/>
        </p:nvCxnSpPr>
        <p:spPr>
          <a:xfrm flipV="1">
            <a:off x="4704622" y="5700295"/>
            <a:ext cx="996930" cy="451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Rectangle 23">
            <a:extLst>
              <a:ext uri="{FF2B5EF4-FFF2-40B4-BE49-F238E27FC236}">
                <a16:creationId xmlns:a16="http://schemas.microsoft.com/office/drawing/2014/main" id="{55794967-488F-45B8-ABC4-3A49DF48BC37}"/>
              </a:ext>
            </a:extLst>
          </p:cNvPr>
          <p:cNvSpPr/>
          <p:nvPr/>
        </p:nvSpPr>
        <p:spPr>
          <a:xfrm>
            <a:off x="5701552" y="5218424"/>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91CECB32-0A23-4A35-98E0-E3E435D97ACF}"/>
              </a:ext>
            </a:extLst>
          </p:cNvPr>
          <p:cNvSpPr/>
          <p:nvPr/>
        </p:nvSpPr>
        <p:spPr>
          <a:xfrm>
            <a:off x="5701552" y="5434448"/>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5A0FCD22-C52B-42CC-9664-D144FC87EFE1}"/>
              </a:ext>
            </a:extLst>
          </p:cNvPr>
          <p:cNvSpPr/>
          <p:nvPr/>
        </p:nvSpPr>
        <p:spPr>
          <a:xfrm>
            <a:off x="5701552" y="5592283"/>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72506F01-C64F-4391-8BB0-58FD72680C22}"/>
              </a:ext>
            </a:extLst>
          </p:cNvPr>
          <p:cNvSpPr/>
          <p:nvPr/>
        </p:nvSpPr>
        <p:spPr>
          <a:xfrm>
            <a:off x="5701552" y="5002400"/>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CF288240-E7F0-48ED-8827-90F39F0A0892}"/>
              </a:ext>
            </a:extLst>
          </p:cNvPr>
          <p:cNvSpPr/>
          <p:nvPr/>
        </p:nvSpPr>
        <p:spPr>
          <a:xfrm>
            <a:off x="3324241" y="4270103"/>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North</a:t>
            </a:r>
          </a:p>
        </p:txBody>
      </p:sp>
      <p:pic>
        <p:nvPicPr>
          <p:cNvPr id="29" name="Picture 28">
            <a:extLst>
              <a:ext uri="{FF2B5EF4-FFF2-40B4-BE49-F238E27FC236}">
                <a16:creationId xmlns:a16="http://schemas.microsoft.com/office/drawing/2014/main" id="{AE97D859-5DD0-4696-A230-A9752BE48497}"/>
              </a:ext>
            </a:extLst>
          </p:cNvPr>
          <p:cNvPicPr>
            <a:picLocks noChangeAspect="1"/>
          </p:cNvPicPr>
          <p:nvPr/>
        </p:nvPicPr>
        <p:blipFill>
          <a:blip r:embed="rId3"/>
          <a:stretch>
            <a:fillRect/>
          </a:stretch>
        </p:blipFill>
        <p:spPr>
          <a:xfrm>
            <a:off x="1475578" y="3958561"/>
            <a:ext cx="1751150" cy="2122606"/>
          </a:xfrm>
          <a:prstGeom prst="rect">
            <a:avLst/>
          </a:prstGeom>
          <a:ln>
            <a:solidFill>
              <a:srgbClr val="C00000"/>
            </a:solidFill>
          </a:ln>
        </p:spPr>
      </p:pic>
      <p:sp>
        <p:nvSpPr>
          <p:cNvPr id="30" name="Rectangle 29">
            <a:extLst>
              <a:ext uri="{FF2B5EF4-FFF2-40B4-BE49-F238E27FC236}">
                <a16:creationId xmlns:a16="http://schemas.microsoft.com/office/drawing/2014/main" id="{8811C440-8A44-453E-B2DE-A546AD59F6B6}"/>
              </a:ext>
            </a:extLst>
          </p:cNvPr>
          <p:cNvSpPr/>
          <p:nvPr/>
        </p:nvSpPr>
        <p:spPr>
          <a:xfrm>
            <a:off x="229576" y="4188764"/>
            <a:ext cx="138296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Destination</a:t>
            </a:r>
          </a:p>
        </p:txBody>
      </p:sp>
      <p:sp>
        <p:nvSpPr>
          <p:cNvPr id="31" name="Rectangle 30">
            <a:extLst>
              <a:ext uri="{FF2B5EF4-FFF2-40B4-BE49-F238E27FC236}">
                <a16:creationId xmlns:a16="http://schemas.microsoft.com/office/drawing/2014/main" id="{BB8F549C-C090-4EE1-8E2E-13A53D2DBDE3}"/>
              </a:ext>
            </a:extLst>
          </p:cNvPr>
          <p:cNvSpPr/>
          <p:nvPr/>
        </p:nvSpPr>
        <p:spPr>
          <a:xfrm>
            <a:off x="575418" y="5371469"/>
            <a:ext cx="1008113"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Pickup</a:t>
            </a:r>
          </a:p>
        </p:txBody>
      </p:sp>
      <p:pic>
        <p:nvPicPr>
          <p:cNvPr id="7" name="Picture 6">
            <a:extLst>
              <a:ext uri="{FF2B5EF4-FFF2-40B4-BE49-F238E27FC236}">
                <a16:creationId xmlns:a16="http://schemas.microsoft.com/office/drawing/2014/main" id="{0EAD2DF3-DC6F-460B-B3D3-EEF86BADF396}"/>
              </a:ext>
            </a:extLst>
          </p:cNvPr>
          <p:cNvPicPr>
            <a:picLocks noChangeAspect="1"/>
          </p:cNvPicPr>
          <p:nvPr/>
        </p:nvPicPr>
        <p:blipFill>
          <a:blip r:embed="rId4"/>
          <a:stretch>
            <a:fillRect/>
          </a:stretch>
        </p:blipFill>
        <p:spPr>
          <a:xfrm>
            <a:off x="5467352" y="2430955"/>
            <a:ext cx="2171700" cy="1190625"/>
          </a:xfrm>
          <a:prstGeom prst="rect">
            <a:avLst/>
          </a:prstGeom>
          <a:ln>
            <a:solidFill>
              <a:srgbClr val="C00000"/>
            </a:solidFill>
          </a:ln>
        </p:spPr>
      </p:pic>
      <p:pic>
        <p:nvPicPr>
          <p:cNvPr id="8" name="Picture 7">
            <a:extLst>
              <a:ext uri="{FF2B5EF4-FFF2-40B4-BE49-F238E27FC236}">
                <a16:creationId xmlns:a16="http://schemas.microsoft.com/office/drawing/2014/main" id="{14CD5BD0-7590-4817-A198-AAC73CFFBF3F}"/>
              </a:ext>
            </a:extLst>
          </p:cNvPr>
          <p:cNvPicPr>
            <a:picLocks noChangeAspect="1"/>
          </p:cNvPicPr>
          <p:nvPr/>
        </p:nvPicPr>
        <p:blipFill>
          <a:blip r:embed="rId5"/>
          <a:stretch>
            <a:fillRect/>
          </a:stretch>
        </p:blipFill>
        <p:spPr>
          <a:xfrm>
            <a:off x="1147069" y="2423402"/>
            <a:ext cx="3552825" cy="1104900"/>
          </a:xfrm>
          <a:prstGeom prst="rect">
            <a:avLst/>
          </a:prstGeom>
          <a:ln>
            <a:solidFill>
              <a:srgbClr val="C00000"/>
            </a:solidFill>
          </a:ln>
        </p:spPr>
      </p:pic>
    </p:spTree>
    <p:extLst>
      <p:ext uri="{BB962C8B-B14F-4D97-AF65-F5344CB8AC3E}">
        <p14:creationId xmlns:p14="http://schemas.microsoft.com/office/powerpoint/2010/main" val="234709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56.3 Perform Q-Learning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85070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56.3 Perform Q-Learning</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1521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 Q-Learning</a:t>
            </a:r>
          </a:p>
          <a:p>
            <a:pPr marL="342900" indent="-342900" algn="l">
              <a:buClr>
                <a:srgbClr val="0070C0"/>
              </a:buClr>
              <a:buSzPct val="80000"/>
              <a:buFont typeface="Wingdings" pitchFamily="2" charset="2"/>
              <a:buChar char="u"/>
            </a:pPr>
            <a:r>
              <a:rPr lang="en-US" sz="1800" dirty="0">
                <a:solidFill>
                  <a:srgbClr val="000000"/>
                </a:solidFill>
              </a:rPr>
              <a:t>First we need to train our model. </a:t>
            </a:r>
          </a:p>
          <a:p>
            <a:pPr marL="342900" indent="-342900" algn="l">
              <a:buClr>
                <a:srgbClr val="0070C0"/>
              </a:buClr>
              <a:buSzPct val="80000"/>
              <a:buFont typeface="Wingdings" pitchFamily="2" charset="2"/>
              <a:buChar char="u"/>
            </a:pPr>
            <a:r>
              <a:rPr lang="en-US" sz="1800" dirty="0">
                <a:solidFill>
                  <a:srgbClr val="000000"/>
                </a:solidFill>
              </a:rPr>
              <a:t>At a high level, we'll train over 10,000 simulated taxi runs.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47E30C96-0D68-4CFB-BE6C-52C28F1219C6}"/>
              </a:ext>
            </a:extLst>
          </p:cNvPr>
          <p:cNvPicPr>
            <a:picLocks noChangeAspect="1"/>
          </p:cNvPicPr>
          <p:nvPr/>
        </p:nvPicPr>
        <p:blipFill>
          <a:blip r:embed="rId2"/>
          <a:stretch>
            <a:fillRect/>
          </a:stretch>
        </p:blipFill>
        <p:spPr>
          <a:xfrm>
            <a:off x="2998105" y="2752067"/>
            <a:ext cx="5763089" cy="3582854"/>
          </a:xfrm>
          <a:prstGeom prst="rect">
            <a:avLst/>
          </a:prstGeom>
          <a:ln>
            <a:solidFill>
              <a:srgbClr val="C00000"/>
            </a:solidFill>
          </a:ln>
        </p:spPr>
      </p:pic>
      <p:sp>
        <p:nvSpPr>
          <p:cNvPr id="8" name="副標題 2">
            <a:extLst>
              <a:ext uri="{FF2B5EF4-FFF2-40B4-BE49-F238E27FC236}">
                <a16:creationId xmlns:a16="http://schemas.microsoft.com/office/drawing/2014/main" id="{17537253-4E40-4BAE-BCF2-554140D82318}"/>
              </a:ext>
            </a:extLst>
          </p:cNvPr>
          <p:cNvSpPr txBox="1">
            <a:spLocks/>
          </p:cNvSpPr>
          <p:nvPr/>
        </p:nvSpPr>
        <p:spPr>
          <a:xfrm>
            <a:off x="398190" y="2762616"/>
            <a:ext cx="2445618" cy="268260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rgbClr val="000000"/>
                </a:solidFill>
              </a:rPr>
              <a:t>For each run, we'll step through time, with a 10% chance at each step of making a random, exploratory step instead of using the learned Q values to guide our actions.</a:t>
            </a:r>
          </a:p>
        </p:txBody>
      </p:sp>
    </p:spTree>
    <p:extLst>
      <p:ext uri="{BB962C8B-B14F-4D97-AF65-F5344CB8AC3E}">
        <p14:creationId xmlns:p14="http://schemas.microsoft.com/office/powerpoint/2010/main" val="176080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56.3 Perform Q-Learning</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792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 Q-Learning Explanation</a:t>
            </a:r>
          </a:p>
          <a:p>
            <a:pPr marL="342900" indent="-342900" algn="l">
              <a:buClr>
                <a:srgbClr val="0070C0"/>
              </a:buClr>
              <a:buSzPct val="80000"/>
              <a:buFont typeface="Wingdings" pitchFamily="2" charset="2"/>
              <a:buChar char="u"/>
            </a:pPr>
            <a:r>
              <a:rPr lang="en-US" sz="1800" dirty="0">
                <a:solidFill>
                  <a:srgbClr val="000000"/>
                </a:solidFill>
              </a:rPr>
              <a:t>First, initialize all the q-table with zero.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19</a:t>
            </a:fld>
            <a:endParaRPr lang="zh-TW" altLang="en-US"/>
          </a:p>
        </p:txBody>
      </p:sp>
      <p:pic>
        <p:nvPicPr>
          <p:cNvPr id="14" name="Picture 13">
            <a:extLst>
              <a:ext uri="{FF2B5EF4-FFF2-40B4-BE49-F238E27FC236}">
                <a16:creationId xmlns:a16="http://schemas.microsoft.com/office/drawing/2014/main" id="{2D952AF5-19E1-4CFB-A640-E58604853772}"/>
              </a:ext>
            </a:extLst>
          </p:cNvPr>
          <p:cNvPicPr>
            <a:picLocks noChangeAspect="1"/>
          </p:cNvPicPr>
          <p:nvPr/>
        </p:nvPicPr>
        <p:blipFill>
          <a:blip r:embed="rId2"/>
          <a:stretch>
            <a:fillRect/>
          </a:stretch>
        </p:blipFill>
        <p:spPr>
          <a:xfrm>
            <a:off x="2483768" y="4065495"/>
            <a:ext cx="1781175" cy="1352550"/>
          </a:xfrm>
          <a:prstGeom prst="rect">
            <a:avLst/>
          </a:prstGeom>
          <a:ln>
            <a:solidFill>
              <a:srgbClr val="C00000"/>
            </a:solidFill>
          </a:ln>
        </p:spPr>
      </p:pic>
      <p:pic>
        <p:nvPicPr>
          <p:cNvPr id="15" name="Picture 14">
            <a:extLst>
              <a:ext uri="{FF2B5EF4-FFF2-40B4-BE49-F238E27FC236}">
                <a16:creationId xmlns:a16="http://schemas.microsoft.com/office/drawing/2014/main" id="{A71B0CA1-5014-49F9-99E4-B1797D941767}"/>
              </a:ext>
            </a:extLst>
          </p:cNvPr>
          <p:cNvPicPr>
            <a:picLocks noChangeAspect="1"/>
          </p:cNvPicPr>
          <p:nvPr/>
        </p:nvPicPr>
        <p:blipFill>
          <a:blip r:embed="rId3"/>
          <a:stretch>
            <a:fillRect/>
          </a:stretch>
        </p:blipFill>
        <p:spPr>
          <a:xfrm>
            <a:off x="1269330" y="2492899"/>
            <a:ext cx="5991225" cy="1200150"/>
          </a:xfrm>
          <a:prstGeom prst="rect">
            <a:avLst/>
          </a:prstGeom>
          <a:ln>
            <a:solidFill>
              <a:srgbClr val="C00000"/>
            </a:solidFill>
          </a:ln>
        </p:spPr>
      </p:pic>
    </p:spTree>
    <p:extLst>
      <p:ext uri="{BB962C8B-B14F-4D97-AF65-F5344CB8AC3E}">
        <p14:creationId xmlns:p14="http://schemas.microsoft.com/office/powerpoint/2010/main" val="305896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 Reinforcement Learning with Gym</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1421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Reinforcement Learning with Gym</a:t>
            </a:r>
          </a:p>
          <a:p>
            <a:pPr marL="342900" indent="-342900" algn="l">
              <a:buClr>
                <a:srgbClr val="0070C0"/>
              </a:buClr>
              <a:buSzPct val="80000"/>
              <a:buFont typeface="Wingdings" pitchFamily="2" charset="2"/>
              <a:buChar char="u"/>
            </a:pPr>
            <a:r>
              <a:rPr lang="en-US" sz="1800" b="1" dirty="0">
                <a:solidFill>
                  <a:schemeClr val="tx1"/>
                </a:solidFill>
              </a:rPr>
              <a:t>Install gym</a:t>
            </a:r>
            <a:br>
              <a:rPr lang="en-US" sz="1800" b="1" dirty="0">
                <a:solidFill>
                  <a:schemeClr val="tx1"/>
                </a:solidFill>
              </a:rPr>
            </a:br>
            <a:r>
              <a:rPr lang="en-US" sz="1800" b="1" dirty="0">
                <a:solidFill>
                  <a:schemeClr val="tx1"/>
                </a:solidFill>
              </a:rPr>
              <a:t>&gt; conda activate </a:t>
            </a:r>
            <a:r>
              <a:rPr lang="en-US" sz="1800" b="1" dirty="0" err="1">
                <a:solidFill>
                  <a:schemeClr val="tx1"/>
                </a:solidFill>
              </a:rPr>
              <a:t>tf</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&gt; pip install gym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pic>
        <p:nvPicPr>
          <p:cNvPr id="7" name="Picture 6">
            <a:extLst>
              <a:ext uri="{FF2B5EF4-FFF2-40B4-BE49-F238E27FC236}">
                <a16:creationId xmlns:a16="http://schemas.microsoft.com/office/drawing/2014/main" id="{AF2349C1-B6D1-4B53-B405-8EFDFA0699E7}"/>
              </a:ext>
            </a:extLst>
          </p:cNvPr>
          <p:cNvPicPr>
            <a:picLocks noChangeAspect="1"/>
          </p:cNvPicPr>
          <p:nvPr/>
        </p:nvPicPr>
        <p:blipFill>
          <a:blip r:embed="rId2"/>
          <a:stretch>
            <a:fillRect/>
          </a:stretch>
        </p:blipFill>
        <p:spPr>
          <a:xfrm>
            <a:off x="440824" y="2920797"/>
            <a:ext cx="8207896" cy="1436196"/>
          </a:xfrm>
          <a:prstGeom prst="rect">
            <a:avLst/>
          </a:prstGeom>
          <a:ln>
            <a:solidFill>
              <a:srgbClr val="C00000"/>
            </a:solidFill>
          </a:ln>
        </p:spPr>
      </p:pic>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56.3 Perform Q-Learning</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1521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 Q-Learning Explanation</a:t>
            </a:r>
          </a:p>
          <a:p>
            <a:pPr marL="342900" indent="-342900" algn="l">
              <a:buClr>
                <a:srgbClr val="0070C0"/>
              </a:buClr>
              <a:buSzPct val="80000"/>
              <a:buFont typeface="Wingdings" pitchFamily="2" charset="2"/>
              <a:buChar char="u"/>
            </a:pPr>
            <a:r>
              <a:rPr lang="en-US" sz="1800" dirty="0">
                <a:solidFill>
                  <a:srgbClr val="000000"/>
                </a:solidFill>
              </a:rPr>
              <a:t>First, we set the hyperparameter. </a:t>
            </a:r>
          </a:p>
          <a:p>
            <a:pPr marL="342900" indent="-342900" algn="l">
              <a:buClr>
                <a:srgbClr val="0070C0"/>
              </a:buClr>
              <a:buSzPct val="80000"/>
              <a:buFont typeface="Wingdings" pitchFamily="2" charset="2"/>
              <a:buChar char="u"/>
            </a:pPr>
            <a:r>
              <a:rPr lang="en-US" sz="1800" dirty="0">
                <a:solidFill>
                  <a:srgbClr val="000000"/>
                </a:solidFill>
              </a:rPr>
              <a:t>We set 10% for random exploration and 10,000 for maximum epochs.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B5E7E80F-D5F2-4F88-A583-B7BBF8855D6F}"/>
              </a:ext>
            </a:extLst>
          </p:cNvPr>
          <p:cNvPicPr>
            <a:picLocks noChangeAspect="1"/>
          </p:cNvPicPr>
          <p:nvPr/>
        </p:nvPicPr>
        <p:blipFill>
          <a:blip r:embed="rId2"/>
          <a:stretch>
            <a:fillRect/>
          </a:stretch>
        </p:blipFill>
        <p:spPr>
          <a:xfrm>
            <a:off x="1835696" y="2969960"/>
            <a:ext cx="4029075" cy="1933575"/>
          </a:xfrm>
          <a:prstGeom prst="rect">
            <a:avLst/>
          </a:prstGeom>
          <a:ln>
            <a:solidFill>
              <a:srgbClr val="C00000"/>
            </a:solidFill>
          </a:ln>
        </p:spPr>
      </p:pic>
      <p:pic>
        <p:nvPicPr>
          <p:cNvPr id="8" name="Picture 7">
            <a:extLst>
              <a:ext uri="{FF2B5EF4-FFF2-40B4-BE49-F238E27FC236}">
                <a16:creationId xmlns:a16="http://schemas.microsoft.com/office/drawing/2014/main" id="{53CCBCCA-E392-4C03-84A9-15F61EBBA7EB}"/>
              </a:ext>
            </a:extLst>
          </p:cNvPr>
          <p:cNvPicPr>
            <a:picLocks noChangeAspect="1"/>
          </p:cNvPicPr>
          <p:nvPr/>
        </p:nvPicPr>
        <p:blipFill>
          <a:blip r:embed="rId3"/>
          <a:stretch>
            <a:fillRect/>
          </a:stretch>
        </p:blipFill>
        <p:spPr>
          <a:xfrm>
            <a:off x="2483768" y="5247377"/>
            <a:ext cx="1638300" cy="752475"/>
          </a:xfrm>
          <a:prstGeom prst="rect">
            <a:avLst/>
          </a:prstGeom>
          <a:ln>
            <a:solidFill>
              <a:srgbClr val="C00000"/>
            </a:solidFill>
          </a:ln>
        </p:spPr>
      </p:pic>
    </p:spTree>
    <p:extLst>
      <p:ext uri="{BB962C8B-B14F-4D97-AF65-F5344CB8AC3E}">
        <p14:creationId xmlns:p14="http://schemas.microsoft.com/office/powerpoint/2010/main" val="1837674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DB741F-BD06-4A53-9DCD-41DF8D59B838}"/>
              </a:ext>
            </a:extLst>
          </p:cNvPr>
          <p:cNvPicPr>
            <a:picLocks noChangeAspect="1"/>
          </p:cNvPicPr>
          <p:nvPr/>
        </p:nvPicPr>
        <p:blipFill>
          <a:blip r:embed="rId2"/>
          <a:stretch>
            <a:fillRect/>
          </a:stretch>
        </p:blipFill>
        <p:spPr>
          <a:xfrm>
            <a:off x="1405694" y="2708920"/>
            <a:ext cx="6332612" cy="3581143"/>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56.3 Perform Q-Learning</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1521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 Q-Learning Explanation</a:t>
            </a:r>
          </a:p>
          <a:p>
            <a:pPr marL="342900" indent="-342900" algn="l">
              <a:buClr>
                <a:srgbClr val="0070C0"/>
              </a:buClr>
              <a:buSzPct val="80000"/>
              <a:buFont typeface="Wingdings" pitchFamily="2" charset="2"/>
              <a:buChar char="u"/>
            </a:pPr>
            <a:r>
              <a:rPr lang="en-US" sz="1800" dirty="0">
                <a:solidFill>
                  <a:srgbClr val="000000"/>
                </a:solidFill>
              </a:rPr>
              <a:t>For each run, if random value is less than 10%, we do the exploration.</a:t>
            </a:r>
          </a:p>
          <a:p>
            <a:pPr marL="342900" indent="-342900" algn="l">
              <a:buClr>
                <a:srgbClr val="0070C0"/>
              </a:buClr>
              <a:buSzPct val="80000"/>
              <a:buFont typeface="Wingdings" pitchFamily="2" charset="2"/>
              <a:buChar char="u"/>
            </a:pPr>
            <a:r>
              <a:rPr lang="en-US" sz="1800" dirty="0">
                <a:solidFill>
                  <a:srgbClr val="000000"/>
                </a:solidFill>
              </a:rPr>
              <a:t>If greater than 10%, then we take the maximum value of </a:t>
            </a:r>
            <a:r>
              <a:rPr lang="en-US" sz="1800" dirty="0" err="1">
                <a:solidFill>
                  <a:srgbClr val="000000"/>
                </a:solidFill>
              </a:rPr>
              <a:t>q_table</a:t>
            </a:r>
            <a:r>
              <a:rPr lang="en-US" sz="1800" dirty="0">
                <a:solidFill>
                  <a:srgbClr val="000000"/>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21</a:t>
            </a:fld>
            <a:endParaRPr lang="zh-TW" altLang="en-US"/>
          </a:p>
        </p:txBody>
      </p:sp>
      <p:sp>
        <p:nvSpPr>
          <p:cNvPr id="10" name="Rectangle 9">
            <a:extLst>
              <a:ext uri="{FF2B5EF4-FFF2-40B4-BE49-F238E27FC236}">
                <a16:creationId xmlns:a16="http://schemas.microsoft.com/office/drawing/2014/main" id="{FF509525-4EB8-4420-84C7-483865C7A258}"/>
              </a:ext>
            </a:extLst>
          </p:cNvPr>
          <p:cNvSpPr/>
          <p:nvPr/>
        </p:nvSpPr>
        <p:spPr>
          <a:xfrm>
            <a:off x="2288416" y="3699845"/>
            <a:ext cx="5449890" cy="7544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4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56.4 Q-Table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2407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56.4 Q-Table</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2241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Q-Table</a:t>
            </a:r>
          </a:p>
          <a:p>
            <a:pPr marL="342900" indent="-342900" algn="l">
              <a:buClr>
                <a:srgbClr val="0070C0"/>
              </a:buClr>
              <a:buSzPct val="80000"/>
              <a:buFont typeface="Wingdings" pitchFamily="2" charset="2"/>
              <a:buChar char="u"/>
            </a:pPr>
            <a:r>
              <a:rPr lang="en-US" sz="1800" b="0" i="0" dirty="0">
                <a:solidFill>
                  <a:srgbClr val="000000"/>
                </a:solidFill>
                <a:effectLst/>
                <a:latin typeface="Helvetica Neue"/>
              </a:rPr>
              <a:t>The lowest q-value here corresponds to the action "go West", which makes sense - that's the most direct route toward our destination from that point. It seems to work! </a:t>
            </a:r>
            <a:endParaRPr lang="en-US" sz="1800"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78C5CD73-C1B9-4B2B-B533-9EB232C15C32}"/>
              </a:ext>
            </a:extLst>
          </p:cNvPr>
          <p:cNvPicPr>
            <a:picLocks noChangeAspect="1"/>
          </p:cNvPicPr>
          <p:nvPr/>
        </p:nvPicPr>
        <p:blipFill>
          <a:blip r:embed="rId2"/>
          <a:stretch>
            <a:fillRect/>
          </a:stretch>
        </p:blipFill>
        <p:spPr>
          <a:xfrm>
            <a:off x="486762" y="2811636"/>
            <a:ext cx="7991475" cy="1409700"/>
          </a:xfrm>
          <a:prstGeom prst="rect">
            <a:avLst/>
          </a:prstGeom>
          <a:ln>
            <a:solidFill>
              <a:srgbClr val="C00000"/>
            </a:solidFill>
          </a:ln>
        </p:spPr>
      </p:pic>
    </p:spTree>
    <p:extLst>
      <p:ext uri="{BB962C8B-B14F-4D97-AF65-F5344CB8AC3E}">
        <p14:creationId xmlns:p14="http://schemas.microsoft.com/office/powerpoint/2010/main" val="93926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56.4 Q-Table</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792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Q-Table</a:t>
            </a:r>
          </a:p>
          <a:p>
            <a:pPr marL="342900" indent="-342900" algn="l">
              <a:buClr>
                <a:srgbClr val="0070C0"/>
              </a:buClr>
              <a:buSzPct val="80000"/>
              <a:buFont typeface="Wingdings" pitchFamily="2" charset="2"/>
              <a:buChar char="u"/>
            </a:pPr>
            <a:r>
              <a:rPr lang="en-US" sz="1800" b="0" i="0" dirty="0">
                <a:solidFill>
                  <a:srgbClr val="000000"/>
                </a:solidFill>
                <a:effectLst/>
                <a:latin typeface="Helvetica Neue"/>
              </a:rPr>
              <a:t>Print final q_table and q_table [</a:t>
            </a:r>
            <a:r>
              <a:rPr lang="en-US" sz="1800" b="0" i="0" dirty="0" err="1">
                <a:solidFill>
                  <a:srgbClr val="000000"/>
                </a:solidFill>
                <a:effectLst/>
                <a:latin typeface="Helvetica Neue"/>
              </a:rPr>
              <a:t>initial_state</a:t>
            </a:r>
            <a:r>
              <a:rPr lang="en-US" sz="1800" b="0" i="0" dirty="0">
                <a:solidFill>
                  <a:srgbClr val="000000"/>
                </a:solidFill>
                <a:effectLst/>
                <a:latin typeface="Helvetica Neue"/>
              </a:rPr>
              <a:t>].</a:t>
            </a:r>
            <a:endParaRPr lang="en-US" sz="1800"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24</a:t>
            </a:fld>
            <a:endParaRPr lang="zh-TW" altLang="en-US"/>
          </a:p>
        </p:txBody>
      </p:sp>
      <p:pic>
        <p:nvPicPr>
          <p:cNvPr id="9" name="Picture 8">
            <a:extLst>
              <a:ext uri="{FF2B5EF4-FFF2-40B4-BE49-F238E27FC236}">
                <a16:creationId xmlns:a16="http://schemas.microsoft.com/office/drawing/2014/main" id="{E9112A7A-07DB-422B-903C-8822C62035F9}"/>
              </a:ext>
            </a:extLst>
          </p:cNvPr>
          <p:cNvPicPr>
            <a:picLocks noChangeAspect="1"/>
          </p:cNvPicPr>
          <p:nvPr/>
        </p:nvPicPr>
        <p:blipFill>
          <a:blip r:embed="rId2"/>
          <a:stretch>
            <a:fillRect/>
          </a:stretch>
        </p:blipFill>
        <p:spPr>
          <a:xfrm>
            <a:off x="2339752" y="2476919"/>
            <a:ext cx="3619500" cy="838200"/>
          </a:xfrm>
          <a:prstGeom prst="rect">
            <a:avLst/>
          </a:prstGeom>
          <a:ln>
            <a:solidFill>
              <a:srgbClr val="C00000"/>
            </a:solidFill>
          </a:ln>
        </p:spPr>
      </p:pic>
      <p:pic>
        <p:nvPicPr>
          <p:cNvPr id="10" name="Picture 9">
            <a:extLst>
              <a:ext uri="{FF2B5EF4-FFF2-40B4-BE49-F238E27FC236}">
                <a16:creationId xmlns:a16="http://schemas.microsoft.com/office/drawing/2014/main" id="{F0796E96-09A7-4F44-85E9-423D72EE52A3}"/>
              </a:ext>
            </a:extLst>
          </p:cNvPr>
          <p:cNvPicPr>
            <a:picLocks noChangeAspect="1"/>
          </p:cNvPicPr>
          <p:nvPr/>
        </p:nvPicPr>
        <p:blipFill>
          <a:blip r:embed="rId3"/>
          <a:stretch>
            <a:fillRect/>
          </a:stretch>
        </p:blipFill>
        <p:spPr>
          <a:xfrm>
            <a:off x="2267744" y="3429000"/>
            <a:ext cx="5715000" cy="2981325"/>
          </a:xfrm>
          <a:prstGeom prst="rect">
            <a:avLst/>
          </a:prstGeom>
          <a:ln>
            <a:solidFill>
              <a:srgbClr val="C00000"/>
            </a:solidFill>
          </a:ln>
        </p:spPr>
      </p:pic>
    </p:spTree>
    <p:extLst>
      <p:ext uri="{BB962C8B-B14F-4D97-AF65-F5344CB8AC3E}">
        <p14:creationId xmlns:p14="http://schemas.microsoft.com/office/powerpoint/2010/main" val="3918732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56.5 Q-Learning Simulation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3222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56.5 Q-Learning Simulation</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6480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Simulation</a:t>
            </a:r>
          </a:p>
          <a:p>
            <a:pPr marL="342900" indent="-342900" algn="l">
              <a:buClr>
                <a:srgbClr val="0070C0"/>
              </a:buClr>
              <a:buSzPct val="80000"/>
              <a:buFont typeface="Wingdings" pitchFamily="2" charset="2"/>
              <a:buChar char="u"/>
            </a:pPr>
            <a:r>
              <a:rPr lang="en-US" sz="1800" b="1" dirty="0">
                <a:solidFill>
                  <a:schemeClr val="tx1"/>
                </a:solidFill>
              </a:rPr>
              <a:t>Taxi drive for 11 trips.</a:t>
            </a:r>
            <a:endParaRPr lang="en-US" sz="1800"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26</a:t>
            </a:fld>
            <a:endParaRPr lang="zh-TW" altLang="en-US"/>
          </a:p>
        </p:txBody>
      </p:sp>
      <p:pic>
        <p:nvPicPr>
          <p:cNvPr id="8" name="Picture 7">
            <a:extLst>
              <a:ext uri="{FF2B5EF4-FFF2-40B4-BE49-F238E27FC236}">
                <a16:creationId xmlns:a16="http://schemas.microsoft.com/office/drawing/2014/main" id="{8CB10DB7-306C-4270-9162-390CEF1B7867}"/>
              </a:ext>
            </a:extLst>
          </p:cNvPr>
          <p:cNvPicPr>
            <a:picLocks noChangeAspect="1"/>
          </p:cNvPicPr>
          <p:nvPr/>
        </p:nvPicPr>
        <p:blipFill>
          <a:blip r:embed="rId2"/>
          <a:stretch>
            <a:fillRect/>
          </a:stretch>
        </p:blipFill>
        <p:spPr>
          <a:xfrm>
            <a:off x="457200" y="2204864"/>
            <a:ext cx="6276975" cy="3381375"/>
          </a:xfrm>
          <a:prstGeom prst="rect">
            <a:avLst/>
          </a:prstGeom>
          <a:ln>
            <a:solidFill>
              <a:srgbClr val="C00000"/>
            </a:solidFill>
          </a:ln>
        </p:spPr>
      </p:pic>
      <p:pic>
        <p:nvPicPr>
          <p:cNvPr id="9" name="Picture 8">
            <a:extLst>
              <a:ext uri="{FF2B5EF4-FFF2-40B4-BE49-F238E27FC236}">
                <a16:creationId xmlns:a16="http://schemas.microsoft.com/office/drawing/2014/main" id="{E76D0F20-D58F-4346-82B5-B7DE994290BB}"/>
              </a:ext>
            </a:extLst>
          </p:cNvPr>
          <p:cNvPicPr>
            <a:picLocks noChangeAspect="1"/>
          </p:cNvPicPr>
          <p:nvPr/>
        </p:nvPicPr>
        <p:blipFill>
          <a:blip r:embed="rId3"/>
          <a:stretch>
            <a:fillRect/>
          </a:stretch>
        </p:blipFill>
        <p:spPr>
          <a:xfrm>
            <a:off x="6886575" y="2502641"/>
            <a:ext cx="1800225" cy="1743075"/>
          </a:xfrm>
          <a:prstGeom prst="rect">
            <a:avLst/>
          </a:prstGeom>
          <a:ln>
            <a:solidFill>
              <a:srgbClr val="C00000"/>
            </a:solidFill>
          </a:ln>
        </p:spPr>
      </p:pic>
    </p:spTree>
    <p:extLst>
      <p:ext uri="{BB962C8B-B14F-4D97-AF65-F5344CB8AC3E}">
        <p14:creationId xmlns:p14="http://schemas.microsoft.com/office/powerpoint/2010/main" val="1763899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56.5 Action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27</a:t>
            </a:fld>
            <a:endParaRPr lang="zh-TW" altLang="en-US"/>
          </a:p>
        </p:txBody>
      </p:sp>
      <p:pic>
        <p:nvPicPr>
          <p:cNvPr id="10" name="Picture 9">
            <a:extLst>
              <a:ext uri="{FF2B5EF4-FFF2-40B4-BE49-F238E27FC236}">
                <a16:creationId xmlns:a16="http://schemas.microsoft.com/office/drawing/2014/main" id="{4E416DB3-F26B-4C50-8FB7-DE02D421760F}"/>
              </a:ext>
            </a:extLst>
          </p:cNvPr>
          <p:cNvPicPr>
            <a:picLocks noChangeAspect="1"/>
          </p:cNvPicPr>
          <p:nvPr/>
        </p:nvPicPr>
        <p:blipFill>
          <a:blip r:embed="rId2"/>
          <a:stretch>
            <a:fillRect/>
          </a:stretch>
        </p:blipFill>
        <p:spPr>
          <a:xfrm>
            <a:off x="2887786" y="1412779"/>
            <a:ext cx="1443191" cy="5301985"/>
          </a:xfrm>
          <a:prstGeom prst="rect">
            <a:avLst/>
          </a:prstGeom>
          <a:ln>
            <a:solidFill>
              <a:srgbClr val="C00000"/>
            </a:solidFill>
          </a:ln>
        </p:spPr>
      </p:pic>
      <p:pic>
        <p:nvPicPr>
          <p:cNvPr id="11" name="Picture 10">
            <a:extLst>
              <a:ext uri="{FF2B5EF4-FFF2-40B4-BE49-F238E27FC236}">
                <a16:creationId xmlns:a16="http://schemas.microsoft.com/office/drawing/2014/main" id="{11B4D993-F6E7-4DFD-AF2B-A322DB5ED9F5}"/>
              </a:ext>
            </a:extLst>
          </p:cNvPr>
          <p:cNvPicPr>
            <a:picLocks noChangeAspect="1"/>
          </p:cNvPicPr>
          <p:nvPr/>
        </p:nvPicPr>
        <p:blipFill>
          <a:blip r:embed="rId3"/>
          <a:stretch>
            <a:fillRect/>
          </a:stretch>
        </p:blipFill>
        <p:spPr>
          <a:xfrm>
            <a:off x="4425844" y="1700261"/>
            <a:ext cx="1992843" cy="4781335"/>
          </a:xfrm>
          <a:prstGeom prst="rect">
            <a:avLst/>
          </a:prstGeom>
        </p:spPr>
      </p:pic>
      <p:pic>
        <p:nvPicPr>
          <p:cNvPr id="12" name="Picture 11">
            <a:extLst>
              <a:ext uri="{FF2B5EF4-FFF2-40B4-BE49-F238E27FC236}">
                <a16:creationId xmlns:a16="http://schemas.microsoft.com/office/drawing/2014/main" id="{6BE2D67D-50F7-4834-9170-A6F019FB24CE}"/>
              </a:ext>
            </a:extLst>
          </p:cNvPr>
          <p:cNvPicPr>
            <a:picLocks noChangeAspect="1"/>
          </p:cNvPicPr>
          <p:nvPr/>
        </p:nvPicPr>
        <p:blipFill>
          <a:blip r:embed="rId4"/>
          <a:stretch>
            <a:fillRect/>
          </a:stretch>
        </p:blipFill>
        <p:spPr>
          <a:xfrm>
            <a:off x="6507296" y="1736813"/>
            <a:ext cx="2471088" cy="4744783"/>
          </a:xfrm>
          <a:prstGeom prst="rect">
            <a:avLst/>
          </a:prstGeom>
        </p:spPr>
      </p:pic>
      <p:sp>
        <p:nvSpPr>
          <p:cNvPr id="15" name="副標題 2">
            <a:extLst>
              <a:ext uri="{FF2B5EF4-FFF2-40B4-BE49-F238E27FC236}">
                <a16:creationId xmlns:a16="http://schemas.microsoft.com/office/drawing/2014/main" id="{4A7D8170-D3B2-43DD-8B4A-2D06B6AEB418}"/>
              </a:ext>
            </a:extLst>
          </p:cNvPr>
          <p:cNvSpPr>
            <a:spLocks noGrp="1"/>
          </p:cNvSpPr>
          <p:nvPr>
            <p:ph type="subTitle" idx="1"/>
          </p:nvPr>
        </p:nvSpPr>
        <p:spPr>
          <a:xfrm>
            <a:off x="374988" y="1412779"/>
            <a:ext cx="2417931" cy="1368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Simulation</a:t>
            </a:r>
          </a:p>
          <a:p>
            <a:pPr marL="342900" indent="-342900" algn="l">
              <a:buClr>
                <a:srgbClr val="0070C0"/>
              </a:buClr>
              <a:buSzPct val="80000"/>
              <a:buFont typeface="Wingdings" pitchFamily="2" charset="2"/>
              <a:buChar char="u"/>
            </a:pPr>
            <a:r>
              <a:rPr lang="en-US" sz="1800" b="1" dirty="0">
                <a:solidFill>
                  <a:schemeClr val="tx1"/>
                </a:solidFill>
              </a:rPr>
              <a:t>Taxi drive for 1 trip 0-11 step.</a:t>
            </a:r>
            <a:endParaRPr lang="en-US" sz="1800" dirty="0">
              <a:solidFill>
                <a:srgbClr val="000000"/>
              </a:solidFill>
            </a:endParaRPr>
          </a:p>
        </p:txBody>
      </p:sp>
    </p:spTree>
    <p:extLst>
      <p:ext uri="{BB962C8B-B14F-4D97-AF65-F5344CB8AC3E}">
        <p14:creationId xmlns:p14="http://schemas.microsoft.com/office/powerpoint/2010/main" val="2813280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56.6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6015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56.6 Exercise</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34563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0" i="0" dirty="0">
                <a:solidFill>
                  <a:srgbClr val="000000"/>
                </a:solidFill>
                <a:effectLst/>
                <a:latin typeface="+mj-lt"/>
              </a:rPr>
              <a:t>1. Modify the block above to keep track of the total time steps, and use that as a metric as to how good our Q-learning system is.</a:t>
            </a:r>
          </a:p>
          <a:p>
            <a:pPr marL="342900" indent="-342900" algn="l">
              <a:buClr>
                <a:srgbClr val="0070C0"/>
              </a:buClr>
              <a:buSzPct val="80000"/>
              <a:buFont typeface="Wingdings" pitchFamily="2" charset="2"/>
              <a:buChar char="u"/>
            </a:pPr>
            <a:r>
              <a:rPr lang="en-US" sz="1800" b="0" i="0" dirty="0">
                <a:solidFill>
                  <a:srgbClr val="000000"/>
                </a:solidFill>
                <a:effectLst/>
                <a:latin typeface="+mj-lt"/>
              </a:rPr>
              <a:t>2. Increase the number of simulated trips, and remove the sleep() calls to allow you to run over more samples.</a:t>
            </a:r>
          </a:p>
          <a:p>
            <a:pPr marL="342900" indent="-342900" algn="l">
              <a:buClr>
                <a:srgbClr val="0070C0"/>
              </a:buClr>
              <a:buSzPct val="80000"/>
              <a:buFont typeface="Wingdings" pitchFamily="2" charset="2"/>
              <a:buChar char="u"/>
            </a:pPr>
            <a:r>
              <a:rPr lang="en-US" sz="1800" b="0" i="0" dirty="0">
                <a:solidFill>
                  <a:srgbClr val="000000"/>
                </a:solidFill>
                <a:effectLst/>
                <a:latin typeface="+mj-lt"/>
              </a:rPr>
              <a:t>3. </a:t>
            </a:r>
            <a:r>
              <a:rPr lang="en-US" sz="1800" dirty="0">
                <a:solidFill>
                  <a:srgbClr val="000000"/>
                </a:solidFill>
                <a:latin typeface="+mj-lt"/>
              </a:rPr>
              <a:t>T</a:t>
            </a:r>
            <a:r>
              <a:rPr lang="en-US" sz="1800" b="0" i="0" dirty="0">
                <a:solidFill>
                  <a:srgbClr val="000000"/>
                </a:solidFill>
                <a:effectLst/>
                <a:latin typeface="+mj-lt"/>
              </a:rPr>
              <a:t>ry experimenting with the hyperparameters: How low can the number of epochs go before our model starts to suffer? </a:t>
            </a:r>
          </a:p>
          <a:p>
            <a:pPr marL="342900" indent="-342900" algn="l">
              <a:buClr>
                <a:srgbClr val="0070C0"/>
              </a:buClr>
              <a:buSzPct val="80000"/>
              <a:buFont typeface="Wingdings" pitchFamily="2" charset="2"/>
              <a:buChar char="u"/>
            </a:pPr>
            <a:r>
              <a:rPr lang="en-US" sz="1800" b="0" i="0" dirty="0">
                <a:solidFill>
                  <a:srgbClr val="000000"/>
                </a:solidFill>
                <a:effectLst/>
                <a:latin typeface="+mj-lt"/>
              </a:rPr>
              <a:t>4. Come up with better learning rates, discount factors, or exploration factors to make the training more efficient? </a:t>
            </a:r>
          </a:p>
          <a:p>
            <a:pPr marL="342900" indent="-342900" algn="l">
              <a:buClr>
                <a:srgbClr val="0070C0"/>
              </a:buClr>
              <a:buSzPct val="80000"/>
              <a:buFont typeface="Wingdings" pitchFamily="2" charset="2"/>
              <a:buChar char="u"/>
            </a:pPr>
            <a:r>
              <a:rPr lang="en-US" sz="1800" dirty="0">
                <a:solidFill>
                  <a:srgbClr val="000000"/>
                </a:solidFill>
                <a:latin typeface="+mj-lt"/>
              </a:rPr>
              <a:t>5. </a:t>
            </a:r>
            <a:r>
              <a:rPr lang="en-US" sz="1800" b="0" i="0" dirty="0">
                <a:solidFill>
                  <a:srgbClr val="000000"/>
                </a:solidFill>
                <a:effectLst/>
                <a:latin typeface="+mj-lt"/>
              </a:rPr>
              <a:t>The exploration vs. exploitation rate in particular is interesting to experiment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220620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56.1 Make Taxi Environment </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33030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56.6 Exercise</a:t>
            </a:r>
            <a:endParaRPr lang="zh-TW" altLang="en-US" b="1" dirty="0">
              <a:solidFill>
                <a:srgbClr val="FFFF00"/>
              </a:solidFill>
            </a:endParaRPr>
          </a:p>
        </p:txBody>
      </p:sp>
      <p:sp>
        <p:nvSpPr>
          <p:cNvPr id="3" name="副標題 2"/>
          <p:cNvSpPr>
            <a:spLocks noGrp="1"/>
          </p:cNvSpPr>
          <p:nvPr>
            <p:ph type="subTitle" idx="1"/>
          </p:nvPr>
        </p:nvSpPr>
        <p:spPr>
          <a:xfrm>
            <a:off x="374988" y="1412780"/>
            <a:ext cx="8215024" cy="869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 Answer:</a:t>
            </a:r>
          </a:p>
          <a:p>
            <a:pPr marL="342900" indent="-342900" algn="l">
              <a:buClr>
                <a:srgbClr val="0070C0"/>
              </a:buClr>
              <a:buSzPct val="80000"/>
              <a:buFont typeface="Wingdings" pitchFamily="2" charset="2"/>
              <a:buChar char="u"/>
            </a:pPr>
            <a:r>
              <a:rPr lang="en-US" sz="1800" b="0" i="0" dirty="0">
                <a:solidFill>
                  <a:srgbClr val="000000"/>
                </a:solidFill>
                <a:effectLst/>
              </a:rPr>
              <a:t>1. </a:t>
            </a:r>
            <a:r>
              <a:rPr lang="en-US" sz="1800" b="0" i="0" dirty="0">
                <a:solidFill>
                  <a:srgbClr val="000000"/>
                </a:solidFill>
                <a:effectLst/>
                <a:latin typeface="+mj-lt"/>
              </a:rPr>
              <a:t>Modify the Q-Learning block and trace on how many loop inside each Q-learning of the taxi_run.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3058615" y="6332607"/>
            <a:ext cx="2133600" cy="365125"/>
          </a:xfrm>
        </p:spPr>
        <p:txBody>
          <a:bodyPr/>
          <a:lstStyle/>
          <a:p>
            <a:fld id="{E4D7E63D-91F2-4366-A2C4-1B00C9E2590E}" type="slidenum">
              <a:rPr lang="zh-TW" altLang="en-US" smtClean="0"/>
              <a:pPr/>
              <a:t>30</a:t>
            </a:fld>
            <a:endParaRPr lang="zh-TW" altLang="en-US"/>
          </a:p>
        </p:txBody>
      </p:sp>
      <p:pic>
        <p:nvPicPr>
          <p:cNvPr id="8" name="Picture 7">
            <a:extLst>
              <a:ext uri="{FF2B5EF4-FFF2-40B4-BE49-F238E27FC236}">
                <a16:creationId xmlns:a16="http://schemas.microsoft.com/office/drawing/2014/main" id="{E70BE297-3451-4D68-B488-83139AE36F2C}"/>
              </a:ext>
            </a:extLst>
          </p:cNvPr>
          <p:cNvPicPr>
            <a:picLocks noChangeAspect="1"/>
          </p:cNvPicPr>
          <p:nvPr/>
        </p:nvPicPr>
        <p:blipFill>
          <a:blip r:embed="rId2"/>
          <a:stretch>
            <a:fillRect/>
          </a:stretch>
        </p:blipFill>
        <p:spPr>
          <a:xfrm>
            <a:off x="553988" y="2464390"/>
            <a:ext cx="4633001" cy="4050779"/>
          </a:xfrm>
          <a:prstGeom prst="rect">
            <a:avLst/>
          </a:prstGeom>
          <a:ln>
            <a:solidFill>
              <a:srgbClr val="C00000"/>
            </a:solidFill>
          </a:ln>
        </p:spPr>
      </p:pic>
      <p:sp>
        <p:nvSpPr>
          <p:cNvPr id="9" name="Rectangle 8">
            <a:extLst>
              <a:ext uri="{FF2B5EF4-FFF2-40B4-BE49-F238E27FC236}">
                <a16:creationId xmlns:a16="http://schemas.microsoft.com/office/drawing/2014/main" id="{F3B9021F-D383-4286-954C-568C747809B2}"/>
              </a:ext>
            </a:extLst>
          </p:cNvPr>
          <p:cNvSpPr/>
          <p:nvPr/>
        </p:nvSpPr>
        <p:spPr>
          <a:xfrm>
            <a:off x="1149421" y="4065985"/>
            <a:ext cx="2952328" cy="9158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B3404B-6AC9-498F-870E-BE3227D0F741}"/>
              </a:ext>
            </a:extLst>
          </p:cNvPr>
          <p:cNvSpPr/>
          <p:nvPr/>
        </p:nvSpPr>
        <p:spPr>
          <a:xfrm>
            <a:off x="987913" y="3033374"/>
            <a:ext cx="1169620" cy="3845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EBD5AE3-48C5-4CCF-AF93-A35D1BF39F8B}"/>
              </a:ext>
            </a:extLst>
          </p:cNvPr>
          <p:cNvPicPr>
            <a:picLocks noChangeAspect="1"/>
          </p:cNvPicPr>
          <p:nvPr/>
        </p:nvPicPr>
        <p:blipFill>
          <a:blip r:embed="rId3"/>
          <a:stretch>
            <a:fillRect/>
          </a:stretch>
        </p:blipFill>
        <p:spPr>
          <a:xfrm>
            <a:off x="5521189" y="2464390"/>
            <a:ext cx="2296751" cy="3561978"/>
          </a:xfrm>
          <a:prstGeom prst="rect">
            <a:avLst/>
          </a:prstGeom>
          <a:ln>
            <a:solidFill>
              <a:srgbClr val="C00000"/>
            </a:solidFill>
          </a:ln>
        </p:spPr>
      </p:pic>
    </p:spTree>
    <p:extLst>
      <p:ext uri="{BB962C8B-B14F-4D97-AF65-F5344CB8AC3E}">
        <p14:creationId xmlns:p14="http://schemas.microsoft.com/office/powerpoint/2010/main" val="1505903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56.6 Exercise</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0081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 Answer</a:t>
            </a:r>
          </a:p>
          <a:p>
            <a:pPr marL="342900" indent="-342900" algn="l">
              <a:buClr>
                <a:srgbClr val="0070C0"/>
              </a:buClr>
              <a:buSzPct val="80000"/>
              <a:buFont typeface="Wingdings" pitchFamily="2" charset="2"/>
              <a:buChar char="u"/>
            </a:pPr>
            <a:r>
              <a:rPr lang="en-US" sz="1800" b="0" i="0" dirty="0">
                <a:solidFill>
                  <a:srgbClr val="000000"/>
                </a:solidFill>
                <a:effectLst/>
              </a:rPr>
              <a:t>2. Increase the number of simulated trips, and remove the sleep() calls to allow you to run over more samples.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4C0AC06D-7C25-4767-AF26-7190FB0F6173}"/>
              </a:ext>
            </a:extLst>
          </p:cNvPr>
          <p:cNvPicPr>
            <a:picLocks noChangeAspect="1"/>
          </p:cNvPicPr>
          <p:nvPr/>
        </p:nvPicPr>
        <p:blipFill>
          <a:blip r:embed="rId2"/>
          <a:stretch>
            <a:fillRect/>
          </a:stretch>
        </p:blipFill>
        <p:spPr>
          <a:xfrm>
            <a:off x="1331640" y="2547149"/>
            <a:ext cx="5760640" cy="3891116"/>
          </a:xfrm>
          <a:prstGeom prst="rect">
            <a:avLst/>
          </a:prstGeom>
          <a:ln>
            <a:solidFill>
              <a:srgbClr val="C00000"/>
            </a:solidFill>
          </a:ln>
        </p:spPr>
      </p:pic>
    </p:spTree>
    <p:extLst>
      <p:ext uri="{BB962C8B-B14F-4D97-AF65-F5344CB8AC3E}">
        <p14:creationId xmlns:p14="http://schemas.microsoft.com/office/powerpoint/2010/main" val="3557677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075241"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Make Taxi Environment</a:t>
            </a:r>
          </a:p>
          <a:p>
            <a:pPr marL="342900" indent="-342900" algn="l">
              <a:buClr>
                <a:srgbClr val="0070C0"/>
              </a:buClr>
              <a:buSzPct val="80000"/>
              <a:buFont typeface="Wingdings" pitchFamily="2" charset="2"/>
              <a:buChar char="u"/>
            </a:pPr>
            <a:r>
              <a:rPr lang="en-US" sz="1800" b="1" dirty="0">
                <a:solidFill>
                  <a:schemeClr val="tx1"/>
                </a:solidFill>
              </a:rPr>
              <a:t>Reinforcement Learning</a:t>
            </a:r>
          </a:p>
          <a:p>
            <a:pPr marL="342900" indent="-342900" algn="l">
              <a:buClr>
                <a:srgbClr val="0070C0"/>
              </a:buClr>
              <a:buSzPct val="80000"/>
              <a:buFont typeface="Wingdings" pitchFamily="2" charset="2"/>
              <a:buChar char="u"/>
            </a:pPr>
            <a:r>
              <a:rPr lang="en-US" sz="1800" b="1" dirty="0">
                <a:solidFill>
                  <a:schemeClr val="tx1"/>
                </a:solidFill>
              </a:rPr>
              <a:t>Let's describe the "taxi problem". </a:t>
            </a:r>
          </a:p>
          <a:p>
            <a:pPr marL="342900" indent="-342900" algn="l">
              <a:buClr>
                <a:srgbClr val="0070C0"/>
              </a:buClr>
              <a:buSzPct val="80000"/>
              <a:buFont typeface="Wingdings" pitchFamily="2" charset="2"/>
              <a:buChar char="u"/>
            </a:pPr>
            <a:r>
              <a:rPr lang="en-US" sz="1800" b="1" dirty="0">
                <a:solidFill>
                  <a:schemeClr val="tx1"/>
                </a:solidFill>
              </a:rPr>
              <a:t>We want to build a self-driving taxi:</a:t>
            </a:r>
          </a:p>
          <a:p>
            <a:pPr marL="342900" indent="-342900" algn="l">
              <a:buClr>
                <a:srgbClr val="0070C0"/>
              </a:buClr>
              <a:buSzPct val="80000"/>
              <a:buFont typeface="Wingdings" pitchFamily="2" charset="2"/>
              <a:buChar char="u"/>
            </a:pPr>
            <a:r>
              <a:rPr lang="en-US" sz="1800" b="1" dirty="0">
                <a:solidFill>
                  <a:schemeClr val="tx1"/>
                </a:solidFill>
              </a:rPr>
              <a:t>1. Pick up passengers at one of a set of fixed locations</a:t>
            </a:r>
          </a:p>
          <a:p>
            <a:pPr marL="342900" indent="-342900" algn="l">
              <a:buClr>
                <a:srgbClr val="0070C0"/>
              </a:buClr>
              <a:buSzPct val="80000"/>
              <a:buFont typeface="Wingdings" pitchFamily="2" charset="2"/>
              <a:buChar char="u"/>
            </a:pPr>
            <a:r>
              <a:rPr lang="en-US" sz="1800" b="1" dirty="0">
                <a:solidFill>
                  <a:schemeClr val="tx1"/>
                </a:solidFill>
              </a:rPr>
              <a:t>2. Drop them off at another location, and </a:t>
            </a:r>
          </a:p>
          <a:p>
            <a:pPr marL="342900" indent="-342900" algn="l">
              <a:buClr>
                <a:srgbClr val="0070C0"/>
              </a:buClr>
              <a:buSzPct val="80000"/>
              <a:buFont typeface="Wingdings" pitchFamily="2" charset="2"/>
              <a:buChar char="u"/>
            </a:pPr>
            <a:r>
              <a:rPr lang="en-US" sz="1800" b="1" dirty="0">
                <a:solidFill>
                  <a:schemeClr val="tx1"/>
                </a:solidFill>
              </a:rPr>
              <a:t>3. Get there in the quickest amount of time while avoiding obstacles.</a:t>
            </a:r>
          </a:p>
          <a:p>
            <a:pPr marL="342900" indent="-342900" algn="l">
              <a:buClr>
                <a:srgbClr val="0070C0"/>
              </a:buClr>
              <a:buSzPct val="80000"/>
              <a:buFont typeface="Wingdings" pitchFamily="2" charset="2"/>
              <a:buChar char="u"/>
            </a:pPr>
            <a:r>
              <a:rPr lang="en-US" sz="1800" b="1" dirty="0">
                <a:solidFill>
                  <a:schemeClr val="tx1"/>
                </a:solidFill>
              </a:rPr>
              <a:t>The AI Gym lets us create this environment quickly: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645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075241" cy="34563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Explanation</a:t>
            </a:r>
          </a:p>
          <a:p>
            <a:pPr marL="342900" indent="-342900" algn="l">
              <a:buClr>
                <a:srgbClr val="0070C0"/>
              </a:buClr>
              <a:buSzPct val="80000"/>
              <a:buFont typeface="Wingdings" pitchFamily="2" charset="2"/>
              <a:buChar char="u"/>
            </a:pPr>
            <a:r>
              <a:rPr lang="en-US" sz="1800" b="1" dirty="0">
                <a:solidFill>
                  <a:schemeClr val="tx1"/>
                </a:solidFill>
              </a:rPr>
              <a:t>Basically, we train the taxi on how to get passengers from one point to another point, and at the quickest way as possible using reinforcement learning.</a:t>
            </a:r>
          </a:p>
          <a:p>
            <a:pPr marL="342900" indent="-342900" algn="l">
              <a:buClr>
                <a:srgbClr val="0070C0"/>
              </a:buClr>
              <a:buSzPct val="80000"/>
              <a:buFont typeface="Wingdings" pitchFamily="2" charset="2"/>
              <a:buChar char="u"/>
            </a:pPr>
            <a:r>
              <a:rPr lang="en-US" sz="1800" b="1" dirty="0">
                <a:solidFill>
                  <a:schemeClr val="tx1"/>
                </a:solidFill>
              </a:rPr>
              <a:t>We import the environment that we need. </a:t>
            </a:r>
          </a:p>
          <a:p>
            <a:pPr marL="342900" indent="-342900" algn="l">
              <a:buClr>
                <a:srgbClr val="0070C0"/>
              </a:buClr>
              <a:buSzPct val="80000"/>
              <a:buFont typeface="Wingdings" pitchFamily="2" charset="2"/>
              <a:buChar char="u"/>
            </a:pPr>
            <a:r>
              <a:rPr lang="en-US" sz="1800" b="1" dirty="0">
                <a:solidFill>
                  <a:schemeClr val="tx1"/>
                </a:solidFill>
              </a:rPr>
              <a:t>We import the gym package we just installed and random give ourselves a consistent random seed so that we can get the same results each time</a:t>
            </a:r>
          </a:p>
          <a:p>
            <a:pPr marL="342900" indent="-342900" algn="l">
              <a:buClr>
                <a:srgbClr val="0070C0"/>
              </a:buClr>
              <a:buSzPct val="80000"/>
              <a:buFont typeface="Wingdings" pitchFamily="2" charset="2"/>
              <a:buChar char="u"/>
            </a:pPr>
            <a:r>
              <a:rPr lang="en-US" sz="1800" b="1" dirty="0">
                <a:solidFill>
                  <a:schemeClr val="tx1"/>
                </a:solidFill>
              </a:rPr>
              <a:t>We make the environment called “taxi-v3” (or “taxi-v2”) that just contain the rules of this game.</a:t>
            </a:r>
          </a:p>
          <a:p>
            <a:pPr marL="342900" indent="-342900" algn="l">
              <a:buClr>
                <a:srgbClr val="0070C0"/>
              </a:buClr>
              <a:buSzPct val="80000"/>
              <a:buFont typeface="Wingdings" pitchFamily="2" charset="2"/>
              <a:buChar char="u"/>
            </a:pPr>
            <a:r>
              <a:rPr lang="en-US" sz="1800" b="1" dirty="0">
                <a:solidFill>
                  <a:schemeClr val="tx1"/>
                </a:solidFill>
              </a:rPr>
              <a:t>We call the resulting model “streets” and print the streets out.</a:t>
            </a:r>
          </a:p>
          <a:p>
            <a:pPr marL="342900" indent="-342900" algn="l">
              <a:buClr>
                <a:srgbClr val="0070C0"/>
              </a:buClr>
              <a:buSzPct val="80000"/>
              <a:buFont typeface="Wingdings" pitchFamily="2" charset="2"/>
              <a:buChar char="u"/>
            </a:pPr>
            <a:r>
              <a:rPr lang="en-US" sz="1800" b="1" dirty="0">
                <a:solidFill>
                  <a:schemeClr val="tx1"/>
                </a:solidFill>
              </a:rPr>
              <a:t>We use jupyter notebook since “taxi-3” does not support Windows command color mode.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61963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7EE08E58-C73F-4CCB-B5D7-BCD8AD7F94CC}"/>
              </a:ext>
            </a:extLst>
          </p:cNvPr>
          <p:cNvPicPr>
            <a:picLocks noChangeAspect="1"/>
          </p:cNvPicPr>
          <p:nvPr/>
        </p:nvPicPr>
        <p:blipFill>
          <a:blip r:embed="rId2"/>
          <a:stretch>
            <a:fillRect/>
          </a:stretch>
        </p:blipFill>
        <p:spPr>
          <a:xfrm>
            <a:off x="7243958" y="4095026"/>
            <a:ext cx="1550783" cy="2062211"/>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26642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Make Environment</a:t>
            </a:r>
          </a:p>
          <a:p>
            <a:pPr marL="342900" indent="-342900" algn="l">
              <a:buClr>
                <a:srgbClr val="0070C0"/>
              </a:buClr>
              <a:buSzPct val="80000"/>
              <a:buFont typeface="Wingdings" pitchFamily="2" charset="2"/>
              <a:buChar char="u"/>
            </a:pPr>
            <a:r>
              <a:rPr lang="en-US" sz="1800" b="1" dirty="0">
                <a:solidFill>
                  <a:schemeClr val="tx1"/>
                </a:solidFill>
              </a:rPr>
              <a:t>Let's break down what we're seeing here:</a:t>
            </a:r>
          </a:p>
          <a:p>
            <a:pPr marL="342900" indent="-342900" algn="l">
              <a:buClr>
                <a:srgbClr val="0070C0"/>
              </a:buClr>
              <a:buSzPct val="80000"/>
              <a:buFont typeface="Wingdings" pitchFamily="2" charset="2"/>
              <a:buChar char="u"/>
            </a:pPr>
            <a:r>
              <a:rPr lang="en-US" sz="1800" b="1" dirty="0">
                <a:solidFill>
                  <a:schemeClr val="tx1"/>
                </a:solidFill>
              </a:rPr>
              <a:t>R, G, B, and Y are pickup or dropoff locations.</a:t>
            </a:r>
          </a:p>
          <a:p>
            <a:pPr marL="342900" indent="-342900" algn="l">
              <a:buClr>
                <a:srgbClr val="0070C0"/>
              </a:buClr>
              <a:buSzPct val="80000"/>
              <a:buFont typeface="Wingdings" pitchFamily="2" charset="2"/>
              <a:buChar char="u"/>
            </a:pPr>
            <a:r>
              <a:rPr lang="en-US" sz="1800" b="1" dirty="0">
                <a:solidFill>
                  <a:schemeClr val="tx1"/>
                </a:solidFill>
              </a:rPr>
              <a:t>The BLUE letter (Here is Y) indicates where we need to pick someone up from.</a:t>
            </a:r>
          </a:p>
          <a:p>
            <a:pPr marL="342900" indent="-342900" algn="l">
              <a:buClr>
                <a:srgbClr val="0070C0"/>
              </a:buClr>
              <a:buSzPct val="80000"/>
              <a:buFont typeface="Wingdings" pitchFamily="2" charset="2"/>
              <a:buChar char="u"/>
            </a:pPr>
            <a:r>
              <a:rPr lang="en-US" sz="1800" b="1" dirty="0">
                <a:solidFill>
                  <a:schemeClr val="tx1"/>
                </a:solidFill>
              </a:rPr>
              <a:t>The MAGENTA (Here is G) letter indicates where that passenger wants to go to.</a:t>
            </a:r>
          </a:p>
          <a:p>
            <a:pPr marL="342900" indent="-342900" algn="l">
              <a:buClr>
                <a:srgbClr val="0070C0"/>
              </a:buClr>
              <a:buSzPct val="80000"/>
              <a:buFont typeface="Wingdings" pitchFamily="2" charset="2"/>
              <a:buChar char="u"/>
            </a:pPr>
            <a:r>
              <a:rPr lang="en-US" sz="1800" b="1" dirty="0">
                <a:solidFill>
                  <a:schemeClr val="tx1"/>
                </a:solidFill>
              </a:rPr>
              <a:t>The solid lines represent walls that the taxi cannot cross.</a:t>
            </a:r>
          </a:p>
          <a:p>
            <a:pPr marL="342900" indent="-342900" algn="l">
              <a:buClr>
                <a:srgbClr val="0070C0"/>
              </a:buClr>
              <a:buSzPct val="80000"/>
              <a:buFont typeface="Wingdings" pitchFamily="2" charset="2"/>
              <a:buChar char="u"/>
            </a:pPr>
            <a:r>
              <a:rPr lang="en-US" sz="1800" b="1" dirty="0">
                <a:solidFill>
                  <a:schemeClr val="tx1"/>
                </a:solidFill>
              </a:rPr>
              <a:t>The filled rectangle (Here is Yellow) represents the taxi itself - it's yellow when empty, and green when carrying a passenger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2020/9/5</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6</a:t>
            </a:fld>
            <a:endParaRPr lang="zh-TW" altLang="en-US"/>
          </a:p>
        </p:txBody>
      </p:sp>
      <p:sp>
        <p:nvSpPr>
          <p:cNvPr id="9" name="Rectangle 8">
            <a:extLst>
              <a:ext uri="{FF2B5EF4-FFF2-40B4-BE49-F238E27FC236}">
                <a16:creationId xmlns:a16="http://schemas.microsoft.com/office/drawing/2014/main" id="{8738671B-7901-498C-A6AF-DBC949454814}"/>
              </a:ext>
            </a:extLst>
          </p:cNvPr>
          <p:cNvSpPr/>
          <p:nvPr/>
        </p:nvSpPr>
        <p:spPr>
          <a:xfrm>
            <a:off x="8326762" y="4337720"/>
            <a:ext cx="36004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5E883B-FDCA-4A4C-AAF5-B32DE3791F37}"/>
              </a:ext>
            </a:extLst>
          </p:cNvPr>
          <p:cNvSpPr txBox="1"/>
          <p:nvPr/>
        </p:nvSpPr>
        <p:spPr>
          <a:xfrm>
            <a:off x="3590333" y="4260235"/>
            <a:ext cx="3600400" cy="369332"/>
          </a:xfrm>
          <a:prstGeom prst="rect">
            <a:avLst/>
          </a:prstGeom>
          <a:noFill/>
          <a:ln>
            <a:solidFill>
              <a:srgbClr val="C00000"/>
            </a:solidFill>
          </a:ln>
        </p:spPr>
        <p:txBody>
          <a:bodyPr wrap="square" rtlCol="0">
            <a:spAutoFit/>
          </a:bodyPr>
          <a:lstStyle/>
          <a:p>
            <a:r>
              <a:rPr lang="en-US" dirty="0"/>
              <a:t>MAGENTA: Passenger want to go</a:t>
            </a:r>
          </a:p>
        </p:txBody>
      </p:sp>
      <p:cxnSp>
        <p:nvCxnSpPr>
          <p:cNvPr id="12" name="Straight Arrow Connector 11">
            <a:extLst>
              <a:ext uri="{FF2B5EF4-FFF2-40B4-BE49-F238E27FC236}">
                <a16:creationId xmlns:a16="http://schemas.microsoft.com/office/drawing/2014/main" id="{F4DB0DB3-686B-46CA-A0BD-BE3E2D4EB853}"/>
              </a:ext>
            </a:extLst>
          </p:cNvPr>
          <p:cNvCxnSpPr>
            <a:stCxn id="10" idx="3"/>
            <a:endCxn id="9" idx="1"/>
          </p:cNvCxnSpPr>
          <p:nvPr/>
        </p:nvCxnSpPr>
        <p:spPr>
          <a:xfrm>
            <a:off x="7190733" y="4444901"/>
            <a:ext cx="1136029" cy="753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D181E7B7-BB7B-4620-9496-9D8F6E91CABC}"/>
              </a:ext>
            </a:extLst>
          </p:cNvPr>
          <p:cNvSpPr txBox="1"/>
          <p:nvPr/>
        </p:nvSpPr>
        <p:spPr>
          <a:xfrm>
            <a:off x="3606424" y="5480629"/>
            <a:ext cx="3508487" cy="369332"/>
          </a:xfrm>
          <a:prstGeom prst="rect">
            <a:avLst/>
          </a:prstGeom>
          <a:noFill/>
          <a:ln>
            <a:solidFill>
              <a:srgbClr val="C00000"/>
            </a:solidFill>
          </a:ln>
        </p:spPr>
        <p:txBody>
          <a:bodyPr wrap="square" rtlCol="0">
            <a:spAutoFit/>
          </a:bodyPr>
          <a:lstStyle/>
          <a:p>
            <a:r>
              <a:rPr lang="en-US" dirty="0"/>
              <a:t>BLUE: Pick up some one from</a:t>
            </a:r>
          </a:p>
        </p:txBody>
      </p:sp>
      <p:sp>
        <p:nvSpPr>
          <p:cNvPr id="16" name="Rectangle 15">
            <a:extLst>
              <a:ext uri="{FF2B5EF4-FFF2-40B4-BE49-F238E27FC236}">
                <a16:creationId xmlns:a16="http://schemas.microsoft.com/office/drawing/2014/main" id="{20B25227-32FC-4598-88C8-23E5E6EA70B1}"/>
              </a:ext>
            </a:extLst>
          </p:cNvPr>
          <p:cNvSpPr/>
          <p:nvPr/>
        </p:nvSpPr>
        <p:spPr>
          <a:xfrm>
            <a:off x="7374894" y="5434636"/>
            <a:ext cx="36004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49B471F-177D-43C8-A840-0DFCEDBB1491}"/>
              </a:ext>
            </a:extLst>
          </p:cNvPr>
          <p:cNvCxnSpPr>
            <a:cxnSpLocks/>
            <a:stCxn id="14" idx="3"/>
            <a:endCxn id="16" idx="1"/>
          </p:cNvCxnSpPr>
          <p:nvPr/>
        </p:nvCxnSpPr>
        <p:spPr>
          <a:xfrm flipV="1">
            <a:off x="7114911" y="5617199"/>
            <a:ext cx="259983" cy="48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E1FDE2CC-D7D9-474F-9991-61D0818B9A4E}"/>
              </a:ext>
            </a:extLst>
          </p:cNvPr>
          <p:cNvSpPr/>
          <p:nvPr/>
        </p:nvSpPr>
        <p:spPr>
          <a:xfrm>
            <a:off x="8407981" y="5126131"/>
            <a:ext cx="36004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62BFA9E-D7BC-46BA-9C71-E78B2EF3FECC}"/>
              </a:ext>
            </a:extLst>
          </p:cNvPr>
          <p:cNvSpPr txBox="1"/>
          <p:nvPr/>
        </p:nvSpPr>
        <p:spPr>
          <a:xfrm>
            <a:off x="3606424" y="4883597"/>
            <a:ext cx="3508487" cy="369332"/>
          </a:xfrm>
          <a:prstGeom prst="rect">
            <a:avLst/>
          </a:prstGeom>
          <a:noFill/>
          <a:ln>
            <a:solidFill>
              <a:srgbClr val="C00000"/>
            </a:solidFill>
          </a:ln>
        </p:spPr>
        <p:txBody>
          <a:bodyPr wrap="square" rtlCol="0">
            <a:spAutoFit/>
          </a:bodyPr>
          <a:lstStyle/>
          <a:p>
            <a:r>
              <a:rPr lang="en-US" dirty="0"/>
              <a:t>Yellow (empty) filled Box: Taxi</a:t>
            </a:r>
          </a:p>
        </p:txBody>
      </p:sp>
      <p:cxnSp>
        <p:nvCxnSpPr>
          <p:cNvPr id="26" name="Straight Arrow Connector 25">
            <a:extLst>
              <a:ext uri="{FF2B5EF4-FFF2-40B4-BE49-F238E27FC236}">
                <a16:creationId xmlns:a16="http://schemas.microsoft.com/office/drawing/2014/main" id="{12DC035E-CB65-415C-9B54-5580DA01CA2B}"/>
              </a:ext>
            </a:extLst>
          </p:cNvPr>
          <p:cNvCxnSpPr>
            <a:cxnSpLocks/>
            <a:stCxn id="25" idx="3"/>
            <a:endCxn id="21" idx="1"/>
          </p:cNvCxnSpPr>
          <p:nvPr/>
        </p:nvCxnSpPr>
        <p:spPr>
          <a:xfrm>
            <a:off x="7114911" y="5068263"/>
            <a:ext cx="1293070" cy="2404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副標題 2">
            <a:extLst>
              <a:ext uri="{FF2B5EF4-FFF2-40B4-BE49-F238E27FC236}">
                <a16:creationId xmlns:a16="http://schemas.microsoft.com/office/drawing/2014/main" id="{DF32119C-37A0-449A-AC98-0915C875C43D}"/>
              </a:ext>
            </a:extLst>
          </p:cNvPr>
          <p:cNvSpPr txBox="1">
            <a:spLocks/>
          </p:cNvSpPr>
          <p:nvPr/>
        </p:nvSpPr>
        <p:spPr>
          <a:xfrm>
            <a:off x="349258" y="4212017"/>
            <a:ext cx="3096501" cy="69627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In this case, someone want to go from Y to G.</a:t>
            </a:r>
          </a:p>
        </p:txBody>
      </p:sp>
    </p:spTree>
    <p:extLst>
      <p:ext uri="{BB962C8B-B14F-4D97-AF65-F5344CB8AC3E}">
        <p14:creationId xmlns:p14="http://schemas.microsoft.com/office/powerpoint/2010/main" val="239603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27363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Many States?</a:t>
            </a:r>
          </a:p>
          <a:p>
            <a:pPr marL="342900" indent="-342900" algn="l">
              <a:buClr>
                <a:srgbClr val="0070C0"/>
              </a:buClr>
              <a:buSzPct val="80000"/>
              <a:buFont typeface="Wingdings" pitchFamily="2" charset="2"/>
              <a:buChar char="u"/>
            </a:pPr>
            <a:r>
              <a:rPr lang="en-US" sz="1800" b="1" dirty="0">
                <a:solidFill>
                  <a:schemeClr val="tx1"/>
                </a:solidFill>
              </a:rPr>
              <a:t>Our little world here, which we've called "streets", is a 5x5 grid. </a:t>
            </a:r>
          </a:p>
          <a:p>
            <a:pPr marL="342900" indent="-342900" algn="l">
              <a:buClr>
                <a:srgbClr val="0070C0"/>
              </a:buClr>
              <a:buSzPct val="80000"/>
              <a:buFont typeface="Wingdings" pitchFamily="2" charset="2"/>
              <a:buChar char="u"/>
            </a:pPr>
            <a:r>
              <a:rPr lang="en-US" sz="1800" b="1" dirty="0">
                <a:solidFill>
                  <a:schemeClr val="tx1"/>
                </a:solidFill>
              </a:rPr>
              <a:t>The state of this world at any time can be defined by:</a:t>
            </a:r>
          </a:p>
          <a:p>
            <a:pPr marL="800100" lvl="1" indent="-342900" algn="l">
              <a:buClr>
                <a:srgbClr val="0070C0"/>
              </a:buClr>
              <a:buSzPct val="80000"/>
              <a:buFont typeface="Wingdings" pitchFamily="2" charset="2"/>
              <a:buChar char="u"/>
            </a:pPr>
            <a:r>
              <a:rPr lang="en-US" sz="1800" b="1" dirty="0">
                <a:solidFill>
                  <a:schemeClr val="tx1"/>
                </a:solidFill>
              </a:rPr>
              <a:t>Where the taxi is (one of 5 x 5 = 25 locations)</a:t>
            </a:r>
          </a:p>
          <a:p>
            <a:pPr marL="800100" lvl="1" indent="-342900" algn="l">
              <a:buClr>
                <a:srgbClr val="0070C0"/>
              </a:buClr>
              <a:buSzPct val="80000"/>
              <a:buFont typeface="Wingdings" pitchFamily="2" charset="2"/>
              <a:buChar char="u"/>
            </a:pPr>
            <a:r>
              <a:rPr lang="en-US" sz="1800" b="1" dirty="0">
                <a:solidFill>
                  <a:schemeClr val="tx1"/>
                </a:solidFill>
              </a:rPr>
              <a:t>What the current destination is (4 possibilities): R, G, B, Y</a:t>
            </a:r>
          </a:p>
          <a:p>
            <a:pPr marL="800100" lvl="1" indent="-342900" algn="l">
              <a:buClr>
                <a:srgbClr val="0070C0"/>
              </a:buClr>
              <a:buSzPct val="80000"/>
              <a:buFont typeface="Wingdings" pitchFamily="2" charset="2"/>
              <a:buChar char="u"/>
            </a:pPr>
            <a:r>
              <a:rPr lang="en-US" sz="1800" b="1" dirty="0">
                <a:solidFill>
                  <a:schemeClr val="tx1"/>
                </a:solidFill>
              </a:rPr>
              <a:t>Where the passenger is (5 possibilities: at one of the destinations, or inside the taxi) (R, G, B, Y + 1 in Taxi)</a:t>
            </a:r>
          </a:p>
          <a:p>
            <a:pPr marL="342900" indent="-342900" algn="l">
              <a:buClr>
                <a:srgbClr val="0070C0"/>
              </a:buClr>
              <a:buSzPct val="80000"/>
              <a:buFont typeface="Wingdings" pitchFamily="2" charset="2"/>
              <a:buChar char="u"/>
            </a:pPr>
            <a:r>
              <a:rPr lang="en-US" sz="1800" b="1" dirty="0">
                <a:solidFill>
                  <a:schemeClr val="tx1"/>
                </a:solidFill>
              </a:rPr>
              <a:t>So there are a total of 25 x 4 x 5 = 500 possible states that describe our world.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7</a:t>
            </a:fld>
            <a:endParaRPr lang="zh-TW" altLang="en-US"/>
          </a:p>
        </p:txBody>
      </p:sp>
      <p:pic>
        <p:nvPicPr>
          <p:cNvPr id="11" name="Picture 10">
            <a:extLst>
              <a:ext uri="{FF2B5EF4-FFF2-40B4-BE49-F238E27FC236}">
                <a16:creationId xmlns:a16="http://schemas.microsoft.com/office/drawing/2014/main" id="{02DB1E5E-237F-4F50-AB66-9B2A91452692}"/>
              </a:ext>
            </a:extLst>
          </p:cNvPr>
          <p:cNvPicPr>
            <a:picLocks noChangeAspect="1"/>
          </p:cNvPicPr>
          <p:nvPr/>
        </p:nvPicPr>
        <p:blipFill>
          <a:blip r:embed="rId2"/>
          <a:stretch>
            <a:fillRect/>
          </a:stretch>
        </p:blipFill>
        <p:spPr>
          <a:xfrm>
            <a:off x="5777810" y="4281483"/>
            <a:ext cx="1550783" cy="2062211"/>
          </a:xfrm>
          <a:prstGeom prst="rect">
            <a:avLst/>
          </a:prstGeom>
          <a:ln>
            <a:solidFill>
              <a:srgbClr val="C00000"/>
            </a:solidFill>
          </a:ln>
        </p:spPr>
      </p:pic>
    </p:spTree>
    <p:extLst>
      <p:ext uri="{BB962C8B-B14F-4D97-AF65-F5344CB8AC3E}">
        <p14:creationId xmlns:p14="http://schemas.microsoft.com/office/powerpoint/2010/main" val="244949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18001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Many Action?</a:t>
            </a:r>
          </a:p>
          <a:p>
            <a:pPr marL="342900" indent="-342900" algn="l">
              <a:buClr>
                <a:srgbClr val="0070C0"/>
              </a:buClr>
              <a:buSzPct val="80000"/>
              <a:buFont typeface="Wingdings" pitchFamily="2" charset="2"/>
              <a:buChar char="u"/>
            </a:pPr>
            <a:r>
              <a:rPr lang="en-US" sz="1800" b="1" dirty="0">
                <a:solidFill>
                  <a:schemeClr val="tx1"/>
                </a:solidFill>
              </a:rPr>
              <a:t>For each 500 possible states, there are six possible actions:</a:t>
            </a:r>
          </a:p>
          <a:p>
            <a:pPr marL="800100" lvl="1" indent="-342900" algn="l">
              <a:buClr>
                <a:srgbClr val="0070C0"/>
              </a:buClr>
              <a:buSzPct val="80000"/>
              <a:buFont typeface="Wingdings" pitchFamily="2" charset="2"/>
              <a:buChar char="u"/>
            </a:pPr>
            <a:r>
              <a:rPr lang="en-US" sz="1800" b="1" dirty="0">
                <a:solidFill>
                  <a:schemeClr val="tx1"/>
                </a:solidFill>
              </a:rPr>
              <a:t>Move South, East, North, or West</a:t>
            </a:r>
          </a:p>
          <a:p>
            <a:pPr marL="800100" lvl="1" indent="-342900" algn="l">
              <a:buClr>
                <a:srgbClr val="0070C0"/>
              </a:buClr>
              <a:buSzPct val="80000"/>
              <a:buFont typeface="Wingdings" pitchFamily="2" charset="2"/>
              <a:buChar char="u"/>
            </a:pPr>
            <a:r>
              <a:rPr lang="en-US" sz="1800" b="1" dirty="0">
                <a:solidFill>
                  <a:schemeClr val="tx1"/>
                </a:solidFill>
              </a:rPr>
              <a:t>Pickup a passenger</a:t>
            </a:r>
          </a:p>
          <a:p>
            <a:pPr marL="800100" lvl="1" indent="-342900" algn="l">
              <a:buClr>
                <a:srgbClr val="0070C0"/>
              </a:buClr>
              <a:buSzPct val="80000"/>
              <a:buFont typeface="Wingdings" pitchFamily="2" charset="2"/>
              <a:buChar char="u"/>
            </a:pPr>
            <a:r>
              <a:rPr lang="en-US" sz="1800" b="1" dirty="0">
                <a:solidFill>
                  <a:schemeClr val="tx1"/>
                </a:solidFill>
              </a:rPr>
              <a:t>Drop off a passenger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08F4C017-F5EB-4373-BE01-CC175A21E8F5}"/>
              </a:ext>
            </a:extLst>
          </p:cNvPr>
          <p:cNvPicPr>
            <a:picLocks noChangeAspect="1"/>
          </p:cNvPicPr>
          <p:nvPr/>
        </p:nvPicPr>
        <p:blipFill>
          <a:blip r:embed="rId2"/>
          <a:stretch>
            <a:fillRect/>
          </a:stretch>
        </p:blipFill>
        <p:spPr>
          <a:xfrm>
            <a:off x="6372200" y="3644881"/>
            <a:ext cx="1550783" cy="2062211"/>
          </a:xfrm>
          <a:prstGeom prst="rect">
            <a:avLst/>
          </a:prstGeom>
          <a:ln>
            <a:solidFill>
              <a:srgbClr val="C00000"/>
            </a:solidFill>
          </a:ln>
        </p:spPr>
      </p:pic>
    </p:spTree>
    <p:extLst>
      <p:ext uri="{BB962C8B-B14F-4D97-AF65-F5344CB8AC3E}">
        <p14:creationId xmlns:p14="http://schemas.microsoft.com/office/powerpoint/2010/main" val="180437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20162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Rules:</a:t>
            </a:r>
          </a:p>
          <a:p>
            <a:pPr marL="342900" indent="-342900" algn="l">
              <a:buClr>
                <a:srgbClr val="0070C0"/>
              </a:buClr>
              <a:buSzPct val="80000"/>
              <a:buFont typeface="Wingdings" pitchFamily="2" charset="2"/>
              <a:buChar char="u"/>
            </a:pPr>
            <a:r>
              <a:rPr lang="en-US" sz="1800" b="1" dirty="0">
                <a:solidFill>
                  <a:schemeClr val="tx1"/>
                </a:solidFill>
              </a:rPr>
              <a:t>Q-Learning will take place using the following rewards and penalties at each state:</a:t>
            </a:r>
          </a:p>
          <a:p>
            <a:pPr marL="800100" lvl="1" indent="-342900" algn="l">
              <a:buClr>
                <a:srgbClr val="0070C0"/>
              </a:buClr>
              <a:buSzPct val="80000"/>
              <a:buFont typeface="Wingdings" pitchFamily="2" charset="2"/>
              <a:buChar char="u"/>
            </a:pPr>
            <a:r>
              <a:rPr lang="en-US" sz="1800" b="1" dirty="0">
                <a:solidFill>
                  <a:schemeClr val="tx1"/>
                </a:solidFill>
              </a:rPr>
              <a:t>A successful drop-off yields +20 points</a:t>
            </a:r>
          </a:p>
          <a:p>
            <a:pPr marL="800100" lvl="1" indent="-342900" algn="l">
              <a:buClr>
                <a:srgbClr val="0070C0"/>
              </a:buClr>
              <a:buSzPct val="80000"/>
              <a:buFont typeface="Wingdings" pitchFamily="2" charset="2"/>
              <a:buChar char="u"/>
            </a:pPr>
            <a:r>
              <a:rPr lang="en-US" sz="1800" b="1" dirty="0">
                <a:solidFill>
                  <a:schemeClr val="tx1"/>
                </a:solidFill>
              </a:rPr>
              <a:t>Every time step taken while driving a passenger yields a -1 point penalty</a:t>
            </a:r>
          </a:p>
          <a:p>
            <a:pPr marL="800100" lvl="1" indent="-342900" algn="l">
              <a:buClr>
                <a:srgbClr val="0070C0"/>
              </a:buClr>
              <a:buSzPct val="80000"/>
              <a:buFont typeface="Wingdings" pitchFamily="2" charset="2"/>
              <a:buChar char="u"/>
            </a:pPr>
            <a:r>
              <a:rPr lang="en-US" sz="1800" b="1" dirty="0">
                <a:solidFill>
                  <a:schemeClr val="tx1"/>
                </a:solidFill>
              </a:rPr>
              <a:t>Picking up or dropping off at an illegal location yields a -10 point penalty</a:t>
            </a:r>
          </a:p>
          <a:p>
            <a:pPr marL="342900" indent="-342900" algn="l">
              <a:buClr>
                <a:srgbClr val="0070C0"/>
              </a:buClr>
              <a:buSzPct val="80000"/>
              <a:buFont typeface="Wingdings" pitchFamily="2" charset="2"/>
              <a:buChar char="u"/>
            </a:pPr>
            <a:r>
              <a:rPr lang="en-US" sz="1800" b="1" dirty="0">
                <a:solidFill>
                  <a:schemeClr val="tx1"/>
                </a:solidFill>
              </a:rPr>
              <a:t>Moving across a wall just isn't allowed at 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DC427276-7B0B-42BB-871F-037AE9853DA4}"/>
              </a:ext>
            </a:extLst>
          </p:cNvPr>
          <p:cNvPicPr>
            <a:picLocks noChangeAspect="1"/>
          </p:cNvPicPr>
          <p:nvPr/>
        </p:nvPicPr>
        <p:blipFill>
          <a:blip r:embed="rId2"/>
          <a:stretch>
            <a:fillRect/>
          </a:stretch>
        </p:blipFill>
        <p:spPr>
          <a:xfrm>
            <a:off x="6564458" y="3679398"/>
            <a:ext cx="1550783" cy="2062211"/>
          </a:xfrm>
          <a:prstGeom prst="rect">
            <a:avLst/>
          </a:prstGeom>
          <a:ln>
            <a:solidFill>
              <a:srgbClr val="C00000"/>
            </a:solidFill>
          </a:ln>
        </p:spPr>
      </p:pic>
    </p:spTree>
    <p:extLst>
      <p:ext uri="{BB962C8B-B14F-4D97-AF65-F5344CB8AC3E}">
        <p14:creationId xmlns:p14="http://schemas.microsoft.com/office/powerpoint/2010/main" val="19679479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7051</TotalTime>
  <Words>1724</Words>
  <Application>Microsoft Office PowerPoint</Application>
  <PresentationFormat>On-screen Show (4:3)</PresentationFormat>
  <Paragraphs>231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Helvetica Neue</vt:lpstr>
      <vt:lpstr>Wingdings</vt:lpstr>
      <vt:lpstr>Office 佈景主題</vt:lpstr>
      <vt:lpstr>56 Reinforcement Learning with Gym</vt:lpstr>
      <vt:lpstr>56 Reinforcement Learning with Gym</vt:lpstr>
      <vt:lpstr>56.1 Make Taxi Environment </vt:lpstr>
      <vt:lpstr>56.1 Make Taxi Environment </vt:lpstr>
      <vt:lpstr>56.1 Make Taxi Environment </vt:lpstr>
      <vt:lpstr>56.1 Make Taxi Environment </vt:lpstr>
      <vt:lpstr>56.1 Make Taxi Environment </vt:lpstr>
      <vt:lpstr>56.1 Make Taxi Environment </vt:lpstr>
      <vt:lpstr>56.1 Make Taxi Environment </vt:lpstr>
      <vt:lpstr>56.1 Make Taxi Environment </vt:lpstr>
      <vt:lpstr>56.1 Define Initial State</vt:lpstr>
      <vt:lpstr>56.1 Make Environment</vt:lpstr>
      <vt:lpstr>56.1 Make Environment</vt:lpstr>
      <vt:lpstr>56.2 Define Reward Table</vt:lpstr>
      <vt:lpstr>56.2 Define Reward Table</vt:lpstr>
      <vt:lpstr>56.2 Define Reward Table</vt:lpstr>
      <vt:lpstr>56.3 Perform Q-Learning</vt:lpstr>
      <vt:lpstr>56.3 Perform Q-Learning</vt:lpstr>
      <vt:lpstr>56.3 Perform Q-Learning</vt:lpstr>
      <vt:lpstr>56.3 Perform Q-Learning</vt:lpstr>
      <vt:lpstr>56.3 Perform Q-Learning</vt:lpstr>
      <vt:lpstr>56.4 Q-Table</vt:lpstr>
      <vt:lpstr>56.4 Q-Table</vt:lpstr>
      <vt:lpstr>56.4 Q-Table</vt:lpstr>
      <vt:lpstr>56.5 Q-Learning Simulation</vt:lpstr>
      <vt:lpstr>56.5 Q-Learning Simulation</vt:lpstr>
      <vt:lpstr>56.5 Action</vt:lpstr>
      <vt:lpstr>56.6 Exercise</vt:lpstr>
      <vt:lpstr>56.6 Exercise</vt:lpstr>
      <vt:lpstr>56.6 Exercise</vt:lpstr>
      <vt:lpstr>56.6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3511</cp:revision>
  <dcterms:created xsi:type="dcterms:W3CDTF">2018-09-28T16:40:41Z</dcterms:created>
  <dcterms:modified xsi:type="dcterms:W3CDTF">2020-09-06T02:39:14Z</dcterms:modified>
</cp:coreProperties>
</file>