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317" r:id="rId3"/>
    <p:sldId id="319" r:id="rId4"/>
    <p:sldId id="321" r:id="rId5"/>
    <p:sldId id="323" r:id="rId6"/>
    <p:sldId id="322" r:id="rId7"/>
    <p:sldId id="324" r:id="rId8"/>
    <p:sldId id="325" r:id="rId9"/>
    <p:sldId id="326" r:id="rId10"/>
    <p:sldId id="327" r:id="rId11"/>
    <p:sldId id="328" r:id="rId12"/>
    <p:sldId id="329" r:id="rId13"/>
    <p:sldId id="330" r:id="rId14"/>
    <p:sldId id="331" r:id="rId15"/>
    <p:sldId id="332" r:id="rId16"/>
    <p:sldId id="333" r:id="rId17"/>
    <p:sldId id="335" r:id="rId18"/>
    <p:sldId id="334" r:id="rId19"/>
    <p:sldId id="336" r:id="rId20"/>
    <p:sldId id="337" r:id="rId21"/>
    <p:sldId id="338" r:id="rId22"/>
    <p:sldId id="340" r:id="rId23"/>
    <p:sldId id="339" r:id="rId24"/>
    <p:sldId id="341" r:id="rId25"/>
    <p:sldId id="342" r:id="rId26"/>
    <p:sldId id="344" r:id="rId27"/>
    <p:sldId id="343" r:id="rId28"/>
    <p:sldId id="346" r:id="rId29"/>
    <p:sldId id="345" r:id="rId30"/>
    <p:sldId id="259" r:id="rId31"/>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14088587657" initials="1" lastIdx="1" clrIdx="0">
    <p:extLst>
      <p:ext uri="{19B8F6BF-5375-455C-9EA6-DF929625EA0E}">
        <p15:presenceInfo xmlns:p15="http://schemas.microsoft.com/office/powerpoint/2012/main" userId="46f8387d243ddec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706" autoAdjust="0"/>
    <p:restoredTop sz="95401" autoAdjust="0"/>
  </p:normalViewPr>
  <p:slideViewPr>
    <p:cSldViewPr>
      <p:cViewPr varScale="1">
        <p:scale>
          <a:sx n="94" d="100"/>
          <a:sy n="94" d="100"/>
        </p:scale>
        <p:origin x="300"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2020/9/20</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2020/9/20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2020/9/20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2020/9/20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2020/9/20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2020/9/20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2020/9/20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2020/9/20</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2020/9/20</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2020/9/20</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2020/9/20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2020/9/20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2020/9/20</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2.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3.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4.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5.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98 Convolutional Neural Network</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a:t>Peter H. Chen</a:t>
            </a:r>
            <a:endParaRPr lang="zh-TW" altLang="en-US"/>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98.3 How We Know Stop Sign?</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2137393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98.3 How We Know Stop Sign?</a:t>
            </a:r>
            <a:endParaRPr lang="zh-TW" altLang="en-US" b="1" dirty="0">
              <a:solidFill>
                <a:srgbClr val="FFFF00"/>
              </a:solidFill>
            </a:endParaRPr>
          </a:p>
        </p:txBody>
      </p:sp>
      <p:sp>
        <p:nvSpPr>
          <p:cNvPr id="3" name="副標題 2"/>
          <p:cNvSpPr>
            <a:spLocks noGrp="1"/>
          </p:cNvSpPr>
          <p:nvPr>
            <p:ph type="subTitle" idx="1"/>
          </p:nvPr>
        </p:nvSpPr>
        <p:spPr>
          <a:xfrm>
            <a:off x="426368" y="1418785"/>
            <a:ext cx="8291263" cy="287431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How do we know Stop Sign?</a:t>
            </a:r>
          </a:p>
          <a:p>
            <a:pPr marL="342900" indent="-342900" algn="l">
              <a:buClr>
                <a:srgbClr val="0070C0"/>
              </a:buClr>
              <a:buSzPct val="80000"/>
              <a:buFont typeface="Wingdings" pitchFamily="2" charset="2"/>
              <a:buChar char="u"/>
            </a:pPr>
            <a:r>
              <a:rPr lang="en-US" altLang="en-US" sz="1800" b="1" dirty="0">
                <a:solidFill>
                  <a:srgbClr val="29303B"/>
                </a:solidFill>
              </a:rPr>
              <a:t>Individual local receptive fields scan the image and looing for edges, and pick up the edges of the stop sign in a layer.</a:t>
            </a:r>
          </a:p>
          <a:p>
            <a:pPr marL="342900" indent="-342900" algn="l">
              <a:buClr>
                <a:srgbClr val="0070C0"/>
              </a:buClr>
              <a:buSzPct val="80000"/>
              <a:buFont typeface="Wingdings" pitchFamily="2" charset="2"/>
              <a:buChar char="u"/>
            </a:pPr>
            <a:r>
              <a:rPr lang="en-US" altLang="en-US" sz="1800" b="1" dirty="0">
                <a:solidFill>
                  <a:srgbClr val="29303B"/>
                </a:solidFill>
              </a:rPr>
              <a:t>Those edges in turn get picked up by a higher level convolution that identified the stop sign’s shape (and letters, too)</a:t>
            </a:r>
          </a:p>
          <a:p>
            <a:pPr marL="342900" indent="-342900" algn="l">
              <a:buClr>
                <a:srgbClr val="0070C0"/>
              </a:buClr>
              <a:buSzPct val="80000"/>
              <a:buFont typeface="Wingdings" pitchFamily="2" charset="2"/>
              <a:buChar char="u"/>
            </a:pPr>
            <a:r>
              <a:rPr lang="en-US" altLang="en-US" sz="1800" b="1" dirty="0">
                <a:solidFill>
                  <a:srgbClr val="29303B"/>
                </a:solidFill>
              </a:rPr>
              <a:t>This shape then get matched against your pattern of what a stop sign looks like, also using the strong red signal coming from your red layers</a:t>
            </a:r>
          </a:p>
          <a:p>
            <a:pPr marL="342900" indent="-342900" algn="l">
              <a:buClr>
                <a:srgbClr val="0070C0"/>
              </a:buClr>
              <a:buSzPct val="80000"/>
              <a:buFont typeface="Wingdings" pitchFamily="2" charset="2"/>
              <a:buChar char="u"/>
            </a:pPr>
            <a:r>
              <a:rPr lang="en-US" altLang="en-US" sz="1800" b="1" dirty="0">
                <a:solidFill>
                  <a:srgbClr val="29303B"/>
                </a:solidFill>
              </a:rPr>
              <a:t>That information keeps getting processes upward until your foot hits the brake.</a:t>
            </a:r>
          </a:p>
          <a:p>
            <a:pPr marL="342900" indent="-342900" algn="l">
              <a:buClr>
                <a:srgbClr val="0070C0"/>
              </a:buClr>
              <a:buSzPct val="80000"/>
              <a:buFont typeface="Wingdings" pitchFamily="2" charset="2"/>
              <a:buChar char="u"/>
            </a:pPr>
            <a:r>
              <a:rPr lang="en-US" altLang="en-US" sz="1800" b="1" dirty="0">
                <a:solidFill>
                  <a:srgbClr val="29303B"/>
                </a:solidFill>
              </a:rPr>
              <a:t>A CNN works the same way.</a:t>
            </a:r>
          </a:p>
          <a:p>
            <a:pPr marL="342900" indent="-342900" algn="l">
              <a:buClr>
                <a:srgbClr val="0070C0"/>
              </a:buClr>
              <a:buSzPct val="80000"/>
              <a:buFont typeface="Wingdings" pitchFamily="2" charset="2"/>
              <a:buChar char="u"/>
            </a:pPr>
            <a:endParaRPr lang="en-US" sz="1800" b="1" i="0" dirty="0">
              <a:solidFill>
                <a:srgbClr val="29303B"/>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7" name="Picture 2" descr="Belfast put up a new 4-way stop sign. It immediately caused a car crash.">
            <a:extLst>
              <a:ext uri="{FF2B5EF4-FFF2-40B4-BE49-F238E27FC236}">
                <a16:creationId xmlns:a16="http://schemas.microsoft.com/office/drawing/2014/main" id="{F4894A19-7636-445B-B527-1700FEE5C8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0912" y="4467885"/>
            <a:ext cx="2466975" cy="1847850"/>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664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98.3 How We Know Stop Sign?</a:t>
            </a:r>
            <a:endParaRPr lang="zh-TW" altLang="en-US" b="1" dirty="0">
              <a:solidFill>
                <a:srgbClr val="FFFF00"/>
              </a:solidFill>
            </a:endParaRPr>
          </a:p>
        </p:txBody>
      </p:sp>
      <p:sp>
        <p:nvSpPr>
          <p:cNvPr id="3" name="副標題 2"/>
          <p:cNvSpPr>
            <a:spLocks noGrp="1"/>
          </p:cNvSpPr>
          <p:nvPr>
            <p:ph type="subTitle" idx="1"/>
          </p:nvPr>
        </p:nvSpPr>
        <p:spPr>
          <a:xfrm>
            <a:off x="426368" y="1418785"/>
            <a:ext cx="8291263" cy="287431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How CNN Work? (Explanation)</a:t>
            </a:r>
          </a:p>
          <a:p>
            <a:pPr marL="342900" indent="-342900" algn="l">
              <a:buClr>
                <a:srgbClr val="0070C0"/>
              </a:buClr>
              <a:buSzPct val="80000"/>
              <a:buFont typeface="Wingdings" pitchFamily="2" charset="2"/>
              <a:buChar char="u"/>
            </a:pPr>
            <a:r>
              <a:rPr lang="en-US" sz="1800" b="1" dirty="0">
                <a:solidFill>
                  <a:srgbClr val="29303B"/>
                </a:solidFill>
              </a:rPr>
              <a:t>H</a:t>
            </a:r>
            <a:r>
              <a:rPr lang="en-US" sz="1800" b="1" i="0" dirty="0">
                <a:solidFill>
                  <a:srgbClr val="29303B"/>
                </a:solidFill>
                <a:effectLst/>
              </a:rPr>
              <a:t>ow does your brain know that you're looking at a STOP sign there?</a:t>
            </a:r>
          </a:p>
          <a:p>
            <a:pPr marL="342900" indent="-342900" algn="l">
              <a:buClr>
                <a:srgbClr val="0070C0"/>
              </a:buClr>
              <a:buSzPct val="80000"/>
              <a:buFont typeface="Wingdings" pitchFamily="2" charset="2"/>
              <a:buChar char="u"/>
            </a:pPr>
            <a:r>
              <a:rPr lang="en-US" sz="1800" b="1" i="0" dirty="0">
                <a:solidFill>
                  <a:srgbClr val="29303B"/>
                </a:solidFill>
                <a:effectLst/>
              </a:rPr>
              <a:t>Let's talk about this in more colloquial language, if you will.</a:t>
            </a:r>
          </a:p>
          <a:p>
            <a:pPr marL="342900" indent="-342900" algn="l">
              <a:buClr>
                <a:srgbClr val="0070C0"/>
              </a:buClr>
              <a:buSzPct val="80000"/>
              <a:buFont typeface="Wingdings" pitchFamily="2" charset="2"/>
              <a:buChar char="u"/>
            </a:pPr>
            <a:r>
              <a:rPr lang="en-US" sz="1800" b="1" dirty="0">
                <a:solidFill>
                  <a:srgbClr val="29303B"/>
                </a:solidFill>
              </a:rPr>
              <a:t>We</a:t>
            </a:r>
            <a:r>
              <a:rPr lang="en-US" sz="1800" b="1" i="0" dirty="0">
                <a:solidFill>
                  <a:srgbClr val="29303B"/>
                </a:solidFill>
                <a:effectLst/>
              </a:rPr>
              <a:t> have individual local receptive fields that are responsible for processing specific parts of what you see. </a:t>
            </a:r>
          </a:p>
          <a:p>
            <a:pPr marL="342900" indent="-342900" algn="l">
              <a:buClr>
                <a:srgbClr val="0070C0"/>
              </a:buClr>
              <a:buSzPct val="80000"/>
              <a:buFont typeface="Wingdings" pitchFamily="2" charset="2"/>
              <a:buChar char="u"/>
            </a:pPr>
            <a:r>
              <a:rPr lang="en-US" sz="1800" b="1" dirty="0">
                <a:solidFill>
                  <a:srgbClr val="29303B"/>
                </a:solidFill>
              </a:rPr>
              <a:t>T</a:t>
            </a:r>
            <a:r>
              <a:rPr lang="en-US" sz="1800" b="1" i="0" dirty="0">
                <a:solidFill>
                  <a:srgbClr val="29303B"/>
                </a:solidFill>
                <a:effectLst/>
              </a:rPr>
              <a:t>hose local receptive fields are scanning your image and they overlap with each other looking for edges.</a:t>
            </a:r>
          </a:p>
          <a:p>
            <a:pPr marL="342900" indent="-342900" algn="l">
              <a:buClr>
                <a:srgbClr val="0070C0"/>
              </a:buClr>
              <a:buSzPct val="80000"/>
              <a:buFont typeface="Wingdings" pitchFamily="2" charset="2"/>
              <a:buChar char="u"/>
            </a:pPr>
            <a:r>
              <a:rPr lang="en-US" sz="1800" b="1" i="0" dirty="0">
                <a:solidFill>
                  <a:srgbClr val="29303B"/>
                </a:solidFill>
                <a:effectLst/>
              </a:rPr>
              <a:t>Your brain is very sensitive to contrast and edges that it sees in the world those tend to catch your attention</a:t>
            </a:r>
            <a:r>
              <a:rPr lang="en-US" sz="1800" b="1" dirty="0">
                <a:solidFill>
                  <a:srgbClr val="29303B"/>
                </a:solidFill>
              </a:rPr>
              <a:t>.</a:t>
            </a:r>
            <a:endParaRPr lang="en-US" sz="1800" b="1" i="0" dirty="0">
              <a:solidFill>
                <a:srgbClr val="29303B"/>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7" name="Picture 2" descr="Belfast put up a new 4-way stop sign. It immediately caused a car crash.">
            <a:extLst>
              <a:ext uri="{FF2B5EF4-FFF2-40B4-BE49-F238E27FC236}">
                <a16:creationId xmlns:a16="http://schemas.microsoft.com/office/drawing/2014/main" id="{6BB43D04-57B0-4F28-9851-4F0D83647A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5896" y="4450205"/>
            <a:ext cx="2466975" cy="1847850"/>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8095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98.3 How We Know Stop Sign?</a:t>
            </a:r>
            <a:endParaRPr lang="zh-TW" altLang="en-US" b="1" dirty="0">
              <a:solidFill>
                <a:srgbClr val="FFFF00"/>
              </a:solidFill>
            </a:endParaRPr>
          </a:p>
        </p:txBody>
      </p:sp>
      <p:sp>
        <p:nvSpPr>
          <p:cNvPr id="3" name="副標題 2"/>
          <p:cNvSpPr>
            <a:spLocks noGrp="1"/>
          </p:cNvSpPr>
          <p:nvPr>
            <p:ph type="subTitle" idx="1"/>
          </p:nvPr>
        </p:nvSpPr>
        <p:spPr>
          <a:xfrm>
            <a:off x="426368" y="1418785"/>
            <a:ext cx="8291263" cy="294631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How CNN Work? (Explanation)</a:t>
            </a:r>
          </a:p>
          <a:p>
            <a:pPr marL="342900" indent="-342900" algn="l">
              <a:buClr>
                <a:srgbClr val="0070C0"/>
              </a:buClr>
              <a:buSzPct val="80000"/>
              <a:buFont typeface="Wingdings" pitchFamily="2" charset="2"/>
              <a:buChar char="u"/>
            </a:pPr>
            <a:r>
              <a:rPr lang="en-US" sz="1800" b="1" i="0" dirty="0">
                <a:solidFill>
                  <a:srgbClr val="29303B"/>
                </a:solidFill>
                <a:effectLst/>
              </a:rPr>
              <a:t>The letter on stop sign catch your attention because there is high contrast between the letters and the white background behind them.</a:t>
            </a:r>
          </a:p>
          <a:p>
            <a:pPr marL="342900" indent="-342900" algn="l">
              <a:buClr>
                <a:srgbClr val="0070C0"/>
              </a:buClr>
              <a:buSzPct val="80000"/>
              <a:buFont typeface="Wingdings" pitchFamily="2" charset="2"/>
              <a:buChar char="u"/>
            </a:pPr>
            <a:r>
              <a:rPr lang="en-US" sz="1800" b="1" dirty="0">
                <a:solidFill>
                  <a:srgbClr val="29303B"/>
                </a:solidFill>
              </a:rPr>
              <a:t>A</a:t>
            </a:r>
            <a:r>
              <a:rPr lang="en-US" sz="1800" b="1" i="0" dirty="0">
                <a:solidFill>
                  <a:srgbClr val="29303B"/>
                </a:solidFill>
                <a:effectLst/>
              </a:rPr>
              <a:t>t a very low level </a:t>
            </a:r>
            <a:r>
              <a:rPr lang="en-US" sz="1800" b="1" dirty="0">
                <a:solidFill>
                  <a:srgbClr val="29303B"/>
                </a:solidFill>
              </a:rPr>
              <a:t>we </a:t>
            </a:r>
            <a:r>
              <a:rPr lang="en-US" sz="1800" b="1" i="0" dirty="0">
                <a:solidFill>
                  <a:srgbClr val="29303B"/>
                </a:solidFill>
                <a:effectLst/>
              </a:rPr>
              <a:t>pick at the edges of that STOP sign and the edges of the letters on the STOP sign.</a:t>
            </a:r>
          </a:p>
          <a:p>
            <a:pPr marL="342900" indent="-342900" algn="l">
              <a:buClr>
                <a:srgbClr val="0070C0"/>
              </a:buClr>
              <a:buSzPct val="80000"/>
              <a:buFont typeface="Wingdings" pitchFamily="2" charset="2"/>
              <a:buChar char="u"/>
            </a:pPr>
            <a:r>
              <a:rPr lang="en-US" sz="1800" b="1" i="0" dirty="0">
                <a:solidFill>
                  <a:srgbClr val="29303B"/>
                </a:solidFill>
                <a:effectLst/>
              </a:rPr>
              <a:t>At a higher level, we take those edges and recognize the shape of that STOP sign says: "Oh! There’s an octagon there, that means something special to me," or "those letters form the word stop, that mean something </a:t>
            </a:r>
            <a:r>
              <a:rPr lang="en-US" sz="1800" b="1" dirty="0">
                <a:solidFill>
                  <a:srgbClr val="29303B"/>
                </a:solidFill>
              </a:rPr>
              <a:t> </a:t>
            </a:r>
            <a:r>
              <a:rPr lang="en-US" sz="1800" b="1" i="0" dirty="0">
                <a:solidFill>
                  <a:srgbClr val="29303B"/>
                </a:solidFill>
                <a:effectLst/>
              </a:rPr>
              <a:t>special to me, too,“ and ultimately that will get matched against whatever classification pattern your brain has of a STOP sign.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7" name="Picture 2" descr="Belfast put up a new 4-way stop sign. It immediately caused a car crash.">
            <a:extLst>
              <a:ext uri="{FF2B5EF4-FFF2-40B4-BE49-F238E27FC236}">
                <a16:creationId xmlns:a16="http://schemas.microsoft.com/office/drawing/2014/main" id="{6BB43D04-57B0-4F28-9851-4F0D83647A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7904" y="4495309"/>
            <a:ext cx="2466975" cy="1847850"/>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95820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98.3 How We Know Stop Sign?</a:t>
            </a:r>
            <a:endParaRPr lang="zh-TW" altLang="en-US" b="1" dirty="0">
              <a:solidFill>
                <a:srgbClr val="FFFF00"/>
              </a:solidFill>
            </a:endParaRPr>
          </a:p>
        </p:txBody>
      </p:sp>
      <p:sp>
        <p:nvSpPr>
          <p:cNvPr id="3" name="副標題 2"/>
          <p:cNvSpPr>
            <a:spLocks noGrp="1"/>
          </p:cNvSpPr>
          <p:nvPr>
            <p:ph type="subTitle" idx="1"/>
          </p:nvPr>
        </p:nvSpPr>
        <p:spPr>
          <a:xfrm>
            <a:off x="426368" y="1418785"/>
            <a:ext cx="8291263" cy="330635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How CNN Work? (Explanation)</a:t>
            </a:r>
          </a:p>
          <a:p>
            <a:pPr marL="342900" indent="-342900" algn="l">
              <a:buClr>
                <a:srgbClr val="0070C0"/>
              </a:buClr>
              <a:buSzPct val="80000"/>
              <a:buFont typeface="Wingdings" pitchFamily="2" charset="2"/>
              <a:buChar char="u"/>
            </a:pPr>
            <a:r>
              <a:rPr lang="en-US" sz="1800" b="1" dirty="0">
                <a:solidFill>
                  <a:srgbClr val="29303B"/>
                </a:solidFill>
              </a:rPr>
              <a:t>N</a:t>
            </a:r>
            <a:r>
              <a:rPr lang="en-US" sz="1800" b="1" i="0" dirty="0">
                <a:solidFill>
                  <a:srgbClr val="29303B"/>
                </a:solidFill>
                <a:effectLst/>
              </a:rPr>
              <a:t>o matter which receptive field picked up that STOP sign, at some layer it will be recognized as a STOP sign.</a:t>
            </a:r>
          </a:p>
          <a:p>
            <a:pPr marL="342900" indent="-342900" algn="l">
              <a:buClr>
                <a:srgbClr val="0070C0"/>
              </a:buClr>
              <a:buSzPct val="80000"/>
              <a:buFont typeface="Wingdings" pitchFamily="2" charset="2"/>
              <a:buChar char="u"/>
            </a:pPr>
            <a:r>
              <a:rPr lang="en-US" sz="1800" b="1" dirty="0">
                <a:solidFill>
                  <a:srgbClr val="29303B"/>
                </a:solidFill>
              </a:rPr>
              <a:t>You </a:t>
            </a:r>
            <a:r>
              <a:rPr lang="en-US" sz="1800" b="1" i="0" dirty="0">
                <a:solidFill>
                  <a:srgbClr val="29303B"/>
                </a:solidFill>
                <a:effectLst/>
              </a:rPr>
              <a:t>can also use the information that the STOP sign </a:t>
            </a:r>
            <a:r>
              <a:rPr lang="en-US" sz="1800" b="1" dirty="0">
                <a:solidFill>
                  <a:srgbClr val="29303B"/>
                </a:solidFill>
              </a:rPr>
              <a:t>color</a:t>
            </a:r>
            <a:r>
              <a:rPr lang="en-US" sz="1800" b="1" i="0" dirty="0">
                <a:solidFill>
                  <a:srgbClr val="29303B"/>
                </a:solidFill>
                <a:effectLst/>
              </a:rPr>
              <a:t> for classification.</a:t>
            </a:r>
          </a:p>
          <a:p>
            <a:pPr marL="342900" indent="-342900" algn="l">
              <a:buClr>
                <a:srgbClr val="0070C0"/>
              </a:buClr>
              <a:buSzPct val="80000"/>
              <a:buFont typeface="Wingdings" pitchFamily="2" charset="2"/>
              <a:buChar char="u"/>
            </a:pPr>
            <a:r>
              <a:rPr lang="en-US" sz="1800" b="1" dirty="0">
                <a:solidFill>
                  <a:srgbClr val="29303B"/>
                </a:solidFill>
              </a:rPr>
              <a:t>S</a:t>
            </a:r>
            <a:r>
              <a:rPr lang="en-US" sz="1800" b="1" i="0" dirty="0">
                <a:solidFill>
                  <a:srgbClr val="29303B"/>
                </a:solidFill>
                <a:effectLst/>
              </a:rPr>
              <a:t>omewhere in your head, a neural network that says: "hey! if I see edges arranged in an octagon pattern that has a lot of red in it and says stop in the middle, I should hit the brakes on my car</a:t>
            </a:r>
            <a:r>
              <a:rPr lang="en-US" sz="1800" b="1" dirty="0">
                <a:solidFill>
                  <a:srgbClr val="29303B"/>
                </a:solidFill>
              </a:rPr>
              <a:t>.”</a:t>
            </a:r>
          </a:p>
          <a:p>
            <a:pPr marL="342900" indent="-342900" algn="l">
              <a:buClr>
                <a:srgbClr val="0070C0"/>
              </a:buClr>
              <a:buSzPct val="80000"/>
              <a:buFont typeface="Wingdings" pitchFamily="2" charset="2"/>
              <a:buChar char="u"/>
            </a:pPr>
            <a:r>
              <a:rPr lang="en-US" sz="1800" b="1" dirty="0">
                <a:solidFill>
                  <a:srgbClr val="29303B"/>
                </a:solidFill>
              </a:rPr>
              <a:t>The </a:t>
            </a:r>
            <a:r>
              <a:rPr lang="en-US" sz="1800" b="1" i="0" dirty="0">
                <a:solidFill>
                  <a:srgbClr val="29303B"/>
                </a:solidFill>
                <a:effectLst/>
              </a:rPr>
              <a:t>higher level in your brain does higher reasoning, there is a wire that says: "hey there is a STOP sign coming up here, I better hit the brakes in my car," and if you've been driving long enough, you don’t </a:t>
            </a:r>
            <a:r>
              <a:rPr lang="en-US" sz="1800" b="1" dirty="0">
                <a:solidFill>
                  <a:srgbClr val="29303B"/>
                </a:solidFill>
              </a:rPr>
              <a:t>need to</a:t>
            </a:r>
            <a:r>
              <a:rPr lang="en-US" sz="1800" b="1" i="0" dirty="0">
                <a:solidFill>
                  <a:srgbClr val="29303B"/>
                </a:solidFill>
                <a:effectLst/>
              </a:rPr>
              <a:t> think and almost hardwired the case.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7" name="Picture 2" descr="Belfast put up a new 4-way stop sign. It immediately caused a car crash.">
            <a:extLst>
              <a:ext uri="{FF2B5EF4-FFF2-40B4-BE49-F238E27FC236}">
                <a16:creationId xmlns:a16="http://schemas.microsoft.com/office/drawing/2014/main" id="{6BB43D04-57B0-4F28-9851-4F0D83647A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6613" y="4857750"/>
            <a:ext cx="2466975" cy="1847850"/>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52699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98.3 How We Know Stop Sign?</a:t>
            </a:r>
            <a:endParaRPr lang="zh-TW" altLang="en-US" b="1" dirty="0">
              <a:solidFill>
                <a:srgbClr val="FFFF00"/>
              </a:solidFill>
            </a:endParaRPr>
          </a:p>
        </p:txBody>
      </p:sp>
      <p:sp>
        <p:nvSpPr>
          <p:cNvPr id="3" name="副標題 2"/>
          <p:cNvSpPr>
            <a:spLocks noGrp="1"/>
          </p:cNvSpPr>
          <p:nvPr>
            <p:ph type="subTitle" idx="1"/>
          </p:nvPr>
        </p:nvSpPr>
        <p:spPr>
          <a:xfrm>
            <a:off x="426368" y="1418785"/>
            <a:ext cx="8291263" cy="100210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How CNN Work? (Explanation)</a:t>
            </a:r>
          </a:p>
          <a:p>
            <a:pPr marL="342900" indent="-342900" algn="l">
              <a:buClr>
                <a:srgbClr val="0070C0"/>
              </a:buClr>
              <a:buSzPct val="80000"/>
              <a:buFont typeface="Wingdings" pitchFamily="2" charset="2"/>
              <a:buChar char="u"/>
            </a:pPr>
            <a:r>
              <a:rPr lang="en-US" sz="1800" b="1" i="0" dirty="0">
                <a:solidFill>
                  <a:srgbClr val="29303B"/>
                </a:solidFill>
                <a:effectLst/>
              </a:rPr>
              <a:t>a convolutional neural network and an artificial convolutional neural network works the same way, same exact idea.</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7" name="Picture 2" descr="Belfast put up a new 4-way stop sign. It immediately caused a car crash.">
            <a:extLst>
              <a:ext uri="{FF2B5EF4-FFF2-40B4-BE49-F238E27FC236}">
                <a16:creationId xmlns:a16="http://schemas.microsoft.com/office/drawing/2014/main" id="{6BB43D04-57B0-4F28-9851-4F0D83647A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9912" y="4162127"/>
            <a:ext cx="2466975" cy="1847850"/>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02203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98.4 CNN With Keras</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40336662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98.4 CNN With Keras</a:t>
            </a:r>
            <a:endParaRPr lang="zh-TW" altLang="en-US" b="1" dirty="0">
              <a:solidFill>
                <a:srgbClr val="FFFF00"/>
              </a:solidFill>
            </a:endParaRPr>
          </a:p>
        </p:txBody>
      </p:sp>
      <p:sp>
        <p:nvSpPr>
          <p:cNvPr id="3" name="副標題 2"/>
          <p:cNvSpPr>
            <a:spLocks noGrp="1"/>
          </p:cNvSpPr>
          <p:nvPr>
            <p:ph type="subTitle" idx="1"/>
          </p:nvPr>
        </p:nvSpPr>
        <p:spPr>
          <a:xfrm>
            <a:off x="426368" y="1418785"/>
            <a:ext cx="8291263" cy="381041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CNN with Keras </a:t>
            </a:r>
          </a:p>
          <a:p>
            <a:pPr marL="342900" indent="-342900" algn="l">
              <a:buClr>
                <a:srgbClr val="0070C0"/>
              </a:buClr>
              <a:buSzPct val="80000"/>
              <a:buFont typeface="Wingdings" pitchFamily="2" charset="2"/>
              <a:buChar char="u"/>
            </a:pPr>
            <a:r>
              <a:rPr lang="en-US" sz="1800" b="1" i="0" dirty="0">
                <a:solidFill>
                  <a:srgbClr val="29303B"/>
                </a:solidFill>
                <a:effectLst/>
              </a:rPr>
              <a:t>Source Data must be of appropriate dimension</a:t>
            </a:r>
          </a:p>
          <a:p>
            <a:pPr marL="800100" lvl="1" indent="-342900" algn="l">
              <a:buClr>
                <a:srgbClr val="0070C0"/>
              </a:buClr>
              <a:buSzPct val="80000"/>
              <a:buFont typeface="Wingdings" pitchFamily="2" charset="2"/>
              <a:buChar char="u"/>
            </a:pPr>
            <a:r>
              <a:rPr lang="en-US" sz="1800" b="1" dirty="0">
                <a:solidFill>
                  <a:srgbClr val="29303B"/>
                </a:solidFill>
              </a:rPr>
              <a:t>i.e., with x length x color channels</a:t>
            </a:r>
          </a:p>
          <a:p>
            <a:pPr marL="342900" indent="-342900" algn="l">
              <a:buClr>
                <a:srgbClr val="0070C0"/>
              </a:buClr>
              <a:buSzPct val="80000"/>
              <a:buFont typeface="Wingdings" pitchFamily="2" charset="2"/>
              <a:buChar char="u"/>
            </a:pPr>
            <a:r>
              <a:rPr lang="en-US" sz="1800" b="1" i="0" dirty="0">
                <a:solidFill>
                  <a:srgbClr val="29303B"/>
                </a:solidFill>
                <a:effectLst/>
              </a:rPr>
              <a:t>Conv2D layer type does the actual convolution on a 2D image</a:t>
            </a:r>
          </a:p>
          <a:p>
            <a:pPr marL="800100" lvl="1" indent="-342900" algn="l">
              <a:buClr>
                <a:srgbClr val="0070C0"/>
              </a:buClr>
              <a:buSzPct val="80000"/>
              <a:buFont typeface="Wingdings" pitchFamily="2" charset="2"/>
              <a:buChar char="u"/>
            </a:pPr>
            <a:r>
              <a:rPr lang="en-US" sz="1800" b="1" dirty="0">
                <a:solidFill>
                  <a:srgbClr val="29303B"/>
                </a:solidFill>
              </a:rPr>
              <a:t>Conv1D and Conv3D also available: does not have to be image data</a:t>
            </a:r>
          </a:p>
          <a:p>
            <a:pPr marL="342900" indent="-342900" algn="l">
              <a:buClr>
                <a:srgbClr val="0070C0"/>
              </a:buClr>
              <a:buSzPct val="80000"/>
              <a:buFont typeface="Wingdings" pitchFamily="2" charset="2"/>
              <a:buChar char="u"/>
            </a:pPr>
            <a:r>
              <a:rPr lang="en-US" sz="1800" b="1" dirty="0">
                <a:solidFill>
                  <a:srgbClr val="29303B"/>
                </a:solidFill>
              </a:rPr>
              <a:t>M</a:t>
            </a:r>
            <a:r>
              <a:rPr lang="en-US" sz="1800" b="1" i="0" dirty="0">
                <a:solidFill>
                  <a:srgbClr val="29303B"/>
                </a:solidFill>
                <a:effectLst/>
              </a:rPr>
              <a:t>axPooling2</a:t>
            </a:r>
            <a:r>
              <a:rPr lang="en-US" sz="1800" b="1" dirty="0">
                <a:solidFill>
                  <a:srgbClr val="29303B"/>
                </a:solidFill>
              </a:rPr>
              <a:t>D layers can be used to reduce a 2D layer down by taking the maximum value in a given block</a:t>
            </a:r>
          </a:p>
          <a:p>
            <a:pPr marL="342900" indent="-342900" algn="l">
              <a:buClr>
                <a:srgbClr val="0070C0"/>
              </a:buClr>
              <a:buSzPct val="80000"/>
              <a:buFont typeface="Wingdings" pitchFamily="2" charset="2"/>
              <a:buChar char="u"/>
            </a:pPr>
            <a:r>
              <a:rPr lang="en-US" sz="1800" b="1" i="0" dirty="0">
                <a:solidFill>
                  <a:srgbClr val="29303B"/>
                </a:solidFill>
                <a:effectLst/>
              </a:rPr>
              <a:t>Flatten layer will convert the 2D layer to a 1D layer for passing into a flat hidden layer of neurons.</a:t>
            </a:r>
          </a:p>
          <a:p>
            <a:pPr marL="342900" indent="-342900" algn="l">
              <a:buClr>
                <a:srgbClr val="0070C0"/>
              </a:buClr>
              <a:buSzPct val="80000"/>
              <a:buFont typeface="Wingdings" pitchFamily="2" charset="2"/>
              <a:buChar char="u"/>
            </a:pPr>
            <a:r>
              <a:rPr lang="en-US" sz="1800" b="1" dirty="0">
                <a:solidFill>
                  <a:srgbClr val="29303B"/>
                </a:solidFill>
              </a:rPr>
              <a:t>Typical usage:</a:t>
            </a:r>
          </a:p>
          <a:p>
            <a:pPr marL="800100" lvl="1" indent="-342900" algn="l">
              <a:buClr>
                <a:srgbClr val="0070C0"/>
              </a:buClr>
              <a:buSzPct val="80000"/>
              <a:buFont typeface="Wingdings" pitchFamily="2" charset="2"/>
              <a:buChar char="u"/>
            </a:pPr>
            <a:r>
              <a:rPr lang="en-US" sz="1800" b="1" i="0" dirty="0">
                <a:solidFill>
                  <a:srgbClr val="29303B"/>
                </a:solidFill>
                <a:effectLst/>
              </a:rPr>
              <a:t>Conv2D -&gt; MaxPooling2D -&gt; Dropout -&gt; Flatten -&gt; Dense -&gt; Dropout -&gt; Softmax</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8903710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98.4 CNN With Keras</a:t>
            </a:r>
            <a:endParaRPr lang="zh-TW" altLang="en-US" b="1" dirty="0">
              <a:solidFill>
                <a:srgbClr val="FFFF00"/>
              </a:solidFill>
            </a:endParaRPr>
          </a:p>
        </p:txBody>
      </p:sp>
      <p:sp>
        <p:nvSpPr>
          <p:cNvPr id="3" name="副標題 2"/>
          <p:cNvSpPr>
            <a:spLocks noGrp="1"/>
          </p:cNvSpPr>
          <p:nvPr>
            <p:ph type="subTitle" idx="1"/>
          </p:nvPr>
        </p:nvSpPr>
        <p:spPr>
          <a:xfrm>
            <a:off x="426368" y="1418785"/>
            <a:ext cx="8291263" cy="409844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CNN with Keras (Explanation)</a:t>
            </a:r>
          </a:p>
          <a:p>
            <a:pPr marL="342900" indent="-342900" algn="l">
              <a:buClr>
                <a:srgbClr val="0070C0"/>
              </a:buClr>
              <a:buSzPct val="80000"/>
              <a:buFont typeface="Wingdings" pitchFamily="2" charset="2"/>
              <a:buChar char="u"/>
            </a:pPr>
            <a:r>
              <a:rPr lang="en-US" sz="1800" b="1" dirty="0">
                <a:solidFill>
                  <a:srgbClr val="29303B"/>
                </a:solidFill>
              </a:rPr>
              <a:t>H</a:t>
            </a:r>
            <a:r>
              <a:rPr lang="en-US" sz="1800" b="1" i="0" dirty="0">
                <a:solidFill>
                  <a:srgbClr val="29303B"/>
                </a:solidFill>
                <a:effectLst/>
              </a:rPr>
              <a:t>ow do you build a CNN with Keras?</a:t>
            </a:r>
          </a:p>
          <a:p>
            <a:pPr marL="342900" indent="-342900" algn="l">
              <a:buClr>
                <a:srgbClr val="0070C0"/>
              </a:buClr>
              <a:buSzPct val="80000"/>
              <a:buFont typeface="Wingdings" pitchFamily="2" charset="2"/>
              <a:buChar char="u"/>
            </a:pPr>
            <a:r>
              <a:rPr lang="en-US" sz="1800" b="1" i="0" dirty="0">
                <a:solidFill>
                  <a:srgbClr val="29303B"/>
                </a:solidFill>
                <a:effectLst/>
              </a:rPr>
              <a:t>Since CNN </a:t>
            </a:r>
            <a:r>
              <a:rPr lang="en-US" sz="1800" b="1" dirty="0">
                <a:solidFill>
                  <a:srgbClr val="29303B"/>
                </a:solidFill>
              </a:rPr>
              <a:t>is too </a:t>
            </a:r>
            <a:r>
              <a:rPr lang="en-US" sz="1800" b="1" i="0" dirty="0">
                <a:solidFill>
                  <a:srgbClr val="29303B"/>
                </a:solidFill>
                <a:effectLst/>
              </a:rPr>
              <a:t>complicated to build by low level Tensorflow, w</a:t>
            </a:r>
            <a:r>
              <a:rPr lang="en-US" sz="1800" b="1" dirty="0">
                <a:solidFill>
                  <a:srgbClr val="29303B"/>
                </a:solidFill>
              </a:rPr>
              <a:t>e</a:t>
            </a:r>
            <a:r>
              <a:rPr lang="en-US" sz="1800" b="1" i="0" dirty="0">
                <a:solidFill>
                  <a:srgbClr val="29303B"/>
                </a:solidFill>
                <a:effectLst/>
              </a:rPr>
              <a:t> use Keras API library instead.</a:t>
            </a:r>
            <a:endParaRPr lang="en-US" sz="1800" b="1" dirty="0">
              <a:solidFill>
                <a:srgbClr val="29303B"/>
              </a:solidFill>
            </a:endParaRPr>
          </a:p>
          <a:p>
            <a:pPr marL="342900" indent="-342900" algn="l">
              <a:buClr>
                <a:srgbClr val="0070C0"/>
              </a:buClr>
              <a:buSzPct val="80000"/>
              <a:buFont typeface="Wingdings" pitchFamily="2" charset="2"/>
              <a:buChar char="u"/>
            </a:pPr>
            <a:r>
              <a:rPr lang="en-US" sz="1800" b="1" i="0" dirty="0">
                <a:solidFill>
                  <a:srgbClr val="29303B"/>
                </a:solidFill>
                <a:effectLst/>
              </a:rPr>
              <a:t>First, we need to make sure </a:t>
            </a:r>
            <a:r>
              <a:rPr lang="en-US" sz="1800" b="1" dirty="0">
                <a:solidFill>
                  <a:srgbClr val="29303B"/>
                </a:solidFill>
              </a:rPr>
              <a:t>our </a:t>
            </a:r>
            <a:r>
              <a:rPr lang="en-US" sz="1800" b="1" i="0" dirty="0">
                <a:solidFill>
                  <a:srgbClr val="29303B"/>
                </a:solidFill>
                <a:effectLst/>
              </a:rPr>
              <a:t>source data is the appropriate dimensions </a:t>
            </a:r>
            <a:r>
              <a:rPr lang="en-US" sz="1800" b="1" dirty="0">
                <a:solidFill>
                  <a:srgbClr val="29303B"/>
                </a:solidFill>
              </a:rPr>
              <a:t>and</a:t>
            </a:r>
            <a:r>
              <a:rPr lang="en-US" sz="1800" b="1" i="0" dirty="0">
                <a:solidFill>
                  <a:srgbClr val="29303B"/>
                </a:solidFill>
                <a:effectLst/>
              </a:rPr>
              <a:t> shape. </a:t>
            </a:r>
            <a:r>
              <a:rPr lang="en-US" sz="1800" b="1" dirty="0">
                <a:solidFill>
                  <a:srgbClr val="29303B"/>
                </a:solidFill>
              </a:rPr>
              <a:t>We </a:t>
            </a:r>
            <a:r>
              <a:rPr lang="en-US" sz="1800" b="1" i="0" dirty="0">
                <a:solidFill>
                  <a:srgbClr val="29303B"/>
                </a:solidFill>
                <a:effectLst/>
              </a:rPr>
              <a:t>preserve the 2D structure of image data.</a:t>
            </a:r>
          </a:p>
          <a:p>
            <a:pPr marL="342900" indent="-342900" algn="l">
              <a:buClr>
                <a:srgbClr val="0070C0"/>
              </a:buClr>
              <a:buSzPct val="80000"/>
              <a:buFont typeface="Wingdings" pitchFamily="2" charset="2"/>
              <a:buChar char="u"/>
            </a:pPr>
            <a:r>
              <a:rPr lang="en-US" sz="1800" b="1" dirty="0">
                <a:solidFill>
                  <a:srgbClr val="29303B"/>
                </a:solidFill>
              </a:rPr>
              <a:t>T</a:t>
            </a:r>
            <a:r>
              <a:rPr lang="en-US" sz="1800" b="1" i="0" dirty="0">
                <a:solidFill>
                  <a:srgbClr val="29303B"/>
                </a:solidFill>
                <a:effectLst/>
              </a:rPr>
              <a:t>he shape of </a:t>
            </a:r>
            <a:r>
              <a:rPr lang="en-US" sz="1800" b="1" dirty="0">
                <a:solidFill>
                  <a:srgbClr val="29303B"/>
                </a:solidFill>
              </a:rPr>
              <a:t>data may be width</a:t>
            </a:r>
            <a:r>
              <a:rPr lang="en-US" sz="1800" b="1" i="0" dirty="0">
                <a:solidFill>
                  <a:srgbClr val="29303B"/>
                </a:solidFill>
                <a:effectLst/>
              </a:rPr>
              <a:t> x length </a:t>
            </a:r>
            <a:r>
              <a:rPr lang="en-US" sz="1800" b="1" dirty="0">
                <a:solidFill>
                  <a:srgbClr val="29303B"/>
                </a:solidFill>
              </a:rPr>
              <a:t>x</a:t>
            </a:r>
            <a:r>
              <a:rPr lang="en-US" sz="1800" b="1" i="0" dirty="0">
                <a:solidFill>
                  <a:srgbClr val="29303B"/>
                </a:solidFill>
                <a:effectLst/>
              </a:rPr>
              <a:t> the number of color channels.</a:t>
            </a:r>
          </a:p>
          <a:p>
            <a:pPr marL="342900" indent="-342900" algn="l">
              <a:buClr>
                <a:srgbClr val="0070C0"/>
              </a:buClr>
              <a:buSzPct val="80000"/>
              <a:buFont typeface="Wingdings" pitchFamily="2" charset="2"/>
              <a:buChar char="u"/>
            </a:pPr>
            <a:r>
              <a:rPr lang="en-US" sz="1800" b="1" dirty="0">
                <a:solidFill>
                  <a:srgbClr val="29303B"/>
                </a:solidFill>
              </a:rPr>
              <a:t>If the </a:t>
            </a:r>
            <a:r>
              <a:rPr lang="en-US" sz="1800" b="1" i="0" dirty="0">
                <a:solidFill>
                  <a:srgbClr val="29303B"/>
                </a:solidFill>
                <a:effectLst/>
              </a:rPr>
              <a:t>color channels is black and white image, there is only one color</a:t>
            </a:r>
            <a:r>
              <a:rPr lang="en-US" sz="1800" b="1" dirty="0">
                <a:solidFill>
                  <a:srgbClr val="29303B"/>
                </a:solidFill>
              </a:rPr>
              <a:t>.</a:t>
            </a:r>
          </a:p>
          <a:p>
            <a:pPr marL="342900" indent="-342900" algn="l">
              <a:buClr>
                <a:srgbClr val="0070C0"/>
              </a:buClr>
              <a:buSzPct val="80000"/>
              <a:buFont typeface="Wingdings" pitchFamily="2" charset="2"/>
              <a:buChar char="u"/>
            </a:pPr>
            <a:r>
              <a:rPr lang="en-US" sz="1800" b="1" i="0" dirty="0">
                <a:solidFill>
                  <a:srgbClr val="29303B"/>
                </a:solidFill>
                <a:effectLst/>
              </a:rPr>
              <a:t>If it is a color image, </a:t>
            </a:r>
            <a:r>
              <a:rPr lang="en-US" sz="1800" b="1" dirty="0">
                <a:solidFill>
                  <a:srgbClr val="29303B"/>
                </a:solidFill>
              </a:rPr>
              <a:t>we </a:t>
            </a:r>
            <a:r>
              <a:rPr lang="en-US" sz="1800" b="1" i="0" dirty="0">
                <a:solidFill>
                  <a:srgbClr val="29303B"/>
                </a:solidFill>
                <a:effectLst/>
              </a:rPr>
              <a:t>have three color channels</a:t>
            </a:r>
            <a:r>
              <a:rPr lang="en-US" sz="1800" b="1" dirty="0">
                <a:solidFill>
                  <a:srgbClr val="29303B"/>
                </a:solidFill>
              </a:rPr>
              <a:t>: RGB.</a:t>
            </a:r>
          </a:p>
          <a:p>
            <a:pPr marL="342900" indent="-342900" algn="l">
              <a:buClr>
                <a:srgbClr val="0070C0"/>
              </a:buClr>
              <a:buSzPct val="80000"/>
              <a:buFont typeface="Wingdings" pitchFamily="2" charset="2"/>
              <a:buChar char="u"/>
            </a:pPr>
            <a:r>
              <a:rPr lang="en-US" sz="1800" b="1" i="0" dirty="0">
                <a:solidFill>
                  <a:srgbClr val="29303B"/>
                </a:solidFill>
                <a:effectLst/>
              </a:rPr>
              <a:t>There are some specialized types of layers in Keras that you use when you're dealing with convolutional neural networks</a:t>
            </a:r>
            <a:r>
              <a:rPr lang="en-US" sz="1800" b="1" dirty="0">
                <a:solidFill>
                  <a:srgbClr val="29303B"/>
                </a:solidFill>
              </a:rPr>
              <a:t>.</a:t>
            </a:r>
            <a:endParaRPr lang="en-US" sz="1800" b="1" i="0" dirty="0">
              <a:solidFill>
                <a:srgbClr val="29303B"/>
              </a:solidFill>
              <a:effectLst/>
            </a:endParaRPr>
          </a:p>
          <a:p>
            <a:pPr marL="342900" indent="-342900" algn="l">
              <a:buClr>
                <a:srgbClr val="0070C0"/>
              </a:buClr>
              <a:buSzPct val="80000"/>
              <a:buFont typeface="Wingdings" pitchFamily="2" charset="2"/>
              <a:buChar char="u"/>
            </a:pPr>
            <a:r>
              <a:rPr lang="en-US" sz="1800" b="1" dirty="0">
                <a:solidFill>
                  <a:srgbClr val="29303B"/>
                </a:solidFill>
              </a:rPr>
              <a:t>F</a:t>
            </a:r>
            <a:r>
              <a:rPr lang="en-US" sz="1800" b="1" i="0" dirty="0">
                <a:solidFill>
                  <a:srgbClr val="29303B"/>
                </a:solidFill>
                <a:effectLst/>
              </a:rPr>
              <a:t>or example, there is the Conv2D layer type that does the actual convolution on a 2D image</a:t>
            </a:r>
            <a:r>
              <a:rPr lang="en-US" sz="1800" b="1" dirty="0">
                <a:solidFill>
                  <a:srgbClr val="29303B"/>
                </a:solidFill>
              </a:rPr>
              <a: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18</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9606230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98.4 CNN With Keras</a:t>
            </a:r>
            <a:endParaRPr lang="zh-TW" altLang="en-US" b="1" dirty="0">
              <a:solidFill>
                <a:srgbClr val="FFFF00"/>
              </a:solidFill>
            </a:endParaRPr>
          </a:p>
        </p:txBody>
      </p:sp>
      <p:sp>
        <p:nvSpPr>
          <p:cNvPr id="3" name="副標題 2"/>
          <p:cNvSpPr>
            <a:spLocks noGrp="1"/>
          </p:cNvSpPr>
          <p:nvPr>
            <p:ph type="subTitle" idx="1"/>
          </p:nvPr>
        </p:nvSpPr>
        <p:spPr>
          <a:xfrm>
            <a:off x="426368" y="1418785"/>
            <a:ext cx="8291263" cy="424246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CNN with Keras (Explanation)</a:t>
            </a:r>
          </a:p>
          <a:p>
            <a:pPr marL="342900" indent="-342900" algn="l">
              <a:buClr>
                <a:srgbClr val="0070C0"/>
              </a:buClr>
              <a:buSzPct val="80000"/>
              <a:buFont typeface="Wingdings" pitchFamily="2" charset="2"/>
              <a:buChar char="u"/>
            </a:pPr>
            <a:r>
              <a:rPr lang="en-US" sz="1800" b="1" dirty="0">
                <a:solidFill>
                  <a:srgbClr val="29303B"/>
                </a:solidFill>
              </a:rPr>
              <a:t>C</a:t>
            </a:r>
            <a:r>
              <a:rPr lang="en-US" sz="1800" b="1" i="0" dirty="0">
                <a:solidFill>
                  <a:srgbClr val="29303B"/>
                </a:solidFill>
                <a:effectLst/>
              </a:rPr>
              <a:t>onvolution is just breaking up that image into little subfields that overlap each other for individual processing.</a:t>
            </a:r>
          </a:p>
          <a:p>
            <a:pPr marL="342900" indent="-342900" algn="l">
              <a:buClr>
                <a:srgbClr val="0070C0"/>
              </a:buClr>
              <a:buSzPct val="80000"/>
              <a:buFont typeface="Wingdings" pitchFamily="2" charset="2"/>
              <a:buChar char="u"/>
            </a:pPr>
            <a:r>
              <a:rPr lang="en-US" sz="1800" b="1" i="0" dirty="0">
                <a:solidFill>
                  <a:srgbClr val="29303B"/>
                </a:solidFill>
                <a:effectLst/>
              </a:rPr>
              <a:t>There's also a Conv1D and a Conv3D layer available as well</a:t>
            </a:r>
            <a:r>
              <a:rPr lang="en-US" sz="1800" b="1" dirty="0">
                <a:solidFill>
                  <a:srgbClr val="29303B"/>
                </a:solidFill>
              </a:rPr>
              <a:t>.</a:t>
            </a:r>
          </a:p>
          <a:p>
            <a:pPr marL="342900" indent="-342900" algn="l">
              <a:buClr>
                <a:srgbClr val="0070C0"/>
              </a:buClr>
              <a:buSzPct val="80000"/>
              <a:buFont typeface="Wingdings" pitchFamily="2" charset="2"/>
              <a:buChar char="u"/>
            </a:pPr>
            <a:r>
              <a:rPr lang="en-US" sz="1800" b="1" i="0" dirty="0">
                <a:solidFill>
                  <a:srgbClr val="29303B"/>
                </a:solidFill>
                <a:effectLst/>
              </a:rPr>
              <a:t>We don't have to use CNN's with images</a:t>
            </a:r>
            <a:r>
              <a:rPr lang="en-US" sz="1800" b="1" dirty="0">
                <a:solidFill>
                  <a:srgbClr val="29303B"/>
                </a:solidFill>
              </a:rPr>
              <a:t>. We</a:t>
            </a:r>
            <a:r>
              <a:rPr lang="en-US" sz="1800" b="1" i="0" dirty="0">
                <a:solidFill>
                  <a:srgbClr val="29303B"/>
                </a:solidFill>
                <a:effectLst/>
              </a:rPr>
              <a:t> can also be used with text data, for example, that might be an example of one dimensional data, and it's also a Conv3D layer available as well if you’re dealing with 3D volumetric data. </a:t>
            </a:r>
            <a:r>
              <a:rPr lang="en-US" sz="1800" b="1" dirty="0">
                <a:solidFill>
                  <a:srgbClr val="29303B"/>
                </a:solidFill>
              </a:rPr>
              <a:t>S</a:t>
            </a:r>
            <a:r>
              <a:rPr lang="en-US" sz="1800" b="1" i="0" dirty="0">
                <a:solidFill>
                  <a:srgbClr val="29303B"/>
                </a:solidFill>
                <a:effectLst/>
              </a:rPr>
              <a:t>o a lot of possibilities there. </a:t>
            </a:r>
          </a:p>
          <a:p>
            <a:pPr marL="342900" indent="-342900" algn="l">
              <a:buClr>
                <a:srgbClr val="0070C0"/>
              </a:buClr>
              <a:buSzPct val="80000"/>
              <a:buFont typeface="Wingdings" pitchFamily="2" charset="2"/>
              <a:buChar char="u"/>
            </a:pPr>
            <a:r>
              <a:rPr lang="en-US" sz="1800" b="1" i="0" dirty="0">
                <a:solidFill>
                  <a:srgbClr val="29303B"/>
                </a:solidFill>
                <a:effectLst/>
              </a:rPr>
              <a:t>Another specialized layer in Keras for CNN is MaxPooling2D, obviously there's a 1D and 3D variant of that as well.</a:t>
            </a:r>
          </a:p>
          <a:p>
            <a:pPr marL="342900" indent="-342900" algn="l">
              <a:buClr>
                <a:srgbClr val="0070C0"/>
              </a:buClr>
              <a:buSzPct val="80000"/>
              <a:buFont typeface="Wingdings" pitchFamily="2" charset="2"/>
              <a:buChar char="u"/>
            </a:pPr>
            <a:r>
              <a:rPr lang="en-US" sz="1800" b="1" i="0" dirty="0">
                <a:solidFill>
                  <a:srgbClr val="29303B"/>
                </a:solidFill>
                <a:effectLst/>
              </a:rPr>
              <a:t>The idea of that is just to reduce the size of your data down, so if I take just the maximum value seen in a given block of an image and reduce it to a layer down to those maximum values, is just a way of shrinking the images in such a way that it can reduce the processing load on the CNN.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19</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869535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98 Convolutional Neural Network</a:t>
            </a:r>
            <a:endParaRPr lang="zh-TW" altLang="en-US" b="1" dirty="0">
              <a:solidFill>
                <a:srgbClr val="FFFF00"/>
              </a:solidFill>
            </a:endParaRPr>
          </a:p>
        </p:txBody>
      </p:sp>
      <p:sp>
        <p:nvSpPr>
          <p:cNvPr id="3" name="副標題 2"/>
          <p:cNvSpPr>
            <a:spLocks noGrp="1"/>
          </p:cNvSpPr>
          <p:nvPr>
            <p:ph type="subTitle" idx="1"/>
          </p:nvPr>
        </p:nvSpPr>
        <p:spPr>
          <a:xfrm>
            <a:off x="426368" y="1418785"/>
            <a:ext cx="8291263" cy="345037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Convolutional Neural Network</a:t>
            </a:r>
          </a:p>
          <a:p>
            <a:pPr marL="342900" indent="-342900" algn="l">
              <a:buClr>
                <a:srgbClr val="0070C0"/>
              </a:buClr>
              <a:buSzPct val="80000"/>
              <a:buFont typeface="Wingdings" pitchFamily="2" charset="2"/>
              <a:buChar char="u"/>
            </a:pPr>
            <a:r>
              <a:rPr lang="en-US" sz="1800" b="1" i="0" dirty="0">
                <a:solidFill>
                  <a:srgbClr val="29303B"/>
                </a:solidFill>
                <a:effectLst/>
              </a:rPr>
              <a:t>We have seen the power </a:t>
            </a:r>
            <a:r>
              <a:rPr lang="en-US" sz="1800" b="1" dirty="0">
                <a:solidFill>
                  <a:srgbClr val="29303B"/>
                </a:solidFill>
              </a:rPr>
              <a:t>of </a:t>
            </a:r>
            <a:r>
              <a:rPr lang="en-US" sz="1800" b="1" i="0" dirty="0">
                <a:solidFill>
                  <a:srgbClr val="29303B"/>
                </a:solidFill>
                <a:effectLst/>
              </a:rPr>
              <a:t>simple multilayer perceptron to solve a wide variety of problems.</a:t>
            </a:r>
          </a:p>
          <a:p>
            <a:pPr marL="342900" indent="-342900" algn="l">
              <a:buClr>
                <a:srgbClr val="0070C0"/>
              </a:buClr>
              <a:buSzPct val="80000"/>
              <a:buFont typeface="Wingdings" pitchFamily="2" charset="2"/>
              <a:buChar char="u"/>
            </a:pPr>
            <a:r>
              <a:rPr lang="en-US" sz="1800" b="1" dirty="0">
                <a:solidFill>
                  <a:srgbClr val="29303B"/>
                </a:solidFill>
              </a:rPr>
              <a:t>We will do more complicated problem now.</a:t>
            </a:r>
          </a:p>
          <a:p>
            <a:pPr marL="342900" indent="-342900" algn="l">
              <a:buClr>
                <a:srgbClr val="0070C0"/>
              </a:buClr>
              <a:buSzPct val="80000"/>
              <a:buFont typeface="Wingdings" pitchFamily="2" charset="2"/>
              <a:buChar char="u"/>
            </a:pPr>
            <a:r>
              <a:rPr lang="en-US" sz="1800" b="1" dirty="0">
                <a:solidFill>
                  <a:srgbClr val="29303B"/>
                </a:solidFill>
              </a:rPr>
              <a:t>We start from CNN (C</a:t>
            </a:r>
            <a:r>
              <a:rPr lang="en-US" sz="1800" b="1" i="0" dirty="0">
                <a:solidFill>
                  <a:srgbClr val="29303B"/>
                </a:solidFill>
                <a:effectLst/>
              </a:rPr>
              <a:t>onvolutional Neural Networks).</a:t>
            </a:r>
            <a:endParaRPr lang="en-US" sz="1800" b="1" dirty="0">
              <a:solidFill>
                <a:srgbClr val="29303B"/>
              </a:solidFill>
            </a:endParaRPr>
          </a:p>
          <a:p>
            <a:pPr marL="342900" indent="-342900" algn="l">
              <a:buClr>
                <a:srgbClr val="0070C0"/>
              </a:buClr>
              <a:buSzPct val="80000"/>
              <a:buFont typeface="Wingdings" pitchFamily="2" charset="2"/>
              <a:buChar char="u"/>
            </a:pPr>
            <a:r>
              <a:rPr lang="en-US" sz="1800" b="1" dirty="0">
                <a:solidFill>
                  <a:srgbClr val="29303B"/>
                </a:solidFill>
              </a:rPr>
              <a:t>We</a:t>
            </a:r>
            <a:r>
              <a:rPr lang="en-US" sz="1800" b="1" i="0" dirty="0">
                <a:solidFill>
                  <a:srgbClr val="29303B"/>
                </a:solidFill>
                <a:effectLst/>
              </a:rPr>
              <a:t> use CNN in the context of image analysis.</a:t>
            </a:r>
          </a:p>
          <a:p>
            <a:pPr marL="342900" indent="-342900" algn="l">
              <a:buClr>
                <a:srgbClr val="0070C0"/>
              </a:buClr>
              <a:buSzPct val="80000"/>
              <a:buFont typeface="Wingdings" pitchFamily="2" charset="2"/>
              <a:buChar char="u"/>
            </a:pPr>
            <a:r>
              <a:rPr lang="en-US" sz="1800" b="1" dirty="0">
                <a:solidFill>
                  <a:srgbClr val="29303B"/>
                </a:solidFill>
              </a:rPr>
              <a:t>The CNN</a:t>
            </a:r>
            <a:r>
              <a:rPr lang="en-US" sz="1800" b="1" i="0" dirty="0">
                <a:solidFill>
                  <a:srgbClr val="29303B"/>
                </a:solidFill>
                <a:effectLst/>
              </a:rPr>
              <a:t> is used to find object locations in your data.</a:t>
            </a:r>
          </a:p>
          <a:p>
            <a:pPr marL="342900" indent="-342900" algn="l">
              <a:buClr>
                <a:srgbClr val="0070C0"/>
              </a:buClr>
              <a:buSzPct val="80000"/>
              <a:buFont typeface="Wingdings" pitchFamily="2" charset="2"/>
              <a:buChar char="u"/>
            </a:pPr>
            <a:r>
              <a:rPr lang="en-US" sz="1800" b="1" dirty="0">
                <a:solidFill>
                  <a:srgbClr val="29303B"/>
                </a:solidFill>
              </a:rPr>
              <a:t>T</a:t>
            </a:r>
            <a:r>
              <a:rPr lang="en-US" sz="1800" b="1" i="0" dirty="0">
                <a:solidFill>
                  <a:srgbClr val="29303B"/>
                </a:solidFill>
                <a:effectLst/>
              </a:rPr>
              <a:t>echnically, we call this "feature location invariant,” that means that CNN can  find some pattern or some feature in your static (invariant) data for you. You don't know where exactly it might be in your data, a CNN can scan your data and find those patterns for you wherever they might be.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8636152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98.4 CNN With Keras</a:t>
            </a:r>
            <a:endParaRPr lang="zh-TW" altLang="en-US" b="1" dirty="0">
              <a:solidFill>
                <a:srgbClr val="FFFF00"/>
              </a:solidFill>
            </a:endParaRPr>
          </a:p>
        </p:txBody>
      </p:sp>
      <p:sp>
        <p:nvSpPr>
          <p:cNvPr id="3" name="副標題 2"/>
          <p:cNvSpPr>
            <a:spLocks noGrp="1"/>
          </p:cNvSpPr>
          <p:nvPr>
            <p:ph type="subTitle" idx="1"/>
          </p:nvPr>
        </p:nvSpPr>
        <p:spPr>
          <a:xfrm>
            <a:off x="426368" y="1418785"/>
            <a:ext cx="8291263" cy="395256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CNN with Keras (Explanation)</a:t>
            </a:r>
          </a:p>
          <a:p>
            <a:pPr marL="342900" indent="-342900" algn="l">
              <a:buClr>
                <a:srgbClr val="0070C0"/>
              </a:buClr>
              <a:buSzPct val="80000"/>
              <a:buFont typeface="Wingdings" pitchFamily="2" charset="2"/>
              <a:buChar char="u"/>
            </a:pPr>
            <a:r>
              <a:rPr lang="en-US" sz="1800" b="1" i="0" dirty="0">
                <a:solidFill>
                  <a:srgbClr val="29303B"/>
                </a:solidFill>
                <a:effectLst/>
              </a:rPr>
              <a:t>As you see processing CNN is very computing intensive, and the more you can do to reduce the work you have to do, the better. </a:t>
            </a:r>
          </a:p>
          <a:p>
            <a:pPr marL="342900" indent="-342900" algn="l">
              <a:buClr>
                <a:srgbClr val="0070C0"/>
              </a:buClr>
              <a:buSzPct val="80000"/>
              <a:buFont typeface="Wingdings" pitchFamily="2" charset="2"/>
              <a:buChar char="u"/>
            </a:pPr>
            <a:r>
              <a:rPr lang="en-US" sz="1800" b="1" dirty="0">
                <a:solidFill>
                  <a:srgbClr val="29303B"/>
                </a:solidFill>
              </a:rPr>
              <a:t>I</a:t>
            </a:r>
            <a:r>
              <a:rPr lang="en-US" sz="1800" b="1" i="0" dirty="0">
                <a:solidFill>
                  <a:srgbClr val="29303B"/>
                </a:solidFill>
                <a:effectLst/>
              </a:rPr>
              <a:t>f you have more data in your image then you need, a MaxPooling2D layer can be useful for distilling that down to the bare essence of what you need to analyze.</a:t>
            </a:r>
          </a:p>
          <a:p>
            <a:pPr marL="342900" indent="-342900" algn="l">
              <a:buClr>
                <a:srgbClr val="0070C0"/>
              </a:buClr>
              <a:buSzPct val="80000"/>
              <a:buFont typeface="Wingdings" pitchFamily="2" charset="2"/>
              <a:buChar char="u"/>
            </a:pPr>
            <a:r>
              <a:rPr lang="en-US" sz="1800" b="1" i="0" dirty="0">
                <a:solidFill>
                  <a:srgbClr val="29303B"/>
                </a:solidFill>
                <a:effectLst/>
              </a:rPr>
              <a:t>Finally, at some point you need to feed this data into a flat layer of neurons, right? At some point it’s just going to go into a perceptron, and at this stage we need to flatten that 2D layer into a 1D layer, so we can just pass it into a layer of neurons, and from that point it just looks like any other multilayer perceptron.</a:t>
            </a:r>
          </a:p>
          <a:p>
            <a:pPr marL="342900" indent="-342900" algn="l">
              <a:buClr>
                <a:srgbClr val="0070C0"/>
              </a:buClr>
              <a:buSzPct val="80000"/>
              <a:buFont typeface="Wingdings" pitchFamily="2" charset="2"/>
              <a:buChar char="u"/>
            </a:pPr>
            <a:r>
              <a:rPr lang="en-US" sz="1800" b="1" i="0" dirty="0">
                <a:solidFill>
                  <a:srgbClr val="29303B"/>
                </a:solidFill>
                <a:effectLst/>
              </a:rPr>
              <a:t>So the magic of CNN's really happens at a lower level, you know, ultimately it gets converted into what looks like the same types of multilayer perceptrons that we've been using before, the magic happens in actually processing your data, convolving it and reducing it down to something that's manageable.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20</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3713993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98.4 CNN With Keras</a:t>
            </a:r>
            <a:endParaRPr lang="zh-TW" altLang="en-US" b="1" dirty="0">
              <a:solidFill>
                <a:srgbClr val="FFFF00"/>
              </a:solidFill>
            </a:endParaRPr>
          </a:p>
        </p:txBody>
      </p:sp>
      <p:sp>
        <p:nvSpPr>
          <p:cNvPr id="3" name="副標題 2"/>
          <p:cNvSpPr>
            <a:spLocks noGrp="1"/>
          </p:cNvSpPr>
          <p:nvPr>
            <p:ph type="subTitle" idx="1"/>
          </p:nvPr>
        </p:nvSpPr>
        <p:spPr>
          <a:xfrm>
            <a:off x="426368" y="1418785"/>
            <a:ext cx="8291263" cy="431447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CNN with Keras (Explanation)</a:t>
            </a:r>
          </a:p>
          <a:p>
            <a:pPr marL="342900" indent="-342900" algn="l">
              <a:buClr>
                <a:srgbClr val="0070C0"/>
              </a:buClr>
              <a:buSzPct val="80000"/>
              <a:buFont typeface="Wingdings" pitchFamily="2" charset="2"/>
              <a:buChar char="u"/>
            </a:pPr>
            <a:r>
              <a:rPr lang="en-US" sz="1800" b="1" i="0" dirty="0">
                <a:solidFill>
                  <a:srgbClr val="29303B"/>
                </a:solidFill>
                <a:effectLst/>
              </a:rPr>
              <a:t>So typical usage of image processing with a CNN would look like this</a:t>
            </a:r>
            <a:r>
              <a:rPr lang="en-US" sz="1800" b="1" dirty="0">
                <a:solidFill>
                  <a:srgbClr val="29303B"/>
                </a:solidFill>
              </a:rPr>
              <a:t>.</a:t>
            </a:r>
          </a:p>
          <a:p>
            <a:pPr marL="342900" indent="-342900" algn="l">
              <a:buClr>
                <a:srgbClr val="0070C0"/>
              </a:buClr>
              <a:buSzPct val="80000"/>
              <a:buFont typeface="Wingdings" pitchFamily="2" charset="2"/>
              <a:buChar char="u"/>
            </a:pPr>
            <a:r>
              <a:rPr lang="en-US" sz="1800" b="1" dirty="0">
                <a:solidFill>
                  <a:srgbClr val="29303B"/>
                </a:solidFill>
              </a:rPr>
              <a:t>Y</a:t>
            </a:r>
            <a:r>
              <a:rPr lang="en-US" sz="1800" b="1" i="0" dirty="0">
                <a:solidFill>
                  <a:srgbClr val="29303B"/>
                </a:solidFill>
                <a:effectLst/>
              </a:rPr>
              <a:t>ou might start with a Conv2D layer that does the actual convolution of your image data</a:t>
            </a:r>
            <a:r>
              <a:rPr lang="en-US" sz="1800" b="1" dirty="0">
                <a:solidFill>
                  <a:srgbClr val="29303B"/>
                </a:solidFill>
              </a:rPr>
              <a:t>.</a:t>
            </a:r>
          </a:p>
          <a:p>
            <a:pPr marL="342900" indent="-342900" algn="l">
              <a:buClr>
                <a:srgbClr val="0070C0"/>
              </a:buClr>
              <a:buSzPct val="80000"/>
              <a:buFont typeface="Wingdings" pitchFamily="2" charset="2"/>
              <a:buChar char="u"/>
            </a:pPr>
            <a:r>
              <a:rPr lang="en-US" sz="1800" b="1" dirty="0">
                <a:solidFill>
                  <a:srgbClr val="29303B"/>
                </a:solidFill>
              </a:rPr>
              <a:t>Y</a:t>
            </a:r>
            <a:r>
              <a:rPr lang="en-US" sz="1800" b="1" i="0" dirty="0">
                <a:solidFill>
                  <a:srgbClr val="29303B"/>
                </a:solidFill>
                <a:effectLst/>
              </a:rPr>
              <a:t>ou might follow that up with a MaxPooling2D layer on top of that that distils that image down, just shrinks the amount of data that you have to deal with,.</a:t>
            </a:r>
          </a:p>
          <a:p>
            <a:pPr marL="342900" indent="-342900" algn="l">
              <a:buClr>
                <a:srgbClr val="0070C0"/>
              </a:buClr>
              <a:buSzPct val="80000"/>
              <a:buFont typeface="Wingdings" pitchFamily="2" charset="2"/>
              <a:buChar char="u"/>
            </a:pPr>
            <a:r>
              <a:rPr lang="en-US" sz="1800" b="1" dirty="0">
                <a:solidFill>
                  <a:srgbClr val="29303B"/>
                </a:solidFill>
              </a:rPr>
              <a:t>Y</a:t>
            </a:r>
            <a:r>
              <a:rPr lang="en-US" sz="1800" b="1" i="0" dirty="0">
                <a:solidFill>
                  <a:srgbClr val="29303B"/>
                </a:solidFill>
                <a:effectLst/>
              </a:rPr>
              <a:t>ou might then do a dropout layer on top of that, which just prevents overfitting.</a:t>
            </a:r>
          </a:p>
          <a:p>
            <a:pPr marL="342900" indent="-342900" algn="l">
              <a:buClr>
                <a:srgbClr val="0070C0"/>
              </a:buClr>
              <a:buSzPct val="80000"/>
              <a:buFont typeface="Wingdings" pitchFamily="2" charset="2"/>
              <a:buChar char="u"/>
            </a:pPr>
            <a:r>
              <a:rPr lang="en-US" sz="1800" b="1" i="0" dirty="0">
                <a:solidFill>
                  <a:srgbClr val="29303B"/>
                </a:solidFill>
                <a:effectLst/>
              </a:rPr>
              <a:t>You might apply a Flatten layer to actually be able to feed that data into a perceptron, and that's where a dense layer. </a:t>
            </a:r>
          </a:p>
          <a:p>
            <a:pPr marL="342900" indent="-342900" algn="l">
              <a:buClr>
                <a:srgbClr val="0070C0"/>
              </a:buClr>
              <a:buSzPct val="80000"/>
              <a:buFont typeface="Wingdings" pitchFamily="2" charset="2"/>
              <a:buChar char="u"/>
            </a:pPr>
            <a:r>
              <a:rPr lang="en-US" sz="1800" b="1" dirty="0">
                <a:solidFill>
                  <a:srgbClr val="29303B"/>
                </a:solidFill>
              </a:rPr>
              <a:t>A</a:t>
            </a:r>
            <a:r>
              <a:rPr lang="en-US" sz="1800" b="1" i="0" dirty="0">
                <a:solidFill>
                  <a:srgbClr val="29303B"/>
                </a:solidFill>
                <a:effectLst/>
              </a:rPr>
              <a:t> dense layer in Keras is just a perceptron. </a:t>
            </a:r>
            <a:r>
              <a:rPr lang="en-US" sz="1800" b="1" dirty="0">
                <a:solidFill>
                  <a:srgbClr val="29303B"/>
                </a:solidFill>
              </a:rPr>
              <a:t>A den</a:t>
            </a:r>
            <a:r>
              <a:rPr lang="en-US" sz="1800" b="1" i="0" dirty="0">
                <a:solidFill>
                  <a:srgbClr val="29303B"/>
                </a:solidFill>
                <a:effectLst/>
              </a:rPr>
              <a:t>se layer is a hidden layer of neurons.</a:t>
            </a:r>
          </a:p>
          <a:p>
            <a:pPr marL="342900" indent="-342900" algn="l">
              <a:buClr>
                <a:srgbClr val="0070C0"/>
              </a:buClr>
              <a:buSzPct val="80000"/>
              <a:buFont typeface="Wingdings" pitchFamily="2" charset="2"/>
              <a:buChar char="u"/>
            </a:pPr>
            <a:r>
              <a:rPr lang="en-US" sz="1800" b="1" dirty="0">
                <a:solidFill>
                  <a:srgbClr val="29303B"/>
                </a:solidFill>
              </a:rPr>
              <a:t>W</a:t>
            </a:r>
            <a:r>
              <a:rPr lang="en-US" sz="1800" b="1" i="0" dirty="0">
                <a:solidFill>
                  <a:srgbClr val="29303B"/>
                </a:solidFill>
                <a:effectLst/>
              </a:rPr>
              <a:t>e might do another dropout pass to further prevent overfitting.</a:t>
            </a:r>
          </a:p>
          <a:p>
            <a:pPr marL="342900" indent="-342900" algn="l">
              <a:buClr>
                <a:srgbClr val="0070C0"/>
              </a:buClr>
              <a:buSzPct val="80000"/>
              <a:buFont typeface="Wingdings" pitchFamily="2" charset="2"/>
              <a:buChar char="u"/>
            </a:pPr>
            <a:r>
              <a:rPr lang="en-US" sz="1800" b="1" dirty="0">
                <a:solidFill>
                  <a:srgbClr val="29303B"/>
                </a:solidFill>
              </a:rPr>
              <a:t>F</a:t>
            </a:r>
            <a:r>
              <a:rPr lang="en-US" sz="1800" b="1" i="0" dirty="0">
                <a:solidFill>
                  <a:srgbClr val="29303B"/>
                </a:solidFill>
                <a:effectLst/>
              </a:rPr>
              <a:t>inally, we have a softmax for the final classification that comes out of your neural network.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21</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904954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98.5 CNN Are Hard</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22</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616984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98.5 CNN Are Hard</a:t>
            </a:r>
            <a:endParaRPr lang="zh-TW" altLang="en-US" b="1" dirty="0">
              <a:solidFill>
                <a:srgbClr val="FFFF00"/>
              </a:solidFill>
            </a:endParaRPr>
          </a:p>
        </p:txBody>
      </p:sp>
      <p:sp>
        <p:nvSpPr>
          <p:cNvPr id="3" name="副標題 2"/>
          <p:cNvSpPr>
            <a:spLocks noGrp="1"/>
          </p:cNvSpPr>
          <p:nvPr>
            <p:ph type="subTitle" idx="1"/>
          </p:nvPr>
        </p:nvSpPr>
        <p:spPr>
          <a:xfrm>
            <a:off x="426368" y="1418785"/>
            <a:ext cx="8291263" cy="222623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CNN Are Hard</a:t>
            </a:r>
          </a:p>
          <a:p>
            <a:pPr marL="342900" indent="-342900" algn="l">
              <a:buClr>
                <a:srgbClr val="0070C0"/>
              </a:buClr>
              <a:buSzPct val="80000"/>
              <a:buFont typeface="Wingdings" pitchFamily="2" charset="2"/>
              <a:buChar char="u"/>
            </a:pPr>
            <a:r>
              <a:rPr lang="en-US" sz="1800" b="1" i="0" dirty="0">
                <a:solidFill>
                  <a:srgbClr val="29303B"/>
                </a:solidFill>
                <a:effectLst/>
              </a:rPr>
              <a:t>CNNs are very resource-intensive (CPU, GPU, and RAM)</a:t>
            </a:r>
          </a:p>
          <a:p>
            <a:pPr marL="342900" indent="-342900" algn="l">
              <a:buClr>
                <a:srgbClr val="0070C0"/>
              </a:buClr>
              <a:buSzPct val="80000"/>
              <a:buFont typeface="Wingdings" pitchFamily="2" charset="2"/>
              <a:buChar char="u"/>
            </a:pPr>
            <a:r>
              <a:rPr lang="en-US" sz="1800" b="1" dirty="0">
                <a:solidFill>
                  <a:srgbClr val="29303B"/>
                </a:solidFill>
              </a:rPr>
              <a:t>Lots of hyperparameters</a:t>
            </a:r>
          </a:p>
          <a:p>
            <a:pPr marL="342900" indent="-342900" algn="l">
              <a:buClr>
                <a:srgbClr val="0070C0"/>
              </a:buClr>
              <a:buSzPct val="80000"/>
              <a:buFont typeface="Wingdings" pitchFamily="2" charset="2"/>
              <a:buChar char="u"/>
            </a:pPr>
            <a:r>
              <a:rPr lang="en-US" sz="1800" b="1" i="0" dirty="0">
                <a:solidFill>
                  <a:srgbClr val="29303B"/>
                </a:solidFill>
                <a:effectLst/>
              </a:rPr>
              <a:t>Kernel sizes, many layers with different numbers of units, amount of pooling, and etc. In addition to usual stuff, like number of layers, choice of optimizer.</a:t>
            </a:r>
          </a:p>
          <a:p>
            <a:pPr marL="342900" indent="-342900" algn="l">
              <a:buClr>
                <a:srgbClr val="0070C0"/>
              </a:buClr>
              <a:buSzPct val="80000"/>
              <a:buFont typeface="Wingdings" pitchFamily="2" charset="2"/>
              <a:buChar char="u"/>
            </a:pPr>
            <a:r>
              <a:rPr lang="en-US" sz="1800" b="1" dirty="0">
                <a:solidFill>
                  <a:srgbClr val="29303B"/>
                </a:solidFill>
              </a:rPr>
              <a:t>Getting the training data is often the hardest part. As well as storing and accessing it.</a:t>
            </a:r>
            <a:endParaRPr lang="en-US" sz="1800" b="1" i="0" dirty="0">
              <a:solidFill>
                <a:srgbClr val="29303B"/>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23</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id="{85E9EB95-C2AE-4662-BC6A-392CEEE0746D}"/>
              </a:ext>
            </a:extLst>
          </p:cNvPr>
          <p:cNvPicPr>
            <a:picLocks noChangeAspect="1"/>
          </p:cNvPicPr>
          <p:nvPr/>
        </p:nvPicPr>
        <p:blipFill>
          <a:blip r:embed="rId4"/>
          <a:stretch>
            <a:fillRect/>
          </a:stretch>
        </p:blipFill>
        <p:spPr>
          <a:xfrm>
            <a:off x="3448050" y="3891328"/>
            <a:ext cx="2247900" cy="1552575"/>
          </a:xfrm>
          <a:prstGeom prst="rect">
            <a:avLst/>
          </a:prstGeom>
          <a:ln>
            <a:solidFill>
              <a:srgbClr val="C00000"/>
            </a:solidFill>
          </a:ln>
        </p:spPr>
      </p:pic>
    </p:spTree>
    <p:extLst>
      <p:ext uri="{BB962C8B-B14F-4D97-AF65-F5344CB8AC3E}">
        <p14:creationId xmlns:p14="http://schemas.microsoft.com/office/powerpoint/2010/main" val="13181790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98.5 CNN Are Hard</a:t>
            </a:r>
            <a:endParaRPr lang="zh-TW" altLang="en-US" b="1" dirty="0">
              <a:solidFill>
                <a:srgbClr val="FFFF00"/>
              </a:solidFill>
            </a:endParaRPr>
          </a:p>
        </p:txBody>
      </p:sp>
      <p:sp>
        <p:nvSpPr>
          <p:cNvPr id="3" name="副標題 2"/>
          <p:cNvSpPr>
            <a:spLocks noGrp="1"/>
          </p:cNvSpPr>
          <p:nvPr>
            <p:ph type="subTitle" idx="1"/>
          </p:nvPr>
        </p:nvSpPr>
        <p:spPr>
          <a:xfrm>
            <a:off x="426368" y="1418785"/>
            <a:ext cx="8291263" cy="417045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CNN Are Hard (Explanation)</a:t>
            </a:r>
          </a:p>
          <a:p>
            <a:pPr marL="342900" indent="-342900" algn="l">
              <a:buClr>
                <a:srgbClr val="0070C0"/>
              </a:buClr>
              <a:buSzPct val="80000"/>
              <a:buFont typeface="Wingdings" pitchFamily="2" charset="2"/>
              <a:buChar char="u"/>
            </a:pPr>
            <a:r>
              <a:rPr lang="en-US" sz="1800" b="1" i="0" dirty="0">
                <a:solidFill>
                  <a:srgbClr val="29303B"/>
                </a:solidFill>
                <a:effectLst/>
              </a:rPr>
              <a:t>CNN is compute intensive, very heavy in your CPU, your GPU and your memory requirements, shuffling all that data around and convolving it adds up really, really fast and beyond that, there's a lot of "hyperparameters," </a:t>
            </a:r>
            <a:r>
              <a:rPr lang="en-US" sz="1800" b="1" dirty="0">
                <a:solidFill>
                  <a:srgbClr val="29303B"/>
                </a:solidFill>
              </a:rPr>
              <a:t>that</a:t>
            </a:r>
            <a:r>
              <a:rPr lang="en-US" sz="1800" b="1" i="0" dirty="0">
                <a:solidFill>
                  <a:srgbClr val="29303B"/>
                </a:solidFill>
                <a:effectLst/>
              </a:rPr>
              <a:t> you can adjust on CNN’s.</a:t>
            </a:r>
          </a:p>
          <a:p>
            <a:pPr marL="342900" indent="-342900" algn="l">
              <a:buClr>
                <a:srgbClr val="0070C0"/>
              </a:buClr>
              <a:buSzPct val="80000"/>
              <a:buFont typeface="Wingdings" pitchFamily="2" charset="2"/>
              <a:buChar char="u"/>
            </a:pPr>
            <a:r>
              <a:rPr lang="en-US" sz="1800" b="1" dirty="0">
                <a:solidFill>
                  <a:srgbClr val="29303B"/>
                </a:solidFill>
              </a:rPr>
              <a:t>I</a:t>
            </a:r>
            <a:r>
              <a:rPr lang="en-US" sz="1800" b="1" i="0" dirty="0">
                <a:solidFill>
                  <a:srgbClr val="29303B"/>
                </a:solidFill>
                <a:effectLst/>
              </a:rPr>
              <a:t>n addition to the usual stuff, you can tune the typology of your neural network,  what optimizer you use, what loss function you use, or what activation function you use</a:t>
            </a:r>
            <a:r>
              <a:rPr lang="en-US" sz="1800" b="1" dirty="0">
                <a:solidFill>
                  <a:srgbClr val="29303B"/>
                </a:solidFill>
              </a:rPr>
              <a:t>.</a:t>
            </a:r>
          </a:p>
          <a:p>
            <a:pPr marL="342900" indent="-342900" algn="l">
              <a:buClr>
                <a:srgbClr val="0070C0"/>
              </a:buClr>
              <a:buSzPct val="80000"/>
              <a:buFont typeface="Wingdings" pitchFamily="2" charset="2"/>
              <a:buChar char="u"/>
            </a:pPr>
            <a:r>
              <a:rPr lang="en-US" sz="1800" b="1" dirty="0">
                <a:solidFill>
                  <a:srgbClr val="29303B"/>
                </a:solidFill>
              </a:rPr>
              <a:t>T</a:t>
            </a:r>
            <a:r>
              <a:rPr lang="en-US" sz="1800" b="1" i="0" dirty="0">
                <a:solidFill>
                  <a:srgbClr val="29303B"/>
                </a:solidFill>
                <a:effectLst/>
              </a:rPr>
              <a:t>here is also choices to make about the kernel sizes, that is the area that you actually convolve across, how many layers do you have, how many units do you have, how much pooling do you do when you're reducing the image down.</a:t>
            </a:r>
            <a:endParaRPr lang="en-US" sz="1800" b="1" dirty="0">
              <a:solidFill>
                <a:srgbClr val="29303B"/>
              </a:solidFill>
            </a:endParaRPr>
          </a:p>
          <a:p>
            <a:pPr marL="342900" indent="-342900" algn="l">
              <a:buClr>
                <a:srgbClr val="0070C0"/>
              </a:buClr>
              <a:buSzPct val="80000"/>
              <a:buFont typeface="Wingdings" pitchFamily="2" charset="2"/>
              <a:buChar char="u"/>
            </a:pPr>
            <a:r>
              <a:rPr lang="en-US" sz="1800" b="1" dirty="0">
                <a:solidFill>
                  <a:srgbClr val="29303B"/>
                </a:solidFill>
              </a:rPr>
              <a:t>T</a:t>
            </a:r>
            <a:r>
              <a:rPr lang="en-US" sz="1800" b="1" i="0" dirty="0">
                <a:solidFill>
                  <a:srgbClr val="29303B"/>
                </a:solidFill>
                <a:effectLst/>
              </a:rPr>
              <a:t>here is a lot of variance here, that is almost an infinite amount of possibilities here for configuring a CNN, and often just obtaining the data to train your CNN with is the hardest part.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24</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0511100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98.5 CNN Are Hard</a:t>
            </a:r>
            <a:endParaRPr lang="zh-TW" altLang="en-US" b="1" dirty="0">
              <a:solidFill>
                <a:srgbClr val="FFFF00"/>
              </a:solidFill>
            </a:endParaRPr>
          </a:p>
        </p:txBody>
      </p:sp>
      <p:sp>
        <p:nvSpPr>
          <p:cNvPr id="3" name="副標題 2"/>
          <p:cNvSpPr>
            <a:spLocks noGrp="1"/>
          </p:cNvSpPr>
          <p:nvPr>
            <p:ph type="subTitle" idx="1"/>
          </p:nvPr>
        </p:nvSpPr>
        <p:spPr>
          <a:xfrm>
            <a:off x="426368" y="1418785"/>
            <a:ext cx="8291263" cy="402643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CNN Are Hard (Explanation)</a:t>
            </a:r>
          </a:p>
          <a:p>
            <a:pPr marL="342900" indent="-342900" algn="l">
              <a:buClr>
                <a:srgbClr val="0070C0"/>
              </a:buClr>
              <a:buSzPct val="80000"/>
              <a:buFont typeface="Wingdings" pitchFamily="2" charset="2"/>
              <a:buChar char="u"/>
            </a:pPr>
            <a:r>
              <a:rPr lang="en-US" sz="1800" b="1" dirty="0">
                <a:solidFill>
                  <a:srgbClr val="29303B"/>
                </a:solidFill>
              </a:rPr>
              <a:t>F</a:t>
            </a:r>
            <a:r>
              <a:rPr lang="en-US" sz="1800" b="1" i="0" dirty="0">
                <a:solidFill>
                  <a:srgbClr val="29303B"/>
                </a:solidFill>
                <a:effectLst/>
              </a:rPr>
              <a:t>or example, if you own a Tesla, that's actually taking pictures of the world around you and the road around you</a:t>
            </a:r>
            <a:r>
              <a:rPr lang="en-US" sz="1800" b="1" dirty="0">
                <a:solidFill>
                  <a:srgbClr val="29303B"/>
                </a:solidFill>
              </a:rPr>
              <a:t>.</a:t>
            </a:r>
          </a:p>
          <a:p>
            <a:pPr marL="342900" indent="-342900" algn="l">
              <a:buClr>
                <a:srgbClr val="0070C0"/>
              </a:buClr>
              <a:buSzPct val="80000"/>
              <a:buFont typeface="Wingdings" pitchFamily="2" charset="2"/>
              <a:buChar char="u"/>
            </a:pPr>
            <a:r>
              <a:rPr lang="en-US" sz="1800" b="1" dirty="0">
                <a:solidFill>
                  <a:srgbClr val="29303B"/>
                </a:solidFill>
              </a:rPr>
              <a:t>A</a:t>
            </a:r>
            <a:r>
              <a:rPr lang="en-US" sz="1800" b="1" i="0" dirty="0">
                <a:solidFill>
                  <a:srgbClr val="29303B"/>
                </a:solidFill>
                <a:effectLst/>
              </a:rPr>
              <a:t>ll the street signs and traffic lights as you drive, and every night it sends all those images back to some data server somewhere</a:t>
            </a:r>
            <a:r>
              <a:rPr lang="en-US" sz="1800" b="1" dirty="0">
                <a:solidFill>
                  <a:srgbClr val="29303B"/>
                </a:solidFill>
              </a:rPr>
              <a:t>.</a:t>
            </a:r>
          </a:p>
          <a:p>
            <a:pPr marL="342900" indent="-342900" algn="l">
              <a:buClr>
                <a:srgbClr val="0070C0"/>
              </a:buClr>
              <a:buSzPct val="80000"/>
              <a:buFont typeface="Wingdings" pitchFamily="2" charset="2"/>
              <a:buChar char="u"/>
            </a:pPr>
            <a:r>
              <a:rPr lang="en-US" sz="1800" b="1" i="0" dirty="0">
                <a:solidFill>
                  <a:srgbClr val="29303B"/>
                </a:solidFill>
                <a:effectLst/>
              </a:rPr>
              <a:t>Tesla can actually run training on its own neural networks based on that data</a:t>
            </a:r>
            <a:r>
              <a:rPr lang="en-US" sz="1800" b="1" dirty="0">
                <a:solidFill>
                  <a:srgbClr val="29303B"/>
                </a:solidFill>
              </a:rPr>
              <a:t>.</a:t>
            </a:r>
          </a:p>
          <a:p>
            <a:pPr marL="342900" indent="-342900" algn="l">
              <a:buClr>
                <a:srgbClr val="0070C0"/>
              </a:buClr>
              <a:buSzPct val="80000"/>
              <a:buFont typeface="Wingdings" pitchFamily="2" charset="2"/>
              <a:buChar char="u"/>
            </a:pPr>
            <a:r>
              <a:rPr lang="en-US" sz="1800" b="1" dirty="0">
                <a:solidFill>
                  <a:srgbClr val="29303B"/>
                </a:solidFill>
              </a:rPr>
              <a:t>I</a:t>
            </a:r>
            <a:r>
              <a:rPr lang="en-US" sz="1800" b="1" i="0" dirty="0">
                <a:solidFill>
                  <a:srgbClr val="29303B"/>
                </a:solidFill>
                <a:effectLst/>
              </a:rPr>
              <a:t>f you slam on the brakes while you're driving a Tesla at night, that information is going to be fed into a big data center somewhere.</a:t>
            </a:r>
          </a:p>
          <a:p>
            <a:pPr marL="342900" indent="-342900" algn="l">
              <a:buClr>
                <a:srgbClr val="0070C0"/>
              </a:buClr>
              <a:buSzPct val="80000"/>
              <a:buFont typeface="Wingdings" pitchFamily="2" charset="2"/>
              <a:buChar char="u"/>
            </a:pPr>
            <a:r>
              <a:rPr lang="en-US" sz="1800" b="1" i="0" dirty="0">
                <a:solidFill>
                  <a:srgbClr val="29303B"/>
                </a:solidFill>
                <a:effectLst/>
              </a:rPr>
              <a:t>Tesla is going to </a:t>
            </a:r>
            <a:r>
              <a:rPr lang="en-US" sz="1800" b="1" dirty="0">
                <a:solidFill>
                  <a:srgbClr val="29303B"/>
                </a:solidFill>
              </a:rPr>
              <a:t>shrink</a:t>
            </a:r>
            <a:r>
              <a:rPr lang="en-US" sz="1800" b="1" i="0" dirty="0">
                <a:solidFill>
                  <a:srgbClr val="29303B"/>
                </a:solidFill>
                <a:effectLst/>
              </a:rPr>
              <a:t> on that and say: “hey, is there a pattern here to be learned of what I saw from the cameras from the car?”</a:t>
            </a:r>
            <a:endParaRPr lang="en-US" sz="1800" b="1" dirty="0">
              <a:solidFill>
                <a:srgbClr val="29303B"/>
              </a:solidFill>
            </a:endParaRPr>
          </a:p>
          <a:p>
            <a:pPr marL="342900" indent="-342900" algn="l">
              <a:buClr>
                <a:srgbClr val="0070C0"/>
              </a:buClr>
              <a:buSzPct val="80000"/>
              <a:buFont typeface="Wingdings" pitchFamily="2" charset="2"/>
              <a:buChar char="u"/>
            </a:pPr>
            <a:r>
              <a:rPr lang="en-US" sz="1800" b="1" dirty="0">
                <a:solidFill>
                  <a:srgbClr val="29303B"/>
                </a:solidFill>
              </a:rPr>
              <a:t>I</a:t>
            </a:r>
            <a:r>
              <a:rPr lang="en-US" sz="1800" b="1" i="0" dirty="0">
                <a:solidFill>
                  <a:srgbClr val="29303B"/>
                </a:solidFill>
                <a:effectLst/>
              </a:rPr>
              <a:t>n the case of a self-driving car</a:t>
            </a:r>
            <a:r>
              <a:rPr lang="en-US" sz="1800" b="1" dirty="0">
                <a:solidFill>
                  <a:srgbClr val="29303B"/>
                </a:solidFill>
              </a:rPr>
              <a:t>, </a:t>
            </a:r>
            <a:r>
              <a:rPr lang="en-US" sz="1800" b="1" i="0" dirty="0">
                <a:solidFill>
                  <a:srgbClr val="29303B"/>
                </a:solidFill>
                <a:effectLst/>
              </a:rPr>
              <a:t>you think about the scope of that problem, just the sheer magnitude of processing and obtaining and analyzing all that data, that becomes very challenging.</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25</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580991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98.7 Specialized CNN Architecture</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26</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18249796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98.7 Specialized CNN Architecture</a:t>
            </a:r>
            <a:endParaRPr lang="zh-TW" altLang="en-US" b="1" dirty="0">
              <a:solidFill>
                <a:srgbClr val="FFFF00"/>
              </a:solidFill>
            </a:endParaRPr>
          </a:p>
        </p:txBody>
      </p:sp>
      <p:sp>
        <p:nvSpPr>
          <p:cNvPr id="3" name="副標題 2"/>
          <p:cNvSpPr>
            <a:spLocks noGrp="1"/>
          </p:cNvSpPr>
          <p:nvPr>
            <p:ph type="subTitle" idx="1"/>
          </p:nvPr>
        </p:nvSpPr>
        <p:spPr>
          <a:xfrm>
            <a:off x="426368" y="1418785"/>
            <a:ext cx="8291263" cy="396522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Specialized CNN Architecture</a:t>
            </a:r>
          </a:p>
          <a:p>
            <a:pPr marL="342900" indent="-342900" algn="l">
              <a:buClr>
                <a:srgbClr val="0070C0"/>
              </a:buClr>
              <a:buSzPct val="80000"/>
              <a:buFont typeface="Wingdings" pitchFamily="2" charset="2"/>
              <a:buChar char="u"/>
            </a:pPr>
            <a:r>
              <a:rPr lang="en-US" altLang="en-US" sz="1800" b="1" dirty="0">
                <a:solidFill>
                  <a:schemeClr val="tx1"/>
                </a:solidFill>
              </a:rPr>
              <a:t>Define specific arrangement of layers, padding, and hyperparameters</a:t>
            </a:r>
          </a:p>
          <a:p>
            <a:pPr marL="800100" lvl="1" indent="-342900" algn="l">
              <a:buClr>
                <a:srgbClr val="0070C0"/>
              </a:buClr>
              <a:buSzPct val="80000"/>
              <a:buFont typeface="Wingdings" pitchFamily="2" charset="2"/>
              <a:buChar char="u"/>
            </a:pPr>
            <a:r>
              <a:rPr lang="en-US" altLang="en-US" sz="1800" b="1" dirty="0">
                <a:solidFill>
                  <a:schemeClr val="tx1"/>
                </a:solidFill>
              </a:rPr>
              <a:t>LeNet-5 (</a:t>
            </a:r>
            <a:r>
              <a:rPr lang="en-US" sz="1800" b="1" i="0" dirty="0">
                <a:solidFill>
                  <a:schemeClr val="tx1"/>
                </a:solidFill>
                <a:effectLst/>
              </a:rPr>
              <a:t>http://yann.lecun.com/exdb/lenet/) </a:t>
            </a:r>
          </a:p>
          <a:p>
            <a:pPr marL="342900" indent="-342900" algn="l">
              <a:buClr>
                <a:srgbClr val="0070C0"/>
              </a:buClr>
              <a:buSzPct val="80000"/>
              <a:buFont typeface="Wingdings" pitchFamily="2" charset="2"/>
              <a:buChar char="u"/>
            </a:pPr>
            <a:r>
              <a:rPr lang="en-US" altLang="en-US" sz="1800" b="1" dirty="0">
                <a:solidFill>
                  <a:schemeClr val="tx1"/>
                </a:solidFill>
              </a:rPr>
              <a:t>Good got </a:t>
            </a:r>
            <a:r>
              <a:rPr lang="en-US" altLang="en-US" sz="1800" b="1" dirty="0" err="1">
                <a:solidFill>
                  <a:schemeClr val="tx1"/>
                </a:solidFill>
              </a:rPr>
              <a:t>handwrting</a:t>
            </a:r>
            <a:r>
              <a:rPr lang="en-US" altLang="en-US" sz="1800" b="1" dirty="0">
                <a:solidFill>
                  <a:schemeClr val="tx1"/>
                </a:solidFill>
              </a:rPr>
              <a:t> recognition</a:t>
            </a:r>
          </a:p>
          <a:p>
            <a:pPr marL="342900" indent="-342900" algn="l">
              <a:buClr>
                <a:srgbClr val="0070C0"/>
              </a:buClr>
              <a:buSzPct val="80000"/>
              <a:buFont typeface="Wingdings" pitchFamily="2" charset="2"/>
              <a:buChar char="u"/>
            </a:pPr>
            <a:r>
              <a:rPr lang="en-US" altLang="en-US" sz="1800" b="1" dirty="0" err="1">
                <a:solidFill>
                  <a:schemeClr val="tx1"/>
                </a:solidFill>
              </a:rPr>
              <a:t>AlexNet</a:t>
            </a:r>
            <a:r>
              <a:rPr lang="en-US" altLang="en-US" sz="1800" b="1" dirty="0">
                <a:solidFill>
                  <a:schemeClr val="tx1"/>
                </a:solidFill>
              </a:rPr>
              <a:t> </a:t>
            </a:r>
            <a:r>
              <a:rPr lang="en-US" sz="1800" b="1" dirty="0">
                <a:solidFill>
                  <a:schemeClr val="tx1"/>
                </a:solidFill>
              </a:rPr>
              <a:t>(https://towardsdatascience.com/alexnet-the-architecture-that-challenged-cnns-e406d5297951) </a:t>
            </a:r>
          </a:p>
          <a:p>
            <a:pPr marL="800100" lvl="1" indent="-342900" algn="l">
              <a:buClr>
                <a:srgbClr val="0070C0"/>
              </a:buClr>
              <a:buSzPct val="80000"/>
              <a:buFont typeface="Wingdings" pitchFamily="2" charset="2"/>
              <a:buChar char="u"/>
            </a:pPr>
            <a:r>
              <a:rPr lang="en-US" altLang="en-US" sz="1800" b="1" dirty="0">
                <a:solidFill>
                  <a:schemeClr val="tx1"/>
                </a:solidFill>
              </a:rPr>
              <a:t>Image classification, deeper than </a:t>
            </a:r>
            <a:r>
              <a:rPr lang="en-US" altLang="en-US" sz="1800" b="1" dirty="0" err="1">
                <a:solidFill>
                  <a:schemeClr val="tx1"/>
                </a:solidFill>
              </a:rPr>
              <a:t>LeNet</a:t>
            </a:r>
            <a:endParaRPr lang="en-US" altLang="en-US" sz="1800" b="1" dirty="0">
              <a:solidFill>
                <a:schemeClr val="tx1"/>
              </a:solidFill>
            </a:endParaRPr>
          </a:p>
          <a:p>
            <a:pPr marL="342900" indent="-342900" algn="l">
              <a:buClr>
                <a:srgbClr val="0070C0"/>
              </a:buClr>
              <a:buSzPct val="80000"/>
              <a:buFont typeface="Wingdings" pitchFamily="2" charset="2"/>
              <a:buChar char="u"/>
            </a:pPr>
            <a:r>
              <a:rPr lang="en-US" altLang="en-US" sz="1800" b="1" dirty="0" err="1">
                <a:solidFill>
                  <a:schemeClr val="tx1"/>
                </a:solidFill>
              </a:rPr>
              <a:t>GoogleNet</a:t>
            </a:r>
            <a:r>
              <a:rPr lang="en-US" altLang="en-US" sz="1800" b="1" dirty="0">
                <a:solidFill>
                  <a:schemeClr val="tx1"/>
                </a:solidFill>
              </a:rPr>
              <a:t> (</a:t>
            </a:r>
            <a:r>
              <a:rPr lang="en-US" sz="1800" b="1" dirty="0">
                <a:solidFill>
                  <a:schemeClr val="tx1"/>
                </a:solidFill>
              </a:rPr>
              <a:t>googlenet.com/</a:t>
            </a:r>
            <a:r>
              <a:rPr lang="en-US" altLang="en-US" sz="1800" b="1" dirty="0">
                <a:solidFill>
                  <a:schemeClr val="tx1"/>
                </a:solidFill>
              </a:rPr>
              <a:t>)</a:t>
            </a:r>
          </a:p>
          <a:p>
            <a:pPr marL="800100" lvl="1" indent="-342900" algn="l">
              <a:buClr>
                <a:srgbClr val="0070C0"/>
              </a:buClr>
              <a:buSzPct val="80000"/>
              <a:buFont typeface="Wingdings" pitchFamily="2" charset="2"/>
              <a:buChar char="u"/>
            </a:pPr>
            <a:r>
              <a:rPr lang="en-US" altLang="en-US" sz="1800" b="1" dirty="0">
                <a:solidFill>
                  <a:schemeClr val="tx1"/>
                </a:solidFill>
              </a:rPr>
              <a:t>Even deeper: But with better performance</a:t>
            </a:r>
          </a:p>
          <a:p>
            <a:pPr marL="800100" lvl="1" indent="-342900" algn="l">
              <a:buClr>
                <a:srgbClr val="0070C0"/>
              </a:buClr>
              <a:buSzPct val="80000"/>
              <a:buFont typeface="Wingdings" pitchFamily="2" charset="2"/>
              <a:buChar char="u"/>
            </a:pPr>
            <a:r>
              <a:rPr lang="en-US" altLang="en-US" sz="1800" b="1" dirty="0">
                <a:solidFill>
                  <a:schemeClr val="tx1"/>
                </a:solidFill>
              </a:rPr>
              <a:t>Introduces </a:t>
            </a:r>
            <a:r>
              <a:rPr lang="en-US" altLang="en-US" sz="1800" b="1" dirty="0">
                <a:solidFill>
                  <a:srgbClr val="C00000"/>
                </a:solidFill>
              </a:rPr>
              <a:t>inception modules </a:t>
            </a:r>
            <a:r>
              <a:rPr lang="en-US" altLang="en-US" sz="1800" b="1" dirty="0">
                <a:solidFill>
                  <a:schemeClr val="tx1"/>
                </a:solidFill>
              </a:rPr>
              <a:t>(groups of convolution layers)</a:t>
            </a:r>
          </a:p>
          <a:p>
            <a:pPr marL="342900" indent="-342900" algn="l">
              <a:buClr>
                <a:srgbClr val="0070C0"/>
              </a:buClr>
              <a:buSzPct val="80000"/>
              <a:buFont typeface="Wingdings" pitchFamily="2" charset="2"/>
              <a:buChar char="u"/>
            </a:pPr>
            <a:r>
              <a:rPr lang="en-US" altLang="en-US" sz="1800" b="1" dirty="0" err="1">
                <a:solidFill>
                  <a:schemeClr val="tx1"/>
                </a:solidFill>
              </a:rPr>
              <a:t>ResNet</a:t>
            </a:r>
            <a:r>
              <a:rPr lang="en-US" altLang="en-US" sz="1800" b="1" dirty="0">
                <a:solidFill>
                  <a:schemeClr val="tx1"/>
                </a:solidFill>
              </a:rPr>
              <a:t> (Residual Network): https://www.resnet.us/</a:t>
            </a:r>
          </a:p>
          <a:p>
            <a:pPr marL="800100" lvl="1" indent="-342900" algn="l">
              <a:buClr>
                <a:srgbClr val="0070C0"/>
              </a:buClr>
              <a:buSzPct val="80000"/>
              <a:buFont typeface="Wingdings" pitchFamily="2" charset="2"/>
              <a:buChar char="u"/>
            </a:pPr>
            <a:r>
              <a:rPr lang="en-US" altLang="en-US" sz="1800" b="1" dirty="0">
                <a:solidFill>
                  <a:schemeClr val="tx1"/>
                </a:solidFill>
              </a:rPr>
              <a:t>Even Deeper: Maintain performance via skip connections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27</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2621522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98.7 Specialized CNN Architecture</a:t>
            </a:r>
            <a:endParaRPr lang="zh-TW" altLang="en-US" b="1" dirty="0">
              <a:solidFill>
                <a:srgbClr val="FFFF00"/>
              </a:solidFill>
            </a:endParaRPr>
          </a:p>
        </p:txBody>
      </p:sp>
      <p:sp>
        <p:nvSpPr>
          <p:cNvPr id="3" name="副標題 2"/>
          <p:cNvSpPr>
            <a:spLocks noGrp="1"/>
          </p:cNvSpPr>
          <p:nvPr>
            <p:ph type="subTitle" idx="1"/>
          </p:nvPr>
        </p:nvSpPr>
        <p:spPr>
          <a:xfrm>
            <a:off x="426368" y="1418785"/>
            <a:ext cx="8291263" cy="373840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Specialized CNN Architecture (Explanation)</a:t>
            </a:r>
          </a:p>
          <a:p>
            <a:pPr marL="342900" indent="-342900" algn="l">
              <a:buClr>
                <a:srgbClr val="0070C0"/>
              </a:buClr>
              <a:buSzPct val="80000"/>
              <a:buFont typeface="Wingdings" pitchFamily="2" charset="2"/>
              <a:buChar char="u"/>
            </a:pPr>
            <a:r>
              <a:rPr lang="en-US" sz="1800" b="1" i="0" dirty="0">
                <a:solidFill>
                  <a:srgbClr val="29303B"/>
                </a:solidFill>
                <a:effectLst/>
              </a:rPr>
              <a:t>Now, fortunately the problem of tuning the parameters doesn't have to be as hard as I described it to be.</a:t>
            </a:r>
          </a:p>
          <a:p>
            <a:pPr marL="342900" indent="-342900" algn="l">
              <a:buClr>
                <a:srgbClr val="0070C0"/>
              </a:buClr>
              <a:buSzPct val="80000"/>
              <a:buFont typeface="Wingdings" pitchFamily="2" charset="2"/>
              <a:buChar char="u"/>
            </a:pPr>
            <a:r>
              <a:rPr lang="en-US" sz="1800" b="1" i="0" dirty="0">
                <a:solidFill>
                  <a:srgbClr val="29303B"/>
                </a:solidFill>
                <a:effectLst/>
              </a:rPr>
              <a:t>There are specialized architectures of convolutional neural networks that do some of that work for you</a:t>
            </a:r>
            <a:r>
              <a:rPr lang="en-US" sz="1800" b="1" dirty="0">
                <a:solidFill>
                  <a:srgbClr val="29303B"/>
                </a:solidFill>
              </a:rPr>
              <a:t>.</a:t>
            </a:r>
          </a:p>
          <a:p>
            <a:pPr marL="342900" indent="-342900" algn="l">
              <a:buClr>
                <a:srgbClr val="0070C0"/>
              </a:buClr>
              <a:buSzPct val="80000"/>
              <a:buFont typeface="Wingdings" pitchFamily="2" charset="2"/>
              <a:buChar char="u"/>
            </a:pPr>
            <a:r>
              <a:rPr lang="en-US" sz="1800" b="1" dirty="0">
                <a:solidFill>
                  <a:srgbClr val="29303B"/>
                </a:solidFill>
              </a:rPr>
              <a:t>A</a:t>
            </a:r>
            <a:r>
              <a:rPr lang="en-US" sz="1800" b="1" i="0" dirty="0">
                <a:solidFill>
                  <a:srgbClr val="29303B"/>
                </a:solidFill>
                <a:effectLst/>
              </a:rPr>
              <a:t> lot of research goes into trying to find the optimal topologies and parameters for a CNN for a given type of problem and you can just think this is like a library you can draw from.</a:t>
            </a:r>
          </a:p>
          <a:p>
            <a:pPr marL="342900" indent="-342900" algn="l">
              <a:buClr>
                <a:srgbClr val="0070C0"/>
              </a:buClr>
              <a:buSzPct val="80000"/>
              <a:buFont typeface="Wingdings" pitchFamily="2" charset="2"/>
              <a:buChar char="u"/>
            </a:pPr>
            <a:r>
              <a:rPr lang="en-US" sz="1800" b="1" dirty="0">
                <a:solidFill>
                  <a:srgbClr val="29303B"/>
                </a:solidFill>
              </a:rPr>
              <a:t>F</a:t>
            </a:r>
            <a:r>
              <a:rPr lang="en-US" sz="1800" b="1" i="0" dirty="0">
                <a:solidFill>
                  <a:srgbClr val="29303B"/>
                </a:solidFill>
                <a:effectLst/>
              </a:rPr>
              <a:t>or example, there is the LeNet-5 architecture that you can use that is suitable for handwriting recognition in particular</a:t>
            </a:r>
            <a:r>
              <a:rPr lang="en-US" sz="1800" b="1" dirty="0">
                <a:solidFill>
                  <a:srgbClr val="29303B"/>
                </a:solidFill>
              </a:rPr>
              <a:t>.</a:t>
            </a:r>
          </a:p>
          <a:p>
            <a:pPr marL="342900" indent="-342900" algn="l">
              <a:buClr>
                <a:srgbClr val="0070C0"/>
              </a:buClr>
              <a:buSzPct val="80000"/>
              <a:buFont typeface="Wingdings" pitchFamily="2" charset="2"/>
              <a:buChar char="u"/>
            </a:pPr>
            <a:r>
              <a:rPr lang="en-US" sz="1800" b="1" dirty="0">
                <a:solidFill>
                  <a:srgbClr val="29303B"/>
                </a:solidFill>
              </a:rPr>
              <a:t>T</a:t>
            </a:r>
            <a:r>
              <a:rPr lang="en-US" sz="1800" b="1" i="0" dirty="0">
                <a:solidFill>
                  <a:srgbClr val="29303B"/>
                </a:solidFill>
                <a:effectLst/>
              </a:rPr>
              <a:t>here is also one called </a:t>
            </a:r>
            <a:r>
              <a:rPr lang="en-US" sz="1800" b="1" i="0" dirty="0" err="1">
                <a:solidFill>
                  <a:srgbClr val="29303B"/>
                </a:solidFill>
                <a:effectLst/>
              </a:rPr>
              <a:t>AlexNet</a:t>
            </a:r>
            <a:r>
              <a:rPr lang="en-US" sz="1800" b="1" dirty="0">
                <a:solidFill>
                  <a:srgbClr val="29303B"/>
                </a:solidFill>
              </a:rPr>
              <a:t> </a:t>
            </a:r>
            <a:r>
              <a:rPr lang="en-US" sz="1800" b="1" i="0" dirty="0">
                <a:solidFill>
                  <a:srgbClr val="29303B"/>
                </a:solidFill>
                <a:effectLst/>
              </a:rPr>
              <a:t>which is appropriate for image classification</a:t>
            </a:r>
            <a:r>
              <a:rPr lang="en-US" sz="1800" b="1" dirty="0">
                <a:solidFill>
                  <a:srgbClr val="29303B"/>
                </a:solidFill>
              </a:rPr>
              <a:t>. </a:t>
            </a:r>
            <a:r>
              <a:rPr lang="en-US" sz="1800" b="1" dirty="0" err="1">
                <a:solidFill>
                  <a:srgbClr val="29303B"/>
                </a:solidFill>
              </a:rPr>
              <a:t>AlexNet</a:t>
            </a:r>
            <a:r>
              <a:rPr lang="en-US" sz="1800" b="1" dirty="0">
                <a:solidFill>
                  <a:srgbClr val="29303B"/>
                </a:solidFill>
              </a:rPr>
              <a:t> </a:t>
            </a:r>
            <a:r>
              <a:rPr lang="en-US" sz="1800" b="1" i="0" dirty="0">
                <a:solidFill>
                  <a:srgbClr val="29303B"/>
                </a:solidFill>
                <a:effectLst/>
              </a:rPr>
              <a:t>is a deeper neural network than </a:t>
            </a:r>
            <a:r>
              <a:rPr lang="en-US" sz="1800" b="1" i="0" dirty="0" err="1">
                <a:solidFill>
                  <a:srgbClr val="29303B"/>
                </a:solidFill>
                <a:effectLst/>
              </a:rPr>
              <a:t>LeNet</a:t>
            </a:r>
            <a:r>
              <a:rPr lang="en-US" sz="1800" b="1" dirty="0">
                <a:solidFill>
                  <a:srgbClr val="29303B"/>
                </a:solidFill>
              </a:rPr>
              <a: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28</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7209590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98.7 Specialized CNN Architecture</a:t>
            </a:r>
            <a:endParaRPr lang="zh-TW" altLang="en-US" b="1" dirty="0">
              <a:solidFill>
                <a:srgbClr val="FFFF00"/>
              </a:solidFill>
            </a:endParaRPr>
          </a:p>
        </p:txBody>
      </p:sp>
      <p:sp>
        <p:nvSpPr>
          <p:cNvPr id="3" name="副標題 2"/>
          <p:cNvSpPr>
            <a:spLocks noGrp="1"/>
          </p:cNvSpPr>
          <p:nvPr>
            <p:ph type="subTitle" idx="1"/>
          </p:nvPr>
        </p:nvSpPr>
        <p:spPr>
          <a:xfrm>
            <a:off x="426368" y="1418785"/>
            <a:ext cx="8291263" cy="456486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Specialized CNN Architecture (Explanation)</a:t>
            </a:r>
          </a:p>
          <a:p>
            <a:pPr marL="342900" indent="-342900" algn="l">
              <a:buClr>
                <a:srgbClr val="0070C0"/>
              </a:buClr>
              <a:buSzPct val="80000"/>
              <a:buFont typeface="Wingdings" pitchFamily="2" charset="2"/>
              <a:buChar char="u"/>
            </a:pPr>
            <a:r>
              <a:rPr lang="en-US" sz="1800" b="1" dirty="0">
                <a:solidFill>
                  <a:srgbClr val="29303B"/>
                </a:solidFill>
              </a:rPr>
              <a:t>I</a:t>
            </a:r>
            <a:r>
              <a:rPr lang="en-US" sz="1800" b="1" i="0" dirty="0">
                <a:solidFill>
                  <a:srgbClr val="29303B"/>
                </a:solidFill>
                <a:effectLst/>
              </a:rPr>
              <a:t>n the example we talked about on the previous ides we only had a single hidden layer, but you can have as many as you want really </a:t>
            </a:r>
            <a:r>
              <a:rPr lang="en-US" sz="1800" b="1" dirty="0">
                <a:solidFill>
                  <a:srgbClr val="29303B"/>
                </a:solidFill>
              </a:rPr>
              <a:t> </a:t>
            </a:r>
            <a:r>
              <a:rPr lang="en-US" sz="1800" b="1" i="0" dirty="0">
                <a:solidFill>
                  <a:srgbClr val="29303B"/>
                </a:solidFill>
                <a:effectLst/>
              </a:rPr>
              <a:t>is just a matter of how much computational power you have available. </a:t>
            </a:r>
          </a:p>
          <a:p>
            <a:pPr marL="342900" indent="-342900" algn="l">
              <a:buClr>
                <a:srgbClr val="0070C0"/>
              </a:buClr>
              <a:buSzPct val="80000"/>
              <a:buFont typeface="Wingdings" pitchFamily="2" charset="2"/>
              <a:buChar char="u"/>
            </a:pPr>
            <a:r>
              <a:rPr lang="en-US" sz="1800" b="1" i="0" dirty="0">
                <a:solidFill>
                  <a:srgbClr val="29303B"/>
                </a:solidFill>
                <a:effectLst/>
              </a:rPr>
              <a:t>There's also something called </a:t>
            </a:r>
            <a:r>
              <a:rPr lang="en-US" sz="1800" b="1" i="0" dirty="0" err="1">
                <a:solidFill>
                  <a:srgbClr val="29303B"/>
                </a:solidFill>
                <a:effectLst/>
              </a:rPr>
              <a:t>GoogleLeNet</a:t>
            </a:r>
            <a:r>
              <a:rPr lang="en-US" sz="1800" b="1" i="0" dirty="0">
                <a:solidFill>
                  <a:srgbClr val="29303B"/>
                </a:solidFill>
                <a:effectLst/>
              </a:rPr>
              <a:t>, you can probably guess who came up with that, it's even deeper, but it has better performance because it introduces this concept called "inception modules,“ it basically group convolution layers together and that's a useful optimization for how it all works.</a:t>
            </a:r>
          </a:p>
          <a:p>
            <a:pPr marL="342900" indent="-342900" algn="l">
              <a:buClr>
                <a:srgbClr val="0070C0"/>
              </a:buClr>
              <a:buSzPct val="80000"/>
              <a:buFont typeface="Wingdings" pitchFamily="2" charset="2"/>
              <a:buChar char="u"/>
            </a:pPr>
            <a:r>
              <a:rPr lang="en-US" sz="1800" b="1" i="0" dirty="0">
                <a:solidFill>
                  <a:srgbClr val="29303B"/>
                </a:solidFill>
                <a:effectLst/>
              </a:rPr>
              <a:t>Finally, the most sophisticated one today is called </a:t>
            </a:r>
            <a:r>
              <a:rPr lang="en-US" sz="1800" b="1" i="0" dirty="0" err="1">
                <a:solidFill>
                  <a:srgbClr val="29303B"/>
                </a:solidFill>
                <a:effectLst/>
              </a:rPr>
              <a:t>ResNet</a:t>
            </a:r>
            <a:r>
              <a:rPr lang="en-US" sz="1800" b="1" i="0" dirty="0">
                <a:solidFill>
                  <a:srgbClr val="29303B"/>
                </a:solidFill>
                <a:effectLst/>
              </a:rPr>
              <a:t>,</a:t>
            </a:r>
          </a:p>
          <a:p>
            <a:pPr marL="342900" indent="-342900" algn="l">
              <a:buClr>
                <a:srgbClr val="0070C0"/>
              </a:buClr>
              <a:buSzPct val="80000"/>
              <a:buFont typeface="Wingdings" pitchFamily="2" charset="2"/>
              <a:buChar char="u"/>
            </a:pPr>
            <a:r>
              <a:rPr lang="en-US" sz="1800" b="1" i="0" dirty="0">
                <a:solidFill>
                  <a:srgbClr val="29303B"/>
                </a:solidFill>
                <a:effectLst/>
              </a:rPr>
              <a:t>That stands for Residual Network, it's an even deeper neural network, but it maintains performance by what's called "skip connections,"</a:t>
            </a:r>
          </a:p>
          <a:p>
            <a:pPr marL="342900" indent="-342900" algn="l">
              <a:buClr>
                <a:srgbClr val="0070C0"/>
              </a:buClr>
              <a:buSzPct val="80000"/>
              <a:buFont typeface="Wingdings" pitchFamily="2" charset="2"/>
              <a:buChar char="u"/>
            </a:pPr>
            <a:r>
              <a:rPr lang="en-US" sz="1800" b="1" dirty="0">
                <a:solidFill>
                  <a:srgbClr val="29303B"/>
                </a:solidFill>
              </a:rPr>
              <a:t>I</a:t>
            </a:r>
            <a:r>
              <a:rPr lang="en-US" sz="1800" b="1" i="0" dirty="0">
                <a:solidFill>
                  <a:srgbClr val="29303B"/>
                </a:solidFill>
                <a:effectLst/>
              </a:rPr>
              <a:t>t has special connections between the layers of the perceptron to further accelerate things, </a:t>
            </a:r>
            <a:r>
              <a:rPr lang="en-US" sz="1800" b="1" dirty="0">
                <a:solidFill>
                  <a:srgbClr val="29303B"/>
                </a:solidFill>
              </a:rPr>
              <a:t>for </a:t>
            </a:r>
            <a:r>
              <a:rPr lang="en-US" sz="1800" b="1" i="0" dirty="0">
                <a:solidFill>
                  <a:srgbClr val="29303B"/>
                </a:solidFill>
                <a:effectLst/>
              </a:rPr>
              <a:t>builds upon the fundamental architecture of a neural network to optimize its </a:t>
            </a:r>
            <a:r>
              <a:rPr lang="en-US" sz="1800" b="1" i="0">
                <a:solidFill>
                  <a:srgbClr val="29303B"/>
                </a:solidFill>
                <a:effectLst/>
              </a:rPr>
              <a:t>performance.</a:t>
            </a:r>
          </a:p>
          <a:p>
            <a:pPr marL="342900" indent="-342900" algn="l">
              <a:buClr>
                <a:srgbClr val="0070C0"/>
              </a:buClr>
              <a:buSzPct val="80000"/>
              <a:buFont typeface="Wingdings" pitchFamily="2" charset="2"/>
              <a:buChar char="u"/>
            </a:pPr>
            <a:r>
              <a:rPr lang="en-US" sz="1800" b="1" i="0">
                <a:solidFill>
                  <a:srgbClr val="29303B"/>
                </a:solidFill>
                <a:effectLst/>
              </a:rPr>
              <a:t>CNN's </a:t>
            </a:r>
            <a:r>
              <a:rPr lang="en-US" sz="1800" b="1" i="0" dirty="0">
                <a:solidFill>
                  <a:srgbClr val="29303B"/>
                </a:solidFill>
                <a:effectLst/>
              </a:rPr>
              <a:t>can be very demanding on performance.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29</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211545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98.1 What is CNN?</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23972334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a:solidFill>
                  <a:srgbClr val="FFFF00"/>
                </a:solidFill>
              </a:rPr>
              <a:t>End of Chapter</a:t>
            </a:r>
            <a:endParaRPr lang="zh-TW" altLang="en-US" sz="6000" b="1">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2020/9/20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30</a:t>
            </a:fld>
            <a:endParaRPr lang="zh-TW"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98.1 What is CNN? </a:t>
            </a:r>
            <a:endParaRPr lang="zh-TW" altLang="en-US" b="1" dirty="0">
              <a:solidFill>
                <a:srgbClr val="FFFF00"/>
              </a:solidFill>
            </a:endParaRPr>
          </a:p>
        </p:txBody>
      </p:sp>
      <p:sp>
        <p:nvSpPr>
          <p:cNvPr id="3" name="副標題 2"/>
          <p:cNvSpPr>
            <a:spLocks noGrp="1"/>
          </p:cNvSpPr>
          <p:nvPr>
            <p:ph type="subTitle" idx="1"/>
          </p:nvPr>
        </p:nvSpPr>
        <p:spPr>
          <a:xfrm>
            <a:off x="426368" y="1418786"/>
            <a:ext cx="8291263" cy="324615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Convolutional Neural Network</a:t>
            </a:r>
          </a:p>
          <a:p>
            <a:pPr marL="342900" indent="-342900" algn="l">
              <a:buClr>
                <a:srgbClr val="0070C0"/>
              </a:buClr>
              <a:buSzPct val="80000"/>
              <a:buFont typeface="Wingdings" pitchFamily="2" charset="2"/>
              <a:buChar char="u"/>
            </a:pPr>
            <a:r>
              <a:rPr lang="en-US" sz="1800" b="1" dirty="0">
                <a:solidFill>
                  <a:srgbClr val="29303B"/>
                </a:solidFill>
              </a:rPr>
              <a:t>F</a:t>
            </a:r>
            <a:r>
              <a:rPr lang="en-US" sz="1800" b="1" i="0" dirty="0">
                <a:solidFill>
                  <a:srgbClr val="29303B"/>
                </a:solidFill>
                <a:effectLst/>
              </a:rPr>
              <a:t>or example, in the picture below, the STOP sign </a:t>
            </a:r>
            <a:r>
              <a:rPr lang="en-US" sz="1800" b="1" dirty="0">
                <a:solidFill>
                  <a:srgbClr val="29303B"/>
                </a:solidFill>
              </a:rPr>
              <a:t>is </a:t>
            </a:r>
            <a:r>
              <a:rPr lang="en-US" sz="1800" b="1" i="0" dirty="0">
                <a:solidFill>
                  <a:srgbClr val="29303B"/>
                </a:solidFill>
                <a:effectLst/>
              </a:rPr>
              <a:t>in the image and CNN is able to find that STOP sign no matter where it might be.</a:t>
            </a:r>
          </a:p>
          <a:p>
            <a:pPr marL="342900" indent="-342900" algn="l">
              <a:buClr>
                <a:srgbClr val="0070C0"/>
              </a:buClr>
              <a:buSzPct val="80000"/>
              <a:buFont typeface="Wingdings" pitchFamily="2" charset="2"/>
              <a:buChar char="u"/>
            </a:pPr>
            <a:r>
              <a:rPr lang="en-US" sz="1800" b="1" i="0" dirty="0">
                <a:solidFill>
                  <a:srgbClr val="29303B"/>
                </a:solidFill>
                <a:effectLst/>
              </a:rPr>
              <a:t>Now, CNN</a:t>
            </a:r>
            <a:r>
              <a:rPr lang="en-US" sz="1800" b="1" dirty="0">
                <a:solidFill>
                  <a:srgbClr val="29303B"/>
                </a:solidFill>
              </a:rPr>
              <a:t> </a:t>
            </a:r>
            <a:r>
              <a:rPr lang="en-US" sz="1800" b="1" i="0" dirty="0">
                <a:solidFill>
                  <a:srgbClr val="29303B"/>
                </a:solidFill>
                <a:effectLst/>
              </a:rPr>
              <a:t>can also be used for any problem where you don't know where the features you are might be located within your data, and machine translation or natural language processing tests </a:t>
            </a:r>
            <a:r>
              <a:rPr lang="en-US" sz="1800" b="1" dirty="0">
                <a:solidFill>
                  <a:srgbClr val="29303B"/>
                </a:solidFill>
              </a:rPr>
              <a:t>find</a:t>
            </a:r>
            <a:r>
              <a:rPr lang="en-US" sz="1800" b="1" i="0" dirty="0">
                <a:solidFill>
                  <a:srgbClr val="29303B"/>
                </a:solidFill>
                <a:effectLst/>
              </a:rPr>
              <a:t> the noun, the verb, or phrase for you.  The pattern might be in some paragraph or sentence, but CNN can find it for you.</a:t>
            </a:r>
          </a:p>
          <a:p>
            <a:pPr marL="342900" indent="-342900" algn="l">
              <a:buClr>
                <a:srgbClr val="0070C0"/>
              </a:buClr>
              <a:buSzPct val="80000"/>
              <a:buFont typeface="Wingdings" pitchFamily="2" charset="2"/>
              <a:buChar char="u"/>
            </a:pPr>
            <a:r>
              <a:rPr lang="en-US" sz="1800" b="1" i="0" dirty="0">
                <a:solidFill>
                  <a:srgbClr val="29303B"/>
                </a:solidFill>
                <a:effectLst/>
              </a:rPr>
              <a:t>Sentiment analysis is another application of CNN, so you might not know exactly where a phrase might be. </a:t>
            </a:r>
            <a:r>
              <a:rPr lang="en-US" sz="1800" b="1" dirty="0">
                <a:solidFill>
                  <a:srgbClr val="29303B"/>
                </a:solidFill>
              </a:rPr>
              <a:t>There may be</a:t>
            </a:r>
            <a:r>
              <a:rPr lang="en-US" sz="1800" b="1" i="0" dirty="0">
                <a:solidFill>
                  <a:srgbClr val="29303B"/>
                </a:solidFill>
                <a:effectLst/>
              </a:rPr>
              <a:t> some happy sentiment, some frustrated sentiment, or what whatever you might be looking for, but CNN can scan your data and </a:t>
            </a:r>
            <a:r>
              <a:rPr lang="en-US" sz="1800" b="1" dirty="0">
                <a:solidFill>
                  <a:srgbClr val="29303B"/>
                </a:solidFill>
              </a:rPr>
              <a:t>find them</a:t>
            </a:r>
            <a:r>
              <a:rPr lang="en-US" sz="1800" b="1" i="0" dirty="0">
                <a:solidFill>
                  <a:srgbClr val="29303B"/>
                </a:solidFill>
                <a:effectLst/>
              </a:rPr>
              <a: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026" name="Picture 2" descr="Belfast put up a new 4-way stop sign. It immediately caused a car crash.">
            <a:extLst>
              <a:ext uri="{FF2B5EF4-FFF2-40B4-BE49-F238E27FC236}">
                <a16:creationId xmlns:a16="http://schemas.microsoft.com/office/drawing/2014/main" id="{C48B38FE-50BD-4534-A606-88CF98D9F8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0408" y="4691062"/>
            <a:ext cx="2466975" cy="1847850"/>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354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98.2 How CNN Work?</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983084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98.2 How CNN Work?</a:t>
            </a:r>
            <a:endParaRPr lang="zh-TW" altLang="en-US" b="1" dirty="0">
              <a:solidFill>
                <a:srgbClr val="FFFF00"/>
              </a:solidFill>
            </a:endParaRPr>
          </a:p>
        </p:txBody>
      </p:sp>
      <p:sp>
        <p:nvSpPr>
          <p:cNvPr id="3" name="副標題 2"/>
          <p:cNvSpPr>
            <a:spLocks noGrp="1"/>
          </p:cNvSpPr>
          <p:nvPr>
            <p:ph type="subTitle" idx="1"/>
          </p:nvPr>
        </p:nvSpPr>
        <p:spPr>
          <a:xfrm>
            <a:off x="426368" y="1418785"/>
            <a:ext cx="8291263" cy="378381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How CNN Work? (Explanation)</a:t>
            </a:r>
          </a:p>
          <a:p>
            <a:pPr marL="342900" indent="-342900" algn="l">
              <a:buClr>
                <a:srgbClr val="0070C0"/>
              </a:buClr>
              <a:buSzPct val="80000"/>
              <a:buFont typeface="Wingdings" pitchFamily="2" charset="2"/>
              <a:buChar char="u"/>
            </a:pPr>
            <a:r>
              <a:rPr lang="en-US" sz="1800" b="1" i="0" dirty="0">
                <a:solidFill>
                  <a:srgbClr val="29303B"/>
                </a:solidFill>
                <a:effectLst/>
              </a:rPr>
              <a:t>CNN (Convolutional </a:t>
            </a:r>
            <a:r>
              <a:rPr lang="en-US" sz="1800" b="1" dirty="0">
                <a:solidFill>
                  <a:srgbClr val="29303B"/>
                </a:solidFill>
              </a:rPr>
              <a:t>N</a:t>
            </a:r>
            <a:r>
              <a:rPr lang="en-US" sz="1800" b="1" i="0" dirty="0">
                <a:solidFill>
                  <a:srgbClr val="29303B"/>
                </a:solidFill>
                <a:effectLst/>
              </a:rPr>
              <a:t>eural </a:t>
            </a:r>
            <a:r>
              <a:rPr lang="en-US" sz="1800" b="1" dirty="0">
                <a:solidFill>
                  <a:srgbClr val="29303B"/>
                </a:solidFill>
              </a:rPr>
              <a:t>N</a:t>
            </a:r>
            <a:r>
              <a:rPr lang="en-US" sz="1800" b="1" i="0" dirty="0">
                <a:solidFill>
                  <a:srgbClr val="29303B"/>
                </a:solidFill>
                <a:effectLst/>
              </a:rPr>
              <a:t>etworks) is inspired by the biology of your visual cortex</a:t>
            </a:r>
            <a:r>
              <a:rPr lang="en-US" sz="1800" b="1" dirty="0">
                <a:solidFill>
                  <a:srgbClr val="29303B"/>
                </a:solidFill>
              </a:rPr>
              <a:t>.</a:t>
            </a:r>
          </a:p>
          <a:p>
            <a:pPr marL="800100" lvl="1" indent="-342900" algn="l">
              <a:buClr>
                <a:srgbClr val="0070C0"/>
              </a:buClr>
              <a:buSzPct val="80000"/>
              <a:buFont typeface="Wingdings" pitchFamily="2" charset="2"/>
              <a:buChar char="u"/>
            </a:pPr>
            <a:r>
              <a:rPr lang="en-US" sz="1800" b="1" i="0" dirty="0">
                <a:solidFill>
                  <a:srgbClr val="29303B"/>
                </a:solidFill>
                <a:effectLst/>
              </a:rPr>
              <a:t>Local </a:t>
            </a:r>
            <a:r>
              <a:rPr lang="en-US" sz="1800" b="1" dirty="0">
                <a:solidFill>
                  <a:srgbClr val="29303B"/>
                </a:solidFill>
              </a:rPr>
              <a:t>R</a:t>
            </a:r>
            <a:r>
              <a:rPr lang="en-US" sz="1800" b="1" i="0" dirty="0">
                <a:solidFill>
                  <a:srgbClr val="29303B"/>
                </a:solidFill>
                <a:effectLst/>
              </a:rPr>
              <a:t>eceptive </a:t>
            </a:r>
            <a:r>
              <a:rPr lang="en-US" sz="1800" b="1" dirty="0">
                <a:solidFill>
                  <a:srgbClr val="29303B"/>
                </a:solidFill>
              </a:rPr>
              <a:t>F</a:t>
            </a:r>
            <a:r>
              <a:rPr lang="en-US" sz="1800" b="1" i="0" dirty="0">
                <a:solidFill>
                  <a:srgbClr val="29303B"/>
                </a:solidFill>
                <a:effectLst/>
              </a:rPr>
              <a:t>ields are groups of neurons that only respond to a part of your eyes see (subsampling)</a:t>
            </a:r>
            <a:endParaRPr lang="en-US" sz="1800" b="1" dirty="0">
              <a:solidFill>
                <a:srgbClr val="29303B"/>
              </a:solidFill>
            </a:endParaRPr>
          </a:p>
          <a:p>
            <a:pPr marL="800100" lvl="1" indent="-342900" algn="l">
              <a:buClr>
                <a:srgbClr val="0070C0"/>
              </a:buClr>
              <a:buSzPct val="80000"/>
              <a:buFont typeface="Wingdings" pitchFamily="2" charset="2"/>
              <a:buChar char="u"/>
            </a:pPr>
            <a:r>
              <a:rPr lang="en-US" sz="1800" b="1" dirty="0">
                <a:solidFill>
                  <a:srgbClr val="29303B"/>
                </a:solidFill>
              </a:rPr>
              <a:t>They overlap each other to cover the entire visual field (by convolution)</a:t>
            </a:r>
          </a:p>
          <a:p>
            <a:pPr marL="800100" lvl="1" indent="-342900" algn="l">
              <a:buClr>
                <a:srgbClr val="0070C0"/>
              </a:buClr>
              <a:buSzPct val="80000"/>
              <a:buFont typeface="Wingdings" pitchFamily="2" charset="2"/>
              <a:buChar char="u"/>
            </a:pPr>
            <a:r>
              <a:rPr lang="en-US" sz="1800" b="1" i="0" dirty="0">
                <a:solidFill>
                  <a:srgbClr val="29303B"/>
                </a:solidFill>
                <a:effectLst/>
              </a:rPr>
              <a:t>They feed into </a:t>
            </a:r>
            <a:r>
              <a:rPr lang="en-US" sz="1800" b="1" dirty="0">
                <a:solidFill>
                  <a:srgbClr val="29303B"/>
                </a:solidFill>
              </a:rPr>
              <a:t>higher layers that identify increasing complex images.</a:t>
            </a:r>
          </a:p>
          <a:p>
            <a:pPr marL="1257300" lvl="2" indent="-342900" algn="l">
              <a:buClr>
                <a:srgbClr val="0070C0"/>
              </a:buClr>
              <a:buSzPct val="80000"/>
              <a:buFont typeface="Wingdings" pitchFamily="2" charset="2"/>
              <a:buChar char="u"/>
            </a:pPr>
            <a:r>
              <a:rPr lang="en-US" sz="1800" b="1" i="0" dirty="0">
                <a:solidFill>
                  <a:srgbClr val="29303B"/>
                </a:solidFill>
                <a:effectLst/>
              </a:rPr>
              <a:t>Some receptive </a:t>
            </a:r>
            <a:r>
              <a:rPr lang="en-US" sz="1800" b="1" dirty="0">
                <a:solidFill>
                  <a:srgbClr val="29303B"/>
                </a:solidFill>
              </a:rPr>
              <a:t>f</a:t>
            </a:r>
            <a:r>
              <a:rPr lang="en-US" sz="1800" b="1" i="0" dirty="0">
                <a:solidFill>
                  <a:srgbClr val="29303B"/>
                </a:solidFill>
                <a:effectLst/>
              </a:rPr>
              <a:t>ields identify horizontal lines, lines at different angles, and etc. (filters)</a:t>
            </a:r>
          </a:p>
          <a:p>
            <a:pPr marL="1257300" lvl="2" indent="-342900" algn="l">
              <a:buClr>
                <a:srgbClr val="0070C0"/>
              </a:buClr>
              <a:buSzPct val="80000"/>
              <a:buFont typeface="Wingdings" pitchFamily="2" charset="2"/>
              <a:buChar char="u"/>
            </a:pPr>
            <a:r>
              <a:rPr lang="en-US" sz="1800" b="1" dirty="0">
                <a:solidFill>
                  <a:srgbClr val="29303B"/>
                </a:solidFill>
              </a:rPr>
              <a:t>These receptive fields may feed into a layer that identifies shapes.</a:t>
            </a:r>
          </a:p>
          <a:p>
            <a:pPr marL="1257300" lvl="2" indent="-342900" algn="l">
              <a:buClr>
                <a:srgbClr val="0070C0"/>
              </a:buClr>
              <a:buSzPct val="80000"/>
              <a:buFont typeface="Wingdings" pitchFamily="2" charset="2"/>
              <a:buChar char="u"/>
            </a:pPr>
            <a:r>
              <a:rPr lang="en-US" sz="1800" b="1" dirty="0">
                <a:solidFill>
                  <a:srgbClr val="29303B"/>
                </a:solidFill>
              </a:rPr>
              <a:t>These receptive fields may feed into layer that identify objects.</a:t>
            </a:r>
            <a:r>
              <a:rPr lang="en-US" sz="1800" b="1" i="0" dirty="0">
                <a:solidFill>
                  <a:srgbClr val="29303B"/>
                </a:solidFill>
                <a:effectLst/>
              </a:rPr>
              <a:t> </a:t>
            </a:r>
          </a:p>
          <a:p>
            <a:pPr marL="800100" lvl="1" indent="-342900" algn="l">
              <a:buClr>
                <a:srgbClr val="0070C0"/>
              </a:buClr>
              <a:buSzPct val="80000"/>
              <a:buFont typeface="Wingdings" pitchFamily="2" charset="2"/>
              <a:buChar char="u"/>
            </a:pPr>
            <a:r>
              <a:rPr lang="en-US" sz="1800" b="1" dirty="0">
                <a:solidFill>
                  <a:srgbClr val="29303B"/>
                </a:solidFill>
              </a:rPr>
              <a:t>For color images, extra layers for red, green, and blue.</a:t>
            </a:r>
            <a:endParaRPr lang="en-US" sz="1800" b="1" i="0" dirty="0">
              <a:solidFill>
                <a:srgbClr val="29303B"/>
              </a:solidFill>
              <a:effectLst/>
            </a:endParaRPr>
          </a:p>
          <a:p>
            <a:pPr algn="l"/>
            <a:endParaRPr lang="en-US" sz="1800" b="1" i="0" dirty="0">
              <a:solidFill>
                <a:srgbClr val="29303B"/>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2050" name="Picture 2" descr="A Comprehensive Guide to Convolutional Neural Networks — the ELI5 way | by  Sumit Saha | Towards Data Science">
            <a:extLst>
              <a:ext uri="{FF2B5EF4-FFF2-40B4-BE49-F238E27FC236}">
                <a16:creationId xmlns:a16="http://schemas.microsoft.com/office/drawing/2014/main" id="{95C4BB6B-9A06-42FA-AF15-F6DCDC7A85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62312" y="5295900"/>
            <a:ext cx="2924175" cy="1562100"/>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2874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98.2 How CNN Work?</a:t>
            </a:r>
            <a:endParaRPr lang="zh-TW" altLang="en-US" b="1" dirty="0">
              <a:solidFill>
                <a:srgbClr val="FFFF00"/>
              </a:solidFill>
            </a:endParaRPr>
          </a:p>
        </p:txBody>
      </p:sp>
      <p:sp>
        <p:nvSpPr>
          <p:cNvPr id="3" name="副標題 2"/>
          <p:cNvSpPr>
            <a:spLocks noGrp="1"/>
          </p:cNvSpPr>
          <p:nvPr>
            <p:ph type="subTitle" idx="1"/>
          </p:nvPr>
        </p:nvSpPr>
        <p:spPr>
          <a:xfrm>
            <a:off x="426368" y="1418785"/>
            <a:ext cx="8291263" cy="438647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How CNN Work? (Explanation)</a:t>
            </a:r>
          </a:p>
          <a:p>
            <a:pPr marL="342900" indent="-342900" algn="l">
              <a:buClr>
                <a:srgbClr val="0070C0"/>
              </a:buClr>
              <a:buSzPct val="80000"/>
              <a:buFont typeface="Wingdings" pitchFamily="2" charset="2"/>
              <a:buChar char="u"/>
            </a:pPr>
            <a:r>
              <a:rPr lang="en-US" sz="1800" b="1" i="0" dirty="0">
                <a:solidFill>
                  <a:srgbClr val="29303B"/>
                </a:solidFill>
                <a:effectLst/>
              </a:rPr>
              <a:t>CNN (Convolutional </a:t>
            </a:r>
            <a:r>
              <a:rPr lang="en-US" sz="1800" b="1" dirty="0">
                <a:solidFill>
                  <a:srgbClr val="29303B"/>
                </a:solidFill>
              </a:rPr>
              <a:t>N</a:t>
            </a:r>
            <a:r>
              <a:rPr lang="en-US" sz="1800" b="1" i="0" dirty="0">
                <a:solidFill>
                  <a:srgbClr val="29303B"/>
                </a:solidFill>
                <a:effectLst/>
              </a:rPr>
              <a:t>eural </a:t>
            </a:r>
            <a:r>
              <a:rPr lang="en-US" sz="1800" b="1" dirty="0">
                <a:solidFill>
                  <a:srgbClr val="29303B"/>
                </a:solidFill>
              </a:rPr>
              <a:t>N</a:t>
            </a:r>
            <a:r>
              <a:rPr lang="en-US" sz="1800" b="1" i="0" dirty="0">
                <a:solidFill>
                  <a:srgbClr val="29303B"/>
                </a:solidFill>
                <a:effectLst/>
              </a:rPr>
              <a:t>etworks) is inspired by the biology of your visual cortex</a:t>
            </a:r>
            <a:r>
              <a:rPr lang="en-US" sz="1800" b="1" dirty="0">
                <a:solidFill>
                  <a:srgbClr val="29303B"/>
                </a:solidFill>
              </a:rPr>
              <a:t>.</a:t>
            </a:r>
          </a:p>
          <a:p>
            <a:pPr marL="342900" indent="-342900" algn="l">
              <a:buClr>
                <a:srgbClr val="0070C0"/>
              </a:buClr>
              <a:buSzPct val="80000"/>
              <a:buFont typeface="Wingdings" pitchFamily="2" charset="2"/>
              <a:buChar char="u"/>
            </a:pPr>
            <a:r>
              <a:rPr lang="en-US" sz="1800" b="1" dirty="0">
                <a:solidFill>
                  <a:srgbClr val="29303B"/>
                </a:solidFill>
              </a:rPr>
              <a:t>CNN</a:t>
            </a:r>
            <a:r>
              <a:rPr lang="en-US" sz="1800" b="1" i="0" dirty="0">
                <a:solidFill>
                  <a:srgbClr val="29303B"/>
                </a:solidFill>
                <a:effectLst/>
              </a:rPr>
              <a:t> takes </a:t>
            </a:r>
            <a:r>
              <a:rPr lang="en-US" sz="1800" b="1" dirty="0">
                <a:solidFill>
                  <a:srgbClr val="29303B"/>
                </a:solidFill>
              </a:rPr>
              <a:t>idea</a:t>
            </a:r>
            <a:r>
              <a:rPr lang="en-US" sz="1800" b="1" i="0" dirty="0">
                <a:solidFill>
                  <a:srgbClr val="29303B"/>
                </a:solidFill>
                <a:effectLst/>
              </a:rPr>
              <a:t> from how your brain processes images from your retina.</a:t>
            </a:r>
            <a:endParaRPr lang="en-US" sz="1800" b="1" dirty="0">
              <a:solidFill>
                <a:srgbClr val="29303B"/>
              </a:solidFill>
            </a:endParaRPr>
          </a:p>
          <a:p>
            <a:pPr marL="342900" indent="-342900" algn="l">
              <a:buClr>
                <a:srgbClr val="0070C0"/>
              </a:buClr>
              <a:buSzPct val="80000"/>
              <a:buFont typeface="Wingdings" pitchFamily="2" charset="2"/>
              <a:buChar char="u"/>
            </a:pPr>
            <a:r>
              <a:rPr lang="en-US" sz="1800" b="1" dirty="0">
                <a:solidFill>
                  <a:srgbClr val="29303B"/>
                </a:solidFill>
              </a:rPr>
              <a:t>Your</a:t>
            </a:r>
            <a:r>
              <a:rPr lang="en-US" sz="1800" b="1" i="0" dirty="0">
                <a:solidFill>
                  <a:srgbClr val="29303B"/>
                </a:solidFill>
                <a:effectLst/>
              </a:rPr>
              <a:t> eyes work with individual groups of neurons service a specific part of your field of vision</a:t>
            </a:r>
            <a:r>
              <a:rPr lang="en-US" sz="1800" b="1" dirty="0">
                <a:solidFill>
                  <a:srgbClr val="29303B"/>
                </a:solidFill>
              </a:rPr>
              <a:t> </a:t>
            </a:r>
            <a:r>
              <a:rPr lang="en-US" sz="1800" b="1" i="0" dirty="0">
                <a:solidFill>
                  <a:srgbClr val="29303B"/>
                </a:solidFill>
                <a:effectLst/>
              </a:rPr>
              <a:t>called “Local </a:t>
            </a:r>
            <a:r>
              <a:rPr lang="en-US" sz="1800" b="1" dirty="0">
                <a:solidFill>
                  <a:srgbClr val="29303B"/>
                </a:solidFill>
              </a:rPr>
              <a:t>R</a:t>
            </a:r>
            <a:r>
              <a:rPr lang="en-US" sz="1800" b="1" i="0" dirty="0">
                <a:solidFill>
                  <a:srgbClr val="29303B"/>
                </a:solidFill>
                <a:effectLst/>
              </a:rPr>
              <a:t>eceptive </a:t>
            </a:r>
            <a:r>
              <a:rPr lang="en-US" sz="1800" b="1" dirty="0">
                <a:solidFill>
                  <a:srgbClr val="29303B"/>
                </a:solidFill>
              </a:rPr>
              <a:t>F</a:t>
            </a:r>
            <a:r>
              <a:rPr lang="en-US" sz="1800" b="1" i="0" dirty="0">
                <a:solidFill>
                  <a:srgbClr val="29303B"/>
                </a:solidFill>
                <a:effectLst/>
              </a:rPr>
              <a:t>ields</a:t>
            </a:r>
            <a:r>
              <a:rPr lang="en-US" sz="1800" b="1" dirty="0">
                <a:solidFill>
                  <a:srgbClr val="29303B"/>
                </a:solidFill>
              </a:rPr>
              <a:t>.</a:t>
            </a:r>
            <a:r>
              <a:rPr lang="en-US" sz="1800" b="1" i="0" dirty="0">
                <a:solidFill>
                  <a:srgbClr val="29303B"/>
                </a:solidFill>
                <a:effectLst/>
              </a:rPr>
              <a:t>“</a:t>
            </a:r>
            <a:endParaRPr lang="en-US" sz="1800" b="1" dirty="0">
              <a:solidFill>
                <a:srgbClr val="29303B"/>
              </a:solidFill>
            </a:endParaRPr>
          </a:p>
          <a:p>
            <a:pPr marL="342900" indent="-342900" algn="l">
              <a:buClr>
                <a:srgbClr val="0070C0"/>
              </a:buClr>
              <a:buSzPct val="80000"/>
              <a:buFont typeface="Wingdings" pitchFamily="2" charset="2"/>
              <a:buChar char="u"/>
            </a:pPr>
            <a:r>
              <a:rPr lang="en-US" sz="1800" b="1" dirty="0">
                <a:solidFill>
                  <a:srgbClr val="29303B"/>
                </a:solidFill>
              </a:rPr>
              <a:t>T</a:t>
            </a:r>
            <a:r>
              <a:rPr lang="en-US" sz="1800" b="1" i="0" dirty="0">
                <a:solidFill>
                  <a:srgbClr val="29303B"/>
                </a:solidFill>
                <a:effectLst/>
              </a:rPr>
              <a:t>he groups of neurons responding to a part of what your eyes see, it subsamples the image coming in from your retinas, and has specialized groups of neurons for processing specific parts of the field of view that you see with your eyes.</a:t>
            </a:r>
          </a:p>
          <a:p>
            <a:pPr marL="342900" indent="-342900" algn="l">
              <a:buClr>
                <a:srgbClr val="0070C0"/>
              </a:buClr>
              <a:buSzPct val="80000"/>
              <a:buFont typeface="Wingdings" pitchFamily="2" charset="2"/>
              <a:buChar char="u"/>
            </a:pPr>
            <a:r>
              <a:rPr lang="en-US" sz="1800" b="1" i="0" dirty="0">
                <a:solidFill>
                  <a:srgbClr val="29303B"/>
                </a:solidFill>
                <a:effectLst/>
              </a:rPr>
              <a:t>Now, these little areas overlap each other to cover your entire visual field and this is called "convolution." </a:t>
            </a:r>
          </a:p>
          <a:p>
            <a:pPr marL="342900" indent="-342900" algn="l">
              <a:buClr>
                <a:srgbClr val="0070C0"/>
              </a:buClr>
              <a:buSzPct val="80000"/>
              <a:buFont typeface="Wingdings" pitchFamily="2" charset="2"/>
              <a:buChar char="u"/>
            </a:pPr>
            <a:r>
              <a:rPr lang="en-US" sz="1800" b="1" i="0" dirty="0">
                <a:solidFill>
                  <a:srgbClr val="29303B"/>
                </a:solidFill>
                <a:effectLst/>
              </a:rPr>
              <a:t>Convolution means "I'm going to break up this data into </a:t>
            </a:r>
            <a:r>
              <a:rPr lang="en-US" sz="1800" b="1" dirty="0">
                <a:solidFill>
                  <a:srgbClr val="29303B"/>
                </a:solidFill>
              </a:rPr>
              <a:t>smaller</a:t>
            </a:r>
            <a:r>
              <a:rPr lang="en-US" sz="1800" b="1" i="0" dirty="0">
                <a:solidFill>
                  <a:srgbClr val="29303B"/>
                </a:solidFill>
                <a:effectLst/>
              </a:rPr>
              <a:t> pieces and process those </a:t>
            </a:r>
            <a:r>
              <a:rPr lang="en-US" sz="1800" b="1" dirty="0">
                <a:solidFill>
                  <a:srgbClr val="29303B"/>
                </a:solidFill>
              </a:rPr>
              <a:t>smaller pieces</a:t>
            </a:r>
            <a:r>
              <a:rPr lang="en-US" sz="1800" b="1" i="0" dirty="0">
                <a:solidFill>
                  <a:srgbClr val="29303B"/>
                </a:solidFill>
                <a:effectLst/>
              </a:rPr>
              <a:t> individually," and then they will assemble a bigger picture of what you're seeing higher up in the chain.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4272602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98.2 How CNN Work?</a:t>
            </a:r>
            <a:endParaRPr lang="zh-TW" altLang="en-US" b="1" dirty="0">
              <a:solidFill>
                <a:srgbClr val="FFFF00"/>
              </a:solidFill>
            </a:endParaRPr>
          </a:p>
        </p:txBody>
      </p:sp>
      <p:sp>
        <p:nvSpPr>
          <p:cNvPr id="3" name="副標題 2"/>
          <p:cNvSpPr>
            <a:spLocks noGrp="1"/>
          </p:cNvSpPr>
          <p:nvPr>
            <p:ph type="subTitle" idx="1"/>
          </p:nvPr>
        </p:nvSpPr>
        <p:spPr>
          <a:xfrm>
            <a:off x="426368" y="1418785"/>
            <a:ext cx="8291263" cy="388242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How CNN Work? (Explanation)</a:t>
            </a:r>
          </a:p>
          <a:p>
            <a:pPr marL="342900" indent="-342900" algn="l">
              <a:buClr>
                <a:srgbClr val="0070C0"/>
              </a:buClr>
              <a:buSzPct val="80000"/>
              <a:buFont typeface="Wingdings" pitchFamily="2" charset="2"/>
              <a:buChar char="u"/>
            </a:pPr>
            <a:r>
              <a:rPr lang="en-US" sz="1800" b="1" i="0" dirty="0">
                <a:solidFill>
                  <a:srgbClr val="29303B"/>
                </a:solidFill>
                <a:effectLst/>
              </a:rPr>
              <a:t>So the way </a:t>
            </a:r>
            <a:r>
              <a:rPr lang="en-US" sz="1800" b="1" dirty="0">
                <a:solidFill>
                  <a:srgbClr val="29303B"/>
                </a:solidFill>
              </a:rPr>
              <a:t>convolution</a:t>
            </a:r>
            <a:r>
              <a:rPr lang="en-US" sz="1800" b="1" i="0" dirty="0">
                <a:solidFill>
                  <a:srgbClr val="29303B"/>
                </a:solidFill>
                <a:effectLst/>
              </a:rPr>
              <a:t> works within your brain have many layers, it is a deep neural network, that identifies various complexities of features.</a:t>
            </a:r>
          </a:p>
          <a:p>
            <a:pPr marL="342900" indent="-342900" algn="l">
              <a:buClr>
                <a:srgbClr val="0070C0"/>
              </a:buClr>
              <a:buSzPct val="80000"/>
              <a:buFont typeface="Wingdings" pitchFamily="2" charset="2"/>
              <a:buChar char="u"/>
            </a:pPr>
            <a:r>
              <a:rPr lang="en-US" sz="1800" b="1" dirty="0">
                <a:solidFill>
                  <a:srgbClr val="29303B"/>
                </a:solidFill>
              </a:rPr>
              <a:t>T</a:t>
            </a:r>
            <a:r>
              <a:rPr lang="en-US" sz="1800" b="1" i="0" dirty="0">
                <a:solidFill>
                  <a:srgbClr val="29303B"/>
                </a:solidFill>
                <a:effectLst/>
              </a:rPr>
              <a:t>he first layer that you go into from your convolutional neural network inside your head might just identify horizontal lines, or lines at different angles, or, you know, specific cut tines of edges, we call these "filters," and that my fit into a layer above them that would then assemble those lines that it identified at the lower level into shapes, and maybe there's a layer above that that would be able to recognize objects based on the patterns of shapes that you see.</a:t>
            </a:r>
          </a:p>
          <a:p>
            <a:pPr marL="342900" indent="-342900" algn="l">
              <a:buClr>
                <a:srgbClr val="0070C0"/>
              </a:buClr>
              <a:buSzPct val="80000"/>
              <a:buFont typeface="Wingdings" pitchFamily="2" charset="2"/>
              <a:buChar char="u"/>
            </a:pPr>
            <a:r>
              <a:rPr lang="en-US" sz="1800" b="1" dirty="0">
                <a:solidFill>
                  <a:srgbClr val="29303B"/>
                </a:solidFill>
              </a:rPr>
              <a:t>I</a:t>
            </a:r>
            <a:r>
              <a:rPr lang="en-US" sz="1800" b="1" i="0" dirty="0">
                <a:solidFill>
                  <a:srgbClr val="29303B"/>
                </a:solidFill>
                <a:effectLst/>
              </a:rPr>
              <a:t>f you're dealing with color images we have to multiply everything by 3 because you actually have specialized cells within your retina for detecting red, green and blue light, and we need to assemble </a:t>
            </a:r>
            <a:r>
              <a:rPr lang="en-US" sz="1800" b="1" i="0" dirty="0" err="1">
                <a:solidFill>
                  <a:srgbClr val="29303B"/>
                </a:solidFill>
                <a:effectLst/>
              </a:rPr>
              <a:t>taahose</a:t>
            </a:r>
            <a:r>
              <a:rPr lang="en-US" sz="1800" b="1" i="0" dirty="0">
                <a:solidFill>
                  <a:srgbClr val="29303B"/>
                </a:solidFill>
                <a:effectLst/>
              </a:rPr>
              <a:t> together as well, those each get processed individually, too</a:t>
            </a:r>
            <a:r>
              <a:rPr lang="en-US" sz="1800" b="1" dirty="0">
                <a:solidFill>
                  <a:srgbClr val="29303B"/>
                </a:solidFill>
              </a:rPr>
              <a:t>.</a:t>
            </a:r>
            <a:endParaRPr lang="en-US" sz="1800" b="1" i="0" dirty="0">
              <a:solidFill>
                <a:srgbClr val="29303B"/>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444573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98.2 How CNN Work?</a:t>
            </a:r>
            <a:endParaRPr lang="zh-TW" altLang="en-US" b="1" dirty="0">
              <a:solidFill>
                <a:srgbClr val="FFFF00"/>
              </a:solidFill>
            </a:endParaRPr>
          </a:p>
        </p:txBody>
      </p:sp>
      <p:sp>
        <p:nvSpPr>
          <p:cNvPr id="3" name="副標題 2"/>
          <p:cNvSpPr>
            <a:spLocks noGrp="1"/>
          </p:cNvSpPr>
          <p:nvPr>
            <p:ph type="subTitle" idx="1"/>
          </p:nvPr>
        </p:nvSpPr>
        <p:spPr>
          <a:xfrm>
            <a:off x="426368" y="1418785"/>
            <a:ext cx="8291263" cy="121812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How CNN Work? (Explanation)</a:t>
            </a:r>
          </a:p>
          <a:p>
            <a:pPr marL="342900" indent="-342900" algn="l">
              <a:buClr>
                <a:srgbClr val="0070C0"/>
              </a:buClr>
              <a:buSzPct val="80000"/>
              <a:buFont typeface="Wingdings" pitchFamily="2" charset="2"/>
              <a:buChar char="u"/>
            </a:pPr>
            <a:r>
              <a:rPr lang="en-US" sz="1800" b="1" dirty="0">
                <a:solidFill>
                  <a:srgbClr val="29303B"/>
                </a:solidFill>
              </a:rPr>
              <a:t>That is</a:t>
            </a:r>
            <a:r>
              <a:rPr lang="en-US" sz="1800" b="1" i="0" dirty="0">
                <a:solidFill>
                  <a:srgbClr val="29303B"/>
                </a:solidFill>
                <a:effectLst/>
              </a:rPr>
              <a:t> all a CNN is, it takes a source </a:t>
            </a:r>
            <a:r>
              <a:rPr lang="en-US" sz="1800" b="1" dirty="0">
                <a:solidFill>
                  <a:srgbClr val="29303B"/>
                </a:solidFill>
              </a:rPr>
              <a:t>image</a:t>
            </a:r>
            <a:r>
              <a:rPr lang="en-US" sz="1800" b="1" i="0" dirty="0">
                <a:solidFill>
                  <a:srgbClr val="29303B"/>
                </a:solidFill>
                <a:effectLst/>
              </a:rPr>
              <a:t>, break it up into little chunks called "convolutions," and then we assemble those and look for patterns at increasingly higher complexities at higher levels in your neural network</a:t>
            </a:r>
            <a:r>
              <a:rPr lang="en-US" sz="1800" b="1" dirty="0">
                <a:solidFill>
                  <a:srgbClr val="29303B"/>
                </a:solidFill>
              </a:rPr>
              <a:t>.</a:t>
            </a:r>
            <a:endParaRPr lang="en-US" sz="1800" b="1" i="0" dirty="0">
              <a:solidFill>
                <a:srgbClr val="29303B"/>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902927968"/>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14679</TotalTime>
  <Words>3437</Words>
  <Application>Microsoft Office PowerPoint</Application>
  <PresentationFormat>On-screen Show (4:3)</PresentationFormat>
  <Paragraphs>248</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Wingdings</vt:lpstr>
      <vt:lpstr>Office 佈景主題</vt:lpstr>
      <vt:lpstr>98 Convolutional Neural Network</vt:lpstr>
      <vt:lpstr>98 Convolutional Neural Network</vt:lpstr>
      <vt:lpstr>98.1 What is CNN?</vt:lpstr>
      <vt:lpstr>98.1 What is CNN? </vt:lpstr>
      <vt:lpstr>98.2 How CNN Work?</vt:lpstr>
      <vt:lpstr>98.2 How CNN Work?</vt:lpstr>
      <vt:lpstr>98.2 How CNN Work?</vt:lpstr>
      <vt:lpstr>98.2 How CNN Work?</vt:lpstr>
      <vt:lpstr>98.2 How CNN Work?</vt:lpstr>
      <vt:lpstr>98.3 How We Know Stop Sign?</vt:lpstr>
      <vt:lpstr>98.3 How We Know Stop Sign?</vt:lpstr>
      <vt:lpstr>98.3 How We Know Stop Sign?</vt:lpstr>
      <vt:lpstr>98.3 How We Know Stop Sign?</vt:lpstr>
      <vt:lpstr>98.3 How We Know Stop Sign?</vt:lpstr>
      <vt:lpstr>98.3 How We Know Stop Sign?</vt:lpstr>
      <vt:lpstr>98.4 CNN With Keras</vt:lpstr>
      <vt:lpstr>98.4 CNN With Keras</vt:lpstr>
      <vt:lpstr>98.4 CNN With Keras</vt:lpstr>
      <vt:lpstr>98.4 CNN With Keras</vt:lpstr>
      <vt:lpstr>98.4 CNN With Keras</vt:lpstr>
      <vt:lpstr>98.4 CNN With Keras</vt:lpstr>
      <vt:lpstr>98.5 CNN Are Hard</vt:lpstr>
      <vt:lpstr>98.5 CNN Are Hard</vt:lpstr>
      <vt:lpstr>98.5 CNN Are Hard</vt:lpstr>
      <vt:lpstr>98.5 CNN Are Hard</vt:lpstr>
      <vt:lpstr>98.7 Specialized CNN Architecture</vt:lpstr>
      <vt:lpstr>98.7 Specialized CNN Architecture</vt:lpstr>
      <vt:lpstr>98.7 Specialized CNN Architecture</vt:lpstr>
      <vt:lpstr>98.7 Specialized CNN Architecture</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7186</cp:revision>
  <dcterms:created xsi:type="dcterms:W3CDTF">2018-09-28T16:40:41Z</dcterms:created>
  <dcterms:modified xsi:type="dcterms:W3CDTF">2020-09-21T05:13:43Z</dcterms:modified>
</cp:coreProperties>
</file>