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4" r:id="rId3"/>
    <p:sldId id="281" r:id="rId4"/>
    <p:sldId id="287" r:id="rId5"/>
    <p:sldId id="288" r:id="rId6"/>
    <p:sldId id="289" r:id="rId7"/>
    <p:sldId id="290" r:id="rId8"/>
    <p:sldId id="291" r:id="rId9"/>
    <p:sldId id="292" r:id="rId10"/>
    <p:sldId id="293" r:id="rId11"/>
    <p:sldId id="294" r:id="rId12"/>
    <p:sldId id="295" r:id="rId13"/>
    <p:sldId id="297" r:id="rId14"/>
    <p:sldId id="296" r:id="rId15"/>
    <p:sldId id="298" r:id="rId16"/>
    <p:sldId id="300" r:id="rId17"/>
    <p:sldId id="299" r:id="rId18"/>
    <p:sldId id="301" r:id="rId19"/>
    <p:sldId id="259" r:id="rId2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68" autoAdjust="0"/>
    <p:restoredTop sz="78184" autoAdjust="0"/>
  </p:normalViewPr>
  <p:slideViewPr>
    <p:cSldViewPr>
      <p:cViewPr varScale="1">
        <p:scale>
          <a:sx n="79" d="100"/>
          <a:sy n="79" d="100"/>
        </p:scale>
        <p:origin x="70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2020/8/29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2020/8/29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2020/8/29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2020/8/29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2020/8/29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2020/8/29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2020/8/29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2020/8/29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2020/8/29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2020/8/29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2020/8/29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2020/8/29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2020/8/29</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4020604#overview"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4020604#overview"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udemy.com/course/data-science-and-machine-learning-with-python-hands-on/learn/lecture/4020604#overview"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udemy.com/course/data-science-and-machine-learning-with-python-hands-on/learn/lecture/4020604#overview"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4020604#overview"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4020604#overview"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4020604#overview"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4020666#overview"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4020604#overview"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udemy.com/course/data-science-and-machine-learning-with-python-hands-on/learn/lecture/4020604#overview"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udemy.com/course/data-science-and-machine-learning-with-python-hands-on/learn/lecture/4020604#overview"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udemy.com/course/data-science-and-machine-learning-with-python-hands-on/learn/lecture/4020604#overview"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udemy.com/course/data-science-and-machine-learning-with-python-hands-on/learn/lecture/4020604#overview"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udemy.com/course/data-science-and-machine-learning-with-python-hands-on/learn/lecture/4020604#overview"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45 User-Based Collaborative Filtering</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45.2 User-Based Collaborative Filtering</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314492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sz="4400" b="1" dirty="0">
                <a:solidFill>
                  <a:srgbClr val="FFFF00"/>
                </a:solidFill>
              </a:rPr>
              <a:t>45.2 User-Based Collaborative Filtering</a:t>
            </a:r>
            <a:endParaRPr lang="zh-TW" altLang="en-US" b="1" dirty="0">
              <a:solidFill>
                <a:srgbClr val="FFFF00"/>
              </a:solidFill>
            </a:endParaRPr>
          </a:p>
        </p:txBody>
      </p:sp>
      <p:sp>
        <p:nvSpPr>
          <p:cNvPr id="3" name="副標題 2"/>
          <p:cNvSpPr>
            <a:spLocks noGrp="1"/>
          </p:cNvSpPr>
          <p:nvPr>
            <p:ph type="subTitle" idx="1"/>
          </p:nvPr>
        </p:nvSpPr>
        <p:spPr>
          <a:xfrm>
            <a:off x="457199" y="1268757"/>
            <a:ext cx="8419457" cy="172819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User-Based Collaborative (Joint) Filtering</a:t>
            </a:r>
          </a:p>
          <a:p>
            <a:pPr marL="342900" indent="-342900" algn="l">
              <a:buClr>
                <a:srgbClr val="0070C0"/>
              </a:buClr>
              <a:buSzPct val="80000"/>
              <a:buFont typeface="Wingdings" pitchFamily="2" charset="2"/>
              <a:buChar char="u"/>
            </a:pPr>
            <a:r>
              <a:rPr lang="en-US" sz="1800" b="1" dirty="0">
                <a:solidFill>
                  <a:schemeClr val="tx1"/>
                </a:solidFill>
              </a:rPr>
              <a:t>Build a matrix for each user bought/viewed/rated.</a:t>
            </a:r>
          </a:p>
          <a:p>
            <a:pPr marL="342900" indent="-342900" algn="l">
              <a:buClr>
                <a:srgbClr val="0070C0"/>
              </a:buClr>
              <a:buSzPct val="80000"/>
              <a:buFont typeface="Wingdings" pitchFamily="2" charset="2"/>
              <a:buChar char="u"/>
            </a:pPr>
            <a:r>
              <a:rPr lang="en-US" sz="1800" b="1" dirty="0">
                <a:solidFill>
                  <a:schemeClr val="tx1"/>
                </a:solidFill>
              </a:rPr>
              <a:t>Compute similarity score between users</a:t>
            </a:r>
          </a:p>
          <a:p>
            <a:pPr marL="342900" indent="-342900" algn="l">
              <a:buClr>
                <a:srgbClr val="0070C0"/>
              </a:buClr>
              <a:buSzPct val="80000"/>
              <a:buFont typeface="Wingdings" pitchFamily="2" charset="2"/>
              <a:buChar char="u"/>
            </a:pPr>
            <a:r>
              <a:rPr lang="en-US" sz="1800" b="1" dirty="0">
                <a:solidFill>
                  <a:schemeClr val="tx1"/>
                </a:solidFill>
              </a:rPr>
              <a:t>Find user similar to you</a:t>
            </a:r>
          </a:p>
          <a:p>
            <a:pPr marL="342900" indent="-342900" algn="l">
              <a:buClr>
                <a:srgbClr val="0070C0"/>
              </a:buClr>
              <a:buSzPct val="80000"/>
              <a:buFont typeface="Wingdings" pitchFamily="2" charset="2"/>
              <a:buChar char="u"/>
            </a:pPr>
            <a:r>
              <a:rPr lang="en-US" sz="1800" b="1" dirty="0">
                <a:solidFill>
                  <a:schemeClr val="tx1"/>
                </a:solidFill>
              </a:rPr>
              <a:t>Recommend stuff they bought/viewed/rated what you have not yet.</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a:hlinkClick r:id="rId2"/>
              </a:rPr>
              <a:t>https://www.udemy.com/course/data-science-and-machine-learning-with-python-hands-on/learn/lecture/4020604#overview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16946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sz="4400" b="1" dirty="0">
                <a:solidFill>
                  <a:srgbClr val="FFFF00"/>
                </a:solidFill>
              </a:rPr>
              <a:t>45.2 User-Based Collaborative Filtering</a:t>
            </a:r>
            <a:endParaRPr lang="zh-TW" altLang="en-US" b="1" dirty="0">
              <a:solidFill>
                <a:srgbClr val="FFFF00"/>
              </a:solidFill>
            </a:endParaRPr>
          </a:p>
        </p:txBody>
      </p:sp>
      <p:sp>
        <p:nvSpPr>
          <p:cNvPr id="3" name="副標題 2"/>
          <p:cNvSpPr>
            <a:spLocks noGrp="1"/>
          </p:cNvSpPr>
          <p:nvPr>
            <p:ph type="subTitle" idx="1"/>
          </p:nvPr>
        </p:nvSpPr>
        <p:spPr>
          <a:xfrm>
            <a:off x="457199" y="1268757"/>
            <a:ext cx="8419457" cy="496855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User-Based Collaborative (Joint) Filtering Explanation</a:t>
            </a:r>
          </a:p>
          <a:p>
            <a:pPr marL="342900" indent="-342900" algn="l">
              <a:buClr>
                <a:srgbClr val="0070C0"/>
              </a:buClr>
              <a:buSzPct val="80000"/>
              <a:buFont typeface="Wingdings" pitchFamily="2" charset="2"/>
              <a:buChar char="u"/>
            </a:pPr>
            <a:r>
              <a:rPr lang="en-US" sz="1800" b="1" dirty="0">
                <a:solidFill>
                  <a:schemeClr val="tx1"/>
                </a:solidFill>
              </a:rPr>
              <a:t>Everything for every user bought viewed, rated, or whatever signal of interest that you want is stored this system.</a:t>
            </a:r>
          </a:p>
          <a:p>
            <a:pPr marL="342900" indent="-342900" algn="l">
              <a:buClr>
                <a:srgbClr val="0070C0"/>
              </a:buClr>
              <a:buSzPct val="80000"/>
              <a:buFont typeface="Wingdings" pitchFamily="2" charset="2"/>
              <a:buChar char="u"/>
            </a:pPr>
            <a:r>
              <a:rPr lang="en-US" sz="1800" b="1" dirty="0">
                <a:solidFill>
                  <a:schemeClr val="tx1"/>
                </a:solidFill>
              </a:rPr>
              <a:t>In the system, the row contains all the things they did might indicate some sort of interest in a given product.</a:t>
            </a:r>
          </a:p>
          <a:p>
            <a:pPr marL="342900" indent="-342900" algn="l">
              <a:buClr>
                <a:srgbClr val="0070C0"/>
              </a:buClr>
              <a:buSzPct val="80000"/>
              <a:buFont typeface="Wingdings" pitchFamily="2" charset="2"/>
              <a:buChar char="u"/>
            </a:pPr>
            <a:r>
              <a:rPr lang="en-US" sz="1800" b="1" dirty="0">
                <a:solidFill>
                  <a:schemeClr val="tx1"/>
                </a:solidFill>
              </a:rPr>
              <a:t>So, given a table, I have the users for the rows. Each column is an item. The item may be a movie, a product, or whatever (a webpage), you use this for many different things.</a:t>
            </a:r>
          </a:p>
          <a:p>
            <a:pPr marL="342900" indent="-342900" algn="l">
              <a:buClr>
                <a:srgbClr val="0070C0"/>
              </a:buClr>
              <a:buSzPct val="80000"/>
              <a:buFont typeface="Wingdings" pitchFamily="2" charset="2"/>
              <a:buChar char="u"/>
            </a:pPr>
            <a:r>
              <a:rPr lang="en-US" sz="1800" b="1" dirty="0">
                <a:solidFill>
                  <a:schemeClr val="tx1"/>
                </a:solidFill>
              </a:rPr>
              <a:t>Then, I use that matrix to compute the similarity between different users.</a:t>
            </a:r>
          </a:p>
          <a:p>
            <a:pPr marL="342900" indent="-342900" algn="l">
              <a:buClr>
                <a:srgbClr val="0070C0"/>
              </a:buClr>
              <a:buSzPct val="80000"/>
              <a:buFont typeface="Wingdings" pitchFamily="2" charset="2"/>
              <a:buChar char="u"/>
            </a:pPr>
            <a:r>
              <a:rPr lang="en-US" sz="1800" b="1" dirty="0">
                <a:solidFill>
                  <a:schemeClr val="tx1"/>
                </a:solidFill>
              </a:rPr>
              <a:t>So, basically, we treat each row of this as a vector and we compute the similarity between each vector of users based on the behavior.</a:t>
            </a:r>
          </a:p>
          <a:p>
            <a:pPr marL="342900" indent="-342900" algn="l">
              <a:buClr>
                <a:srgbClr val="0070C0"/>
              </a:buClr>
              <a:buSzPct val="80000"/>
              <a:buFont typeface="Wingdings" pitchFamily="2" charset="2"/>
              <a:buChar char="u"/>
            </a:pPr>
            <a:r>
              <a:rPr lang="en-US" sz="1800" b="1" dirty="0">
                <a:solidFill>
                  <a:schemeClr val="tx1"/>
                </a:solidFill>
              </a:rPr>
              <a:t>So, two users who like mostly the same things would be similar to each other.</a:t>
            </a:r>
          </a:p>
          <a:p>
            <a:pPr marL="342900" indent="-342900" algn="l">
              <a:buClr>
                <a:srgbClr val="0070C0"/>
              </a:buClr>
              <a:buSzPct val="80000"/>
              <a:buFont typeface="Wingdings" pitchFamily="2" charset="2"/>
              <a:buChar char="u"/>
            </a:pPr>
            <a:r>
              <a:rPr lang="en-US" sz="1800" b="1" dirty="0">
                <a:solidFill>
                  <a:schemeClr val="tx1"/>
                </a:solidFill>
              </a:rPr>
              <a:t>We can then sort this by those similarity scores.</a:t>
            </a:r>
          </a:p>
          <a:p>
            <a:pPr marL="342900" indent="-342900" algn="l">
              <a:buClr>
                <a:srgbClr val="0070C0"/>
              </a:buClr>
              <a:buSzPct val="80000"/>
              <a:buFont typeface="Wingdings" pitchFamily="2" charset="2"/>
              <a:buChar char="u"/>
            </a:pPr>
            <a:r>
              <a:rPr lang="en-US" sz="1800" b="1" dirty="0">
                <a:solidFill>
                  <a:schemeClr val="tx1"/>
                </a:solidFill>
              </a:rPr>
              <a:t>So, if we can find all the users similar to you based on their past behaviors. We can find the users most similar to you. And then recommend stuff that you did not look at yet.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a:hlinkClick r:id="rId2"/>
              </a:rPr>
              <a:t>https://www.udemy.com/course/data-science-and-machine-learning-with-python-hands-on/learn/lecture/4020604#overview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2438529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sz="4400" b="1" dirty="0">
                <a:solidFill>
                  <a:srgbClr val="FFFF00"/>
                </a:solidFill>
              </a:rPr>
              <a:t>45.2 User-Based Collaborative Filtering</a:t>
            </a:r>
            <a:endParaRPr lang="zh-TW" altLang="en-US" b="1" dirty="0">
              <a:solidFill>
                <a:srgbClr val="FFFF00"/>
              </a:solidFill>
            </a:endParaRPr>
          </a:p>
        </p:txBody>
      </p:sp>
      <p:sp>
        <p:nvSpPr>
          <p:cNvPr id="3" name="副標題 2"/>
          <p:cNvSpPr>
            <a:spLocks noGrp="1"/>
          </p:cNvSpPr>
          <p:nvPr>
            <p:ph type="subTitle" idx="1"/>
          </p:nvPr>
        </p:nvSpPr>
        <p:spPr>
          <a:xfrm>
            <a:off x="457199" y="1268757"/>
            <a:ext cx="8419457" cy="224700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User-Based Collaborative (Joint) Filtering</a:t>
            </a:r>
          </a:p>
          <a:p>
            <a:pPr marL="342900" indent="-342900" algn="l">
              <a:buClr>
                <a:srgbClr val="0070C0"/>
              </a:buClr>
              <a:buSzPct val="80000"/>
              <a:buFont typeface="Wingdings" pitchFamily="2" charset="2"/>
              <a:buChar char="u"/>
            </a:pPr>
            <a:r>
              <a:rPr lang="en-US" sz="1800" b="1" dirty="0">
                <a:solidFill>
                  <a:schemeClr val="tx1"/>
                </a:solidFill>
              </a:rPr>
              <a:t>Example:</a:t>
            </a:r>
          </a:p>
          <a:p>
            <a:pPr marL="342900" indent="-342900" algn="l">
              <a:buClr>
                <a:srgbClr val="0070C0"/>
              </a:buClr>
              <a:buSzPct val="80000"/>
              <a:buFont typeface="Wingdings" pitchFamily="2" charset="2"/>
              <a:buChar char="u"/>
            </a:pPr>
            <a:r>
              <a:rPr lang="en-US" sz="1800" b="1" dirty="0">
                <a:solidFill>
                  <a:schemeClr val="tx1"/>
                </a:solidFill>
              </a:rPr>
              <a:t>A lady watched “Star War” and the “Empire Strike Back” and she loves them both.</a:t>
            </a:r>
          </a:p>
          <a:p>
            <a:pPr marL="342900" indent="-342900" algn="l">
              <a:buClr>
                <a:srgbClr val="0070C0"/>
              </a:buClr>
              <a:buSzPct val="80000"/>
              <a:buFont typeface="Wingdings" pitchFamily="2" charset="2"/>
              <a:buChar char="u"/>
            </a:pPr>
            <a:r>
              <a:rPr lang="en-US" sz="1800" b="1" dirty="0">
                <a:solidFill>
                  <a:schemeClr val="tx1"/>
                </a:solidFill>
              </a:rPr>
              <a:t>We have a user vector here of this lady. Vector gives five star rating for “Star Wars” and “Empire Stirks Back”</a:t>
            </a:r>
          </a:p>
          <a:p>
            <a:pPr marL="342900" indent="-342900" algn="l">
              <a:buClr>
                <a:srgbClr val="0070C0"/>
              </a:buClr>
              <a:buSzPct val="80000"/>
              <a:buFont typeface="Wingdings" pitchFamily="2" charset="2"/>
              <a:buChar char="u"/>
            </a:pPr>
            <a:r>
              <a:rPr lang="en-US" sz="1800" b="1" dirty="0">
                <a:solidFill>
                  <a:schemeClr val="tx1"/>
                </a:solidFill>
              </a:rPr>
              <a:t>If a gentleman (with edgy Mohawk style hair) comes along and he only see the Start Wars. He does not about “Empire Strikes Back”.</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a:hlinkClick r:id="rId2"/>
              </a:rPr>
              <a:t>https://www.udemy.com/course/data-science-and-machine-learning-with-python-hands-on/learn/lecture/4020604#overview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7" name="Picture 6">
            <a:extLst>
              <a:ext uri="{FF2B5EF4-FFF2-40B4-BE49-F238E27FC236}">
                <a16:creationId xmlns:a16="http://schemas.microsoft.com/office/drawing/2014/main" id="{E2AAF9D7-0985-4E85-B298-D5DC01E87176}"/>
              </a:ext>
            </a:extLst>
          </p:cNvPr>
          <p:cNvPicPr>
            <a:picLocks noChangeAspect="1"/>
          </p:cNvPicPr>
          <p:nvPr/>
        </p:nvPicPr>
        <p:blipFill>
          <a:blip r:embed="rId3"/>
          <a:stretch>
            <a:fillRect/>
          </a:stretch>
        </p:blipFill>
        <p:spPr>
          <a:xfrm>
            <a:off x="5076056" y="3515759"/>
            <a:ext cx="3800600" cy="2827935"/>
          </a:xfrm>
          <a:prstGeom prst="rect">
            <a:avLst/>
          </a:prstGeom>
          <a:ln>
            <a:solidFill>
              <a:srgbClr val="C00000"/>
            </a:solidFill>
          </a:ln>
        </p:spPr>
      </p:pic>
      <p:sp>
        <p:nvSpPr>
          <p:cNvPr id="8" name="副標題 2">
            <a:extLst>
              <a:ext uri="{FF2B5EF4-FFF2-40B4-BE49-F238E27FC236}">
                <a16:creationId xmlns:a16="http://schemas.microsoft.com/office/drawing/2014/main" id="{49C1633A-1011-4AA6-AE81-DA4BE9101026}"/>
              </a:ext>
            </a:extLst>
          </p:cNvPr>
          <p:cNvSpPr txBox="1">
            <a:spLocks/>
          </p:cNvSpPr>
          <p:nvPr/>
        </p:nvSpPr>
        <p:spPr>
          <a:xfrm>
            <a:off x="474643" y="3600661"/>
            <a:ext cx="4385389" cy="1268499"/>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You can say this gentleman is pretty similar to the lady because they both enjoy the “Star Wars” a lot.</a:t>
            </a:r>
          </a:p>
          <a:p>
            <a:pPr marL="342900" indent="-342900" algn="l">
              <a:buClr>
                <a:srgbClr val="0070C0"/>
              </a:buClr>
              <a:buSzPct val="80000"/>
              <a:buFont typeface="Wingdings" pitchFamily="2" charset="2"/>
              <a:buChar char="u"/>
            </a:pPr>
            <a:r>
              <a:rPr lang="en-US" sz="1800" b="1" dirty="0">
                <a:solidFill>
                  <a:schemeClr val="tx1"/>
                </a:solidFill>
              </a:rPr>
              <a:t>Their similarity scores is fairly high.</a:t>
            </a:r>
          </a:p>
        </p:txBody>
      </p:sp>
    </p:spTree>
    <p:extLst>
      <p:ext uri="{BB962C8B-B14F-4D97-AF65-F5344CB8AC3E}">
        <p14:creationId xmlns:p14="http://schemas.microsoft.com/office/powerpoint/2010/main" val="2275632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sz="4400" b="1" dirty="0">
                <a:solidFill>
                  <a:srgbClr val="FFFF00"/>
                </a:solidFill>
              </a:rPr>
              <a:t>45.2 User-Based Collaborative Filtering</a:t>
            </a:r>
            <a:endParaRPr lang="zh-TW" altLang="en-US" b="1" dirty="0">
              <a:solidFill>
                <a:srgbClr val="FFFF00"/>
              </a:solidFill>
            </a:endParaRPr>
          </a:p>
        </p:txBody>
      </p:sp>
      <p:sp>
        <p:nvSpPr>
          <p:cNvPr id="3" name="副標題 2"/>
          <p:cNvSpPr>
            <a:spLocks noGrp="1"/>
          </p:cNvSpPr>
          <p:nvPr>
            <p:ph type="subTitle" idx="1"/>
          </p:nvPr>
        </p:nvSpPr>
        <p:spPr>
          <a:xfrm>
            <a:off x="457199" y="1268757"/>
            <a:ext cx="8419457" cy="194421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User-Based Collaborative (Joint) Filtering</a:t>
            </a:r>
          </a:p>
          <a:p>
            <a:pPr marL="342900" indent="-342900" algn="l">
              <a:buClr>
                <a:srgbClr val="0070C0"/>
              </a:buClr>
              <a:buSzPct val="80000"/>
              <a:buFont typeface="Wingdings" pitchFamily="2" charset="2"/>
              <a:buChar char="u"/>
            </a:pPr>
            <a:r>
              <a:rPr lang="en-US" sz="1800" b="1" dirty="0">
                <a:solidFill>
                  <a:schemeClr val="tx1"/>
                </a:solidFill>
              </a:rPr>
              <a:t>Example:</a:t>
            </a:r>
          </a:p>
          <a:p>
            <a:pPr marL="342900" indent="-342900" algn="l">
              <a:buClr>
                <a:srgbClr val="0070C0"/>
              </a:buClr>
              <a:buSzPct val="80000"/>
              <a:buFont typeface="Wingdings" pitchFamily="2" charset="2"/>
              <a:buChar char="u"/>
            </a:pPr>
            <a:r>
              <a:rPr lang="en-US" sz="1800" b="1" dirty="0">
                <a:solidFill>
                  <a:schemeClr val="tx1"/>
                </a:solidFill>
              </a:rPr>
              <a:t>We can recommend the information from the lady the gentleman. This might be the good recommendation for this Mr. Edgy Mohawk.</a:t>
            </a:r>
          </a:p>
          <a:p>
            <a:pPr marL="342900" indent="-342900" algn="l">
              <a:buClr>
                <a:srgbClr val="0070C0"/>
              </a:buClr>
              <a:buSzPct val="80000"/>
              <a:buFont typeface="Wingdings" pitchFamily="2" charset="2"/>
              <a:buChar char="u"/>
            </a:pPr>
            <a:r>
              <a:rPr lang="en-US" sz="1800" b="1" dirty="0">
                <a:solidFill>
                  <a:schemeClr val="tx1"/>
                </a:solidFill>
              </a:rPr>
              <a:t>We can recommend Mr. Edgy Mohawk “Empire Strikes Back”.</a:t>
            </a:r>
          </a:p>
          <a:p>
            <a:pPr marL="342900" indent="-342900" algn="l">
              <a:buClr>
                <a:srgbClr val="0070C0"/>
              </a:buClr>
              <a:buSzPct val="80000"/>
              <a:buFont typeface="Wingdings" pitchFamily="2" charset="2"/>
              <a:buChar char="u"/>
            </a:pPr>
            <a:r>
              <a:rPr lang="en-US" sz="1800" b="1" dirty="0">
                <a:solidFill>
                  <a:schemeClr val="tx1"/>
                </a:solidFill>
              </a:rPr>
              <a:t>We will not continue with geek chorus with you here.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a:hlinkClick r:id="rId2"/>
              </a:rPr>
              <a:t>https://www.udemy.com/course/data-science-and-machine-learning-with-python-hands-on/learn/lecture/4020604#overview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9" name="Picture 8">
            <a:extLst>
              <a:ext uri="{FF2B5EF4-FFF2-40B4-BE49-F238E27FC236}">
                <a16:creationId xmlns:a16="http://schemas.microsoft.com/office/drawing/2014/main" id="{95C2E7E2-9B8C-42C3-87B1-F29FF95E6785}"/>
              </a:ext>
            </a:extLst>
          </p:cNvPr>
          <p:cNvPicPr>
            <a:picLocks noChangeAspect="1"/>
          </p:cNvPicPr>
          <p:nvPr/>
        </p:nvPicPr>
        <p:blipFill>
          <a:blip r:embed="rId3"/>
          <a:stretch>
            <a:fillRect/>
          </a:stretch>
        </p:blipFill>
        <p:spPr>
          <a:xfrm>
            <a:off x="3275856" y="3651113"/>
            <a:ext cx="2238375" cy="1381125"/>
          </a:xfrm>
          <a:prstGeom prst="rect">
            <a:avLst/>
          </a:prstGeom>
          <a:ln>
            <a:solidFill>
              <a:srgbClr val="C00000"/>
            </a:solidFill>
          </a:ln>
        </p:spPr>
      </p:pic>
    </p:spTree>
    <p:extLst>
      <p:ext uri="{BB962C8B-B14F-4D97-AF65-F5344CB8AC3E}">
        <p14:creationId xmlns:p14="http://schemas.microsoft.com/office/powerpoint/2010/main" val="135854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3200" b="1" dirty="0">
                <a:solidFill>
                  <a:srgbClr val="FFFF00"/>
                </a:solidFill>
              </a:rPr>
              <a:t>45.3 Problem with User-Based Collaborative Filtering</a:t>
            </a:r>
            <a:endParaRPr lang="zh-TW" altLang="en-US" sz="32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479476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Autofit/>
          </a:bodyPr>
          <a:lstStyle/>
          <a:p>
            <a:pPr algn="l"/>
            <a:r>
              <a:rPr lang="en-US" altLang="zh-TW" sz="3200" b="1" dirty="0">
                <a:solidFill>
                  <a:srgbClr val="FFFF00"/>
                </a:solidFill>
              </a:rPr>
              <a:t>45.3 Problem with User-Based Collaborative Filtering</a:t>
            </a:r>
            <a:endParaRPr lang="zh-TW" altLang="en-US" sz="3200" b="1" dirty="0">
              <a:solidFill>
                <a:srgbClr val="FFFF00"/>
              </a:solidFill>
            </a:endParaRPr>
          </a:p>
        </p:txBody>
      </p:sp>
      <p:sp>
        <p:nvSpPr>
          <p:cNvPr id="3" name="副標題 2"/>
          <p:cNvSpPr>
            <a:spLocks noGrp="1"/>
          </p:cNvSpPr>
          <p:nvPr>
            <p:ph type="subTitle" idx="1"/>
          </p:nvPr>
        </p:nvSpPr>
        <p:spPr>
          <a:xfrm>
            <a:off x="457199" y="1268757"/>
            <a:ext cx="8419457" cy="136815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Problem with User-Based Collaborative Filtering</a:t>
            </a:r>
          </a:p>
          <a:p>
            <a:pPr marL="342900" indent="-342900" algn="l">
              <a:buClr>
                <a:srgbClr val="0070C0"/>
              </a:buClr>
              <a:buSzPct val="80000"/>
              <a:buFont typeface="Wingdings" pitchFamily="2" charset="2"/>
              <a:buChar char="u"/>
            </a:pPr>
            <a:r>
              <a:rPr lang="en-US" sz="1800" b="1" dirty="0">
                <a:solidFill>
                  <a:schemeClr val="tx1"/>
                </a:solidFill>
              </a:rPr>
              <a:t>People are fickle (changeable) and tastes changes</a:t>
            </a:r>
          </a:p>
          <a:p>
            <a:pPr marL="342900" indent="-342900" algn="l">
              <a:buClr>
                <a:srgbClr val="0070C0"/>
              </a:buClr>
              <a:buSzPct val="80000"/>
              <a:buFont typeface="Wingdings" pitchFamily="2" charset="2"/>
              <a:buChar char="u"/>
            </a:pPr>
            <a:r>
              <a:rPr lang="en-US" sz="1800" b="1" dirty="0">
                <a:solidFill>
                  <a:schemeClr val="tx1"/>
                </a:solidFill>
              </a:rPr>
              <a:t>There are usually many more people than things</a:t>
            </a:r>
          </a:p>
          <a:p>
            <a:pPr marL="342900" indent="-342900" algn="l">
              <a:buClr>
                <a:srgbClr val="0070C0"/>
              </a:buClr>
              <a:buSzPct val="80000"/>
              <a:buFont typeface="Wingdings" pitchFamily="2" charset="2"/>
              <a:buChar char="u"/>
            </a:pPr>
            <a:r>
              <a:rPr lang="en-US" sz="1800" b="1" dirty="0">
                <a:solidFill>
                  <a:schemeClr val="tx1"/>
                </a:solidFill>
              </a:rPr>
              <a:t>People do bad things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a:hlinkClick r:id="rId2"/>
              </a:rPr>
              <a:t>https://www.udemy.com/course/data-science-and-machine-learning-with-python-hands-on/learn/lecture/4020604#overview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Tree>
    <p:extLst>
      <p:ext uri="{BB962C8B-B14F-4D97-AF65-F5344CB8AC3E}">
        <p14:creationId xmlns:p14="http://schemas.microsoft.com/office/powerpoint/2010/main" val="2310880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Autofit/>
          </a:bodyPr>
          <a:lstStyle/>
          <a:p>
            <a:pPr algn="l"/>
            <a:r>
              <a:rPr lang="en-US" altLang="zh-TW" sz="3200" b="1" dirty="0">
                <a:solidFill>
                  <a:srgbClr val="FFFF00"/>
                </a:solidFill>
              </a:rPr>
              <a:t>45.3 Problem with User-Based Collaborative Filtering</a:t>
            </a:r>
            <a:endParaRPr lang="zh-TW" altLang="en-US" sz="3200" b="1" dirty="0">
              <a:solidFill>
                <a:srgbClr val="FFFF00"/>
              </a:solidFill>
            </a:endParaRPr>
          </a:p>
        </p:txBody>
      </p:sp>
      <p:sp>
        <p:nvSpPr>
          <p:cNvPr id="3" name="副標題 2"/>
          <p:cNvSpPr>
            <a:spLocks noGrp="1"/>
          </p:cNvSpPr>
          <p:nvPr>
            <p:ph type="subTitle" idx="1"/>
          </p:nvPr>
        </p:nvSpPr>
        <p:spPr>
          <a:xfrm>
            <a:off x="457199" y="1268756"/>
            <a:ext cx="8419457" cy="518457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Problem with User-Based Collaborative Filtering Explanation</a:t>
            </a:r>
          </a:p>
          <a:p>
            <a:pPr marL="342900" indent="-342900" algn="l">
              <a:buClr>
                <a:srgbClr val="0070C0"/>
              </a:buClr>
              <a:buSzPct val="80000"/>
              <a:buFont typeface="Wingdings" pitchFamily="2" charset="2"/>
              <a:buChar char="u"/>
            </a:pPr>
            <a:r>
              <a:rPr lang="en-US" sz="1800" b="1" dirty="0">
                <a:solidFill>
                  <a:schemeClr val="tx1"/>
                </a:solidFill>
              </a:rPr>
              <a:t>The other problem is that there is usually a lot more people than there are things in your system.</a:t>
            </a:r>
          </a:p>
          <a:p>
            <a:pPr marL="342900" indent="-342900" algn="l">
              <a:buClr>
                <a:srgbClr val="0070C0"/>
              </a:buClr>
              <a:buSzPct val="80000"/>
              <a:buFont typeface="Wingdings" pitchFamily="2" charset="2"/>
              <a:buChar char="u"/>
            </a:pPr>
            <a:r>
              <a:rPr lang="en-US" sz="1800" b="1" dirty="0">
                <a:solidFill>
                  <a:schemeClr val="tx1"/>
                </a:solidFill>
              </a:rPr>
              <a:t>There are 7.6 billion people in the world and much less movies in the world.</a:t>
            </a:r>
          </a:p>
          <a:p>
            <a:pPr marL="342900" indent="-342900" algn="l">
              <a:buClr>
                <a:srgbClr val="0070C0"/>
              </a:buClr>
              <a:buSzPct val="80000"/>
              <a:buFont typeface="Wingdings" pitchFamily="2" charset="2"/>
              <a:buChar char="u"/>
            </a:pPr>
            <a:r>
              <a:rPr lang="en-US" sz="1800" b="1" dirty="0">
                <a:solidFill>
                  <a:schemeClr val="tx1"/>
                </a:solidFill>
              </a:rPr>
              <a:t>The computational problem of finding all the similarities between all of the users in your system is more complicated than finding similarities between the items in your system.</a:t>
            </a:r>
          </a:p>
          <a:p>
            <a:pPr marL="342900" indent="-342900" algn="l">
              <a:buClr>
                <a:srgbClr val="0070C0"/>
              </a:buClr>
              <a:buSzPct val="80000"/>
              <a:buFont typeface="Wingdings" pitchFamily="2" charset="2"/>
              <a:buChar char="u"/>
            </a:pPr>
            <a:r>
              <a:rPr lang="en-US" sz="1800" b="1" dirty="0">
                <a:solidFill>
                  <a:schemeClr val="tx1"/>
                </a:solidFill>
              </a:rPr>
              <a:t>The other problem is that people to do bad things. There is a very real economic incentive. You can make your product or movie get recommended to people.</a:t>
            </a:r>
          </a:p>
          <a:p>
            <a:pPr marL="342900" indent="-342900" algn="l">
              <a:buClr>
                <a:srgbClr val="0070C0"/>
              </a:buClr>
              <a:buSzPct val="80000"/>
              <a:buFont typeface="Wingdings" pitchFamily="2" charset="2"/>
              <a:buChar char="u"/>
            </a:pPr>
            <a:r>
              <a:rPr lang="en-US" sz="1800" b="1" dirty="0">
                <a:solidFill>
                  <a:schemeClr val="tx1"/>
                </a:solidFill>
              </a:rPr>
              <a:t>There are people who try to make their movie or product to gain more attention.</a:t>
            </a:r>
          </a:p>
          <a:p>
            <a:pPr marL="342900" indent="-342900" algn="l">
              <a:buClr>
                <a:srgbClr val="0070C0"/>
              </a:buClr>
              <a:buSzPct val="80000"/>
              <a:buFont typeface="Wingdings" pitchFamily="2" charset="2"/>
              <a:buChar char="u"/>
            </a:pPr>
            <a:r>
              <a:rPr lang="en-US" sz="1800" b="1" dirty="0">
                <a:solidFill>
                  <a:schemeClr val="tx1"/>
                </a:solidFill>
              </a:rPr>
              <a:t>When you recommend something based on user relationship, it is very easy to fabricate fake personas (person characters) in the system by creating a new user and having them do a sequence of events, such as, make a lot of popular items to likes your items. This is called a </a:t>
            </a:r>
            <a:r>
              <a:rPr lang="en-US" sz="1800" b="1" dirty="0">
                <a:solidFill>
                  <a:srgbClr val="C00000"/>
                </a:solidFill>
              </a:rPr>
              <a:t>Shilling Attack of Recommender System</a:t>
            </a:r>
            <a:r>
              <a:rPr lang="en-US" sz="1800" b="1" dirty="0">
                <a:solidFill>
                  <a:schemeClr val="tx1"/>
                </a:solidFill>
              </a:rPr>
              <a:t>. </a:t>
            </a:r>
          </a:p>
          <a:p>
            <a:pPr marL="342900" indent="-342900" algn="l">
              <a:buClr>
                <a:srgbClr val="0070C0"/>
              </a:buClr>
              <a:buSzPct val="80000"/>
              <a:buFont typeface="Wingdings" pitchFamily="2" charset="2"/>
              <a:buChar char="u"/>
            </a:pPr>
            <a:r>
              <a:rPr lang="en-US" sz="1800" b="1" dirty="0">
                <a:solidFill>
                  <a:schemeClr val="tx1"/>
                </a:solidFill>
              </a:rPr>
              <a:t>The User-Based Recommender is not good way </a:t>
            </a:r>
            <a:r>
              <a:rPr lang="en-US" sz="1800" b="1">
                <a:solidFill>
                  <a:schemeClr val="tx1"/>
                </a:solidFill>
              </a:rPr>
              <a:t>to implement.</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Note: Shilling is British monetary unit. 1 Shilling = 1/20 pound. Shilling attack is malicious fake user to manipulate the recommender system.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a:hlinkClick r:id="rId2"/>
              </a:rPr>
              <a:t>https://www.udemy.com/course/data-science-and-machine-learning-with-python-hands-on/learn/lecture/4020604#overview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Tree>
    <p:extLst>
      <p:ext uri="{BB962C8B-B14F-4D97-AF65-F5344CB8AC3E}">
        <p14:creationId xmlns:p14="http://schemas.microsoft.com/office/powerpoint/2010/main" val="578865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Autofit/>
          </a:bodyPr>
          <a:lstStyle/>
          <a:p>
            <a:pPr algn="l"/>
            <a:r>
              <a:rPr lang="en-US" altLang="zh-TW" sz="3200" b="1" dirty="0">
                <a:solidFill>
                  <a:srgbClr val="FFFF00"/>
                </a:solidFill>
              </a:rPr>
              <a:t>45.3 Problem with User-Based Collaborative Filtering</a:t>
            </a:r>
            <a:endParaRPr lang="zh-TW" altLang="en-US" sz="3200" b="1" dirty="0">
              <a:solidFill>
                <a:srgbClr val="FFFF00"/>
              </a:solidFill>
            </a:endParaRPr>
          </a:p>
        </p:txBody>
      </p:sp>
      <p:sp>
        <p:nvSpPr>
          <p:cNvPr id="3" name="副標題 2"/>
          <p:cNvSpPr>
            <a:spLocks noGrp="1"/>
          </p:cNvSpPr>
          <p:nvPr>
            <p:ph type="subTitle" idx="1"/>
          </p:nvPr>
        </p:nvSpPr>
        <p:spPr>
          <a:xfrm>
            <a:off x="457199" y="1268756"/>
            <a:ext cx="8419457" cy="518457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Problem with User-Based Collaborative Filtering Explanation</a:t>
            </a:r>
          </a:p>
          <a:p>
            <a:pPr marL="342900" indent="-342900" algn="l">
              <a:buClr>
                <a:srgbClr val="0070C0"/>
              </a:buClr>
              <a:buSzPct val="80000"/>
              <a:buFont typeface="Wingdings" pitchFamily="2" charset="2"/>
              <a:buChar char="u"/>
            </a:pPr>
            <a:r>
              <a:rPr lang="en-US" sz="1800" b="1" dirty="0">
                <a:solidFill>
                  <a:schemeClr val="tx1"/>
                </a:solidFill>
              </a:rPr>
              <a:t>Unfortunately, User-Based Collaborative Filtering have some limitation.</a:t>
            </a:r>
          </a:p>
          <a:p>
            <a:pPr marL="342900" indent="-342900" algn="l">
              <a:buClr>
                <a:srgbClr val="0070C0"/>
              </a:buClr>
              <a:buSzPct val="80000"/>
              <a:buFont typeface="Wingdings" pitchFamily="2" charset="2"/>
              <a:buChar char="u"/>
            </a:pPr>
            <a:r>
              <a:rPr lang="en-US" sz="1800" b="1" dirty="0">
                <a:solidFill>
                  <a:schemeClr val="tx1"/>
                </a:solidFill>
              </a:rPr>
              <a:t>When you think of relationship between people. We want to find people that are similar to you and recommend stuff they liked. This is kinds of intuitive thing to do but not the best thing to do.</a:t>
            </a:r>
          </a:p>
          <a:p>
            <a:pPr marL="342900" indent="-342900" algn="l">
              <a:buClr>
                <a:srgbClr val="0070C0"/>
              </a:buClr>
              <a:buSzPct val="80000"/>
              <a:buFont typeface="Wingdings" pitchFamily="2" charset="2"/>
              <a:buChar char="u"/>
            </a:pPr>
            <a:r>
              <a:rPr lang="en-US" sz="1800" b="1" dirty="0">
                <a:solidFill>
                  <a:schemeClr val="tx1"/>
                </a:solidFill>
              </a:rPr>
              <a:t>One problem is that, people is fickle (changeable).</a:t>
            </a:r>
          </a:p>
          <a:p>
            <a:pPr marL="342900" indent="-342900" algn="l">
              <a:buClr>
                <a:srgbClr val="0070C0"/>
              </a:buClr>
              <a:buSzPct val="80000"/>
              <a:buFont typeface="Wingdings" pitchFamily="2" charset="2"/>
              <a:buChar char="u"/>
            </a:pPr>
            <a:r>
              <a:rPr lang="en-US" sz="1800" b="1" dirty="0">
                <a:solidFill>
                  <a:schemeClr val="tx1"/>
                </a:solidFill>
              </a:rPr>
              <a:t>Their tastes are always changing. </a:t>
            </a:r>
          </a:p>
          <a:p>
            <a:pPr marL="342900" indent="-342900" algn="l">
              <a:buClr>
                <a:srgbClr val="0070C0"/>
              </a:buClr>
              <a:buSzPct val="80000"/>
              <a:buFont typeface="Wingdings" pitchFamily="2" charset="2"/>
              <a:buChar char="u"/>
            </a:pPr>
            <a:r>
              <a:rPr lang="en-US" sz="1800" b="1" dirty="0">
                <a:solidFill>
                  <a:schemeClr val="tx1"/>
                </a:solidFill>
              </a:rPr>
              <a:t>So may be the lady in the previous slides had a sort of brief science fiction action film phase that she went through. She started over in the drama or romance films or Rom Coms (Romantic Comedies).</a:t>
            </a:r>
          </a:p>
          <a:p>
            <a:pPr marL="342900" indent="-342900" algn="l">
              <a:buClr>
                <a:srgbClr val="0070C0"/>
              </a:buClr>
              <a:buSzPct val="80000"/>
              <a:buFont typeface="Wingdings" pitchFamily="2" charset="2"/>
              <a:buChar char="u"/>
            </a:pPr>
            <a:r>
              <a:rPr lang="en-US" sz="1800" b="1" dirty="0">
                <a:solidFill>
                  <a:schemeClr val="tx1"/>
                </a:solidFill>
              </a:rPr>
              <a:t>So what happen in Mr. Edgy Mohawk just based on the similarity earlier in Sci-Fi period and we ended up recommend the Romantic Comedies to him as a result? That will be bad, right?</a:t>
            </a:r>
          </a:p>
          <a:p>
            <a:pPr marL="342900" indent="-342900" algn="l">
              <a:buClr>
                <a:srgbClr val="0070C0"/>
              </a:buClr>
              <a:buSzPct val="80000"/>
              <a:buFont typeface="Wingdings" pitchFamily="2" charset="2"/>
              <a:buChar char="u"/>
            </a:pPr>
            <a:r>
              <a:rPr lang="en-US" sz="1800" b="1" dirty="0">
                <a:solidFill>
                  <a:schemeClr val="tx1"/>
                </a:solidFill>
              </a:rPr>
              <a:t>There is some protection against that in terms of how we compute the similarity scores. But people tastes change over the time and is still pollute the data.</a:t>
            </a:r>
          </a:p>
          <a:p>
            <a:pPr marL="342900" indent="-342900" algn="l">
              <a:buClr>
                <a:srgbClr val="0070C0"/>
              </a:buClr>
              <a:buSzPct val="80000"/>
              <a:buFont typeface="Wingdings" pitchFamily="2" charset="2"/>
              <a:buChar char="u"/>
            </a:pPr>
            <a:r>
              <a:rPr lang="en-US" sz="1800" b="1" dirty="0">
                <a:solidFill>
                  <a:schemeClr val="tx1"/>
                </a:solidFill>
              </a:rPr>
              <a:t>So compare people to peoples is not a straightforward thing to do because people is fickle.</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a:hlinkClick r:id="rId2"/>
              </a:rPr>
              <a:t>https://www.udemy.com/course/data-science-and-machine-learning-with-python-hands-on/learn/lecture/4020604#overview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Tree>
    <p:extLst>
      <p:ext uri="{BB962C8B-B14F-4D97-AF65-F5344CB8AC3E}">
        <p14:creationId xmlns:p14="http://schemas.microsoft.com/office/powerpoint/2010/main" val="3641205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2020/8/29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45 User-Based Collaborative Filtering</a:t>
            </a:r>
            <a:endParaRPr lang="zh-TW" altLang="en-US" b="1" dirty="0">
              <a:solidFill>
                <a:srgbClr val="FFFF00"/>
              </a:solidFill>
            </a:endParaRPr>
          </a:p>
        </p:txBody>
      </p:sp>
      <p:sp>
        <p:nvSpPr>
          <p:cNvPr id="3" name="副標題 2"/>
          <p:cNvSpPr>
            <a:spLocks noGrp="1"/>
          </p:cNvSpPr>
          <p:nvPr>
            <p:ph type="subTitle" idx="1"/>
          </p:nvPr>
        </p:nvSpPr>
        <p:spPr>
          <a:xfrm>
            <a:off x="457199" y="1268759"/>
            <a:ext cx="8419457" cy="13681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User-Based Collaborative Filtering</a:t>
            </a:r>
          </a:p>
          <a:p>
            <a:pPr marL="342900" indent="-342900" algn="l">
              <a:buClr>
                <a:srgbClr val="0070C0"/>
              </a:buClr>
              <a:buSzPct val="80000"/>
              <a:buFont typeface="Wingdings" pitchFamily="2" charset="2"/>
              <a:buChar char="u"/>
            </a:pPr>
            <a:r>
              <a:rPr lang="en-US" sz="1800" b="1" dirty="0">
                <a:solidFill>
                  <a:schemeClr val="tx1"/>
                </a:solidFill>
              </a:rPr>
              <a:t>Recommender system is a system can recommend stuff to people based on other people did.</a:t>
            </a:r>
          </a:p>
          <a:p>
            <a:pPr marL="342900" indent="-342900" algn="l">
              <a:buClr>
                <a:srgbClr val="0070C0"/>
              </a:buClr>
              <a:buSzPct val="80000"/>
              <a:buFont typeface="Wingdings" pitchFamily="2" charset="2"/>
              <a:buChar char="u"/>
            </a:pPr>
            <a:r>
              <a:rPr lang="en-US" sz="1800" b="1" dirty="0">
                <a:solidFill>
                  <a:schemeClr val="tx1"/>
                </a:solidFill>
              </a:rPr>
              <a:t>There are two techniques: User-Based and Item-Based collaborative filtering.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https://www.udemy.com/course/data-science-and-machine-learning-with-python-hands-on/learn/lecture/4020666#overview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378734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45.1 Recommender Systems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896819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45.1 Recommender Systems</a:t>
            </a:r>
            <a:endParaRPr lang="zh-TW" altLang="en-US" b="1" dirty="0">
              <a:solidFill>
                <a:srgbClr val="FFFF00"/>
              </a:solidFill>
            </a:endParaRPr>
          </a:p>
        </p:txBody>
      </p:sp>
      <p:sp>
        <p:nvSpPr>
          <p:cNvPr id="3" name="副標題 2"/>
          <p:cNvSpPr>
            <a:spLocks noGrp="1"/>
          </p:cNvSpPr>
          <p:nvPr>
            <p:ph type="subTitle" idx="1"/>
          </p:nvPr>
        </p:nvSpPr>
        <p:spPr>
          <a:xfrm>
            <a:off x="457199" y="1268757"/>
            <a:ext cx="8419457" cy="136815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Recommender Systems</a:t>
            </a:r>
          </a:p>
          <a:p>
            <a:pPr marL="342900" indent="-342900" algn="l">
              <a:buClr>
                <a:srgbClr val="0070C0"/>
              </a:buClr>
              <a:buSzPct val="80000"/>
              <a:buFont typeface="Wingdings" pitchFamily="2" charset="2"/>
              <a:buChar char="u"/>
            </a:pPr>
            <a:r>
              <a:rPr lang="en-US" sz="1800" b="1" dirty="0">
                <a:solidFill>
                  <a:schemeClr val="tx1"/>
                </a:solidFill>
              </a:rPr>
              <a:t>Amazon and IMDB developed a recommender systems. Things like people who bought also bought, or recommended for you and movie recommendation for people.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a:hlinkClick r:id="rId2"/>
              </a:rPr>
              <a:t>https://www.udemy.com/course/data-science-and-machine-learning-with-python-hands-on/learn/lecture/4020604#overview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3000200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45.1 Recommender Systems</a:t>
            </a:r>
            <a:endParaRPr lang="zh-TW" altLang="en-US" b="1" dirty="0">
              <a:solidFill>
                <a:srgbClr val="FFFF00"/>
              </a:solidFill>
            </a:endParaRPr>
          </a:p>
        </p:txBody>
      </p:sp>
      <p:sp>
        <p:nvSpPr>
          <p:cNvPr id="3" name="副標題 2"/>
          <p:cNvSpPr>
            <a:spLocks noGrp="1"/>
          </p:cNvSpPr>
          <p:nvPr>
            <p:ph type="subTitle" idx="1"/>
          </p:nvPr>
        </p:nvSpPr>
        <p:spPr>
          <a:xfrm>
            <a:off x="457199" y="1268756"/>
            <a:ext cx="8419457" cy="180020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are recommender systems?</a:t>
            </a:r>
          </a:p>
          <a:p>
            <a:pPr marL="342900" indent="-342900" algn="l">
              <a:buClr>
                <a:srgbClr val="0070C0"/>
              </a:buClr>
              <a:buSzPct val="80000"/>
              <a:buFont typeface="Wingdings" pitchFamily="2" charset="2"/>
              <a:buChar char="u"/>
            </a:pPr>
            <a:r>
              <a:rPr lang="en-US" sz="1800" b="1" dirty="0">
                <a:solidFill>
                  <a:schemeClr val="tx1"/>
                </a:solidFill>
              </a:rPr>
              <a:t>People might be interested to purchased based on your past behavior on the site and might include things that you rated or things that you bought and among other information that I might be use as well.</a:t>
            </a:r>
          </a:p>
          <a:p>
            <a:pPr marL="342900" indent="-342900" algn="l">
              <a:buClr>
                <a:srgbClr val="0070C0"/>
              </a:buClr>
              <a:buSzPct val="80000"/>
              <a:buFont typeface="Wingdings" pitchFamily="2" charset="2"/>
              <a:buChar char="u"/>
            </a:pPr>
            <a:r>
              <a:rPr lang="en-US" sz="1800" b="1" dirty="0">
                <a:solidFill>
                  <a:schemeClr val="tx1"/>
                </a:solidFill>
              </a:rPr>
              <a:t>Amazon recommend people who bough this also bought that is a form of recommender system.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a:hlinkClick r:id="rId2"/>
              </a:rPr>
              <a:t>https://www.udemy.com/course/data-science-and-machine-learning-with-python-hands-on/learn/lecture/4020604#overview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8" name="Picture 7">
            <a:extLst>
              <a:ext uri="{FF2B5EF4-FFF2-40B4-BE49-F238E27FC236}">
                <a16:creationId xmlns:a16="http://schemas.microsoft.com/office/drawing/2014/main" id="{56E131B1-43EA-43C9-817D-B71B7539B07C}"/>
              </a:ext>
            </a:extLst>
          </p:cNvPr>
          <p:cNvPicPr>
            <a:picLocks noChangeAspect="1"/>
          </p:cNvPicPr>
          <p:nvPr/>
        </p:nvPicPr>
        <p:blipFill>
          <a:blip r:embed="rId3"/>
          <a:stretch>
            <a:fillRect/>
          </a:stretch>
        </p:blipFill>
        <p:spPr>
          <a:xfrm>
            <a:off x="473518" y="3162539"/>
            <a:ext cx="8223720" cy="3193811"/>
          </a:xfrm>
          <a:prstGeom prst="rect">
            <a:avLst/>
          </a:prstGeom>
          <a:ln>
            <a:solidFill>
              <a:srgbClr val="C00000"/>
            </a:solidFill>
          </a:ln>
        </p:spPr>
      </p:pic>
    </p:spTree>
    <p:extLst>
      <p:ext uri="{BB962C8B-B14F-4D97-AF65-F5344CB8AC3E}">
        <p14:creationId xmlns:p14="http://schemas.microsoft.com/office/powerpoint/2010/main" val="2216300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45.1 Recommender Systems</a:t>
            </a:r>
            <a:endParaRPr lang="zh-TW" altLang="en-US" b="1" dirty="0">
              <a:solidFill>
                <a:srgbClr val="FFFF00"/>
              </a:solidFill>
            </a:endParaRPr>
          </a:p>
        </p:txBody>
      </p:sp>
      <p:sp>
        <p:nvSpPr>
          <p:cNvPr id="3" name="副標題 2"/>
          <p:cNvSpPr>
            <a:spLocks noGrp="1"/>
          </p:cNvSpPr>
          <p:nvPr>
            <p:ph type="subTitle" idx="1"/>
          </p:nvPr>
        </p:nvSpPr>
        <p:spPr>
          <a:xfrm>
            <a:off x="457199" y="1268757"/>
            <a:ext cx="8419457" cy="152865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are recommender systems?</a:t>
            </a:r>
          </a:p>
          <a:p>
            <a:pPr marL="342900" indent="-342900" algn="l">
              <a:buClr>
                <a:srgbClr val="0070C0"/>
              </a:buClr>
              <a:buSzPct val="80000"/>
              <a:buFont typeface="Wingdings" pitchFamily="2" charset="2"/>
              <a:buChar char="u"/>
            </a:pPr>
            <a:r>
              <a:rPr lang="en-US" sz="1800" b="1" dirty="0">
                <a:solidFill>
                  <a:schemeClr val="tx1"/>
                </a:solidFill>
              </a:rPr>
              <a:t>The recommends are based on all of your past behavior. People who bought this also bought that. People who viewed this also viewed that. These are your are looking at right now or things your are thinking to buying right now.</a:t>
            </a:r>
          </a:p>
          <a:p>
            <a:pPr marL="342900" indent="-342900" algn="l">
              <a:buClr>
                <a:srgbClr val="0070C0"/>
              </a:buClr>
              <a:buSzPct val="80000"/>
              <a:buFont typeface="Wingdings" pitchFamily="2" charset="2"/>
              <a:buChar char="u"/>
            </a:pPr>
            <a:r>
              <a:rPr lang="en-US" sz="1800" b="1" dirty="0">
                <a:solidFill>
                  <a:schemeClr val="tx1"/>
                </a:solidFill>
              </a:rPr>
              <a:t>This may be the most of your interest right now.</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a:hlinkClick r:id="rId2"/>
              </a:rPr>
              <a:t>https://www.udemy.com/course/data-science-and-machine-learning-with-python-hands-on/learn/lecture/4020604#overview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8" name="Picture 7">
            <a:extLst>
              <a:ext uri="{FF2B5EF4-FFF2-40B4-BE49-F238E27FC236}">
                <a16:creationId xmlns:a16="http://schemas.microsoft.com/office/drawing/2014/main" id="{56E131B1-43EA-43C9-817D-B71B7539B07C}"/>
              </a:ext>
            </a:extLst>
          </p:cNvPr>
          <p:cNvPicPr>
            <a:picLocks noChangeAspect="1"/>
          </p:cNvPicPr>
          <p:nvPr/>
        </p:nvPicPr>
        <p:blipFill>
          <a:blip r:embed="rId3"/>
          <a:stretch>
            <a:fillRect/>
          </a:stretch>
        </p:blipFill>
        <p:spPr>
          <a:xfrm>
            <a:off x="463080" y="3013453"/>
            <a:ext cx="8223720" cy="3193811"/>
          </a:xfrm>
          <a:prstGeom prst="rect">
            <a:avLst/>
          </a:prstGeom>
          <a:ln>
            <a:solidFill>
              <a:srgbClr val="C00000"/>
            </a:solidFill>
          </a:ln>
        </p:spPr>
      </p:pic>
    </p:spTree>
    <p:extLst>
      <p:ext uri="{BB962C8B-B14F-4D97-AF65-F5344CB8AC3E}">
        <p14:creationId xmlns:p14="http://schemas.microsoft.com/office/powerpoint/2010/main" val="3067077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45.1 Recommender Systems</a:t>
            </a:r>
            <a:endParaRPr lang="zh-TW" altLang="en-US" b="1" dirty="0">
              <a:solidFill>
                <a:srgbClr val="FFFF00"/>
              </a:solidFill>
            </a:endParaRPr>
          </a:p>
        </p:txBody>
      </p:sp>
      <p:sp>
        <p:nvSpPr>
          <p:cNvPr id="3" name="副標題 2"/>
          <p:cNvSpPr>
            <a:spLocks noGrp="1"/>
          </p:cNvSpPr>
          <p:nvPr>
            <p:ph type="subTitle" idx="1"/>
          </p:nvPr>
        </p:nvSpPr>
        <p:spPr>
          <a:xfrm>
            <a:off x="457199" y="1268757"/>
            <a:ext cx="8419457" cy="174469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are recommender systems?</a:t>
            </a:r>
          </a:p>
          <a:p>
            <a:pPr marL="342900" indent="-342900" algn="l">
              <a:buClr>
                <a:srgbClr val="0070C0"/>
              </a:buClr>
              <a:buSzPct val="80000"/>
              <a:buFont typeface="Wingdings" pitchFamily="2" charset="2"/>
              <a:buChar char="u"/>
            </a:pPr>
            <a:r>
              <a:rPr lang="en-US" sz="1800" b="1" dirty="0">
                <a:solidFill>
                  <a:schemeClr val="tx1"/>
                </a:solidFill>
              </a:rPr>
              <a:t>Another example is netlist. You have various features that try to recommend new movie or other movies you have not seen yet based on the movies that you liked or watched in the past as well. They break that down by genre. They try to identify by the genre or types of movies that they think you are enjoying the most and they show you more results from those genres.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a:hlinkClick r:id="rId2"/>
              </a:rPr>
              <a:t>https://www.udemy.com/course/data-science-and-machine-learning-with-python-hands-on/learn/lecture/4020604#overview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8" name="Picture 7">
            <a:extLst>
              <a:ext uri="{FF2B5EF4-FFF2-40B4-BE49-F238E27FC236}">
                <a16:creationId xmlns:a16="http://schemas.microsoft.com/office/drawing/2014/main" id="{56E131B1-43EA-43C9-817D-B71B7539B07C}"/>
              </a:ext>
            </a:extLst>
          </p:cNvPr>
          <p:cNvPicPr>
            <a:picLocks noChangeAspect="1"/>
          </p:cNvPicPr>
          <p:nvPr/>
        </p:nvPicPr>
        <p:blipFill>
          <a:blip r:embed="rId3"/>
          <a:stretch>
            <a:fillRect/>
          </a:stretch>
        </p:blipFill>
        <p:spPr>
          <a:xfrm>
            <a:off x="457199" y="3162539"/>
            <a:ext cx="8223720" cy="3193811"/>
          </a:xfrm>
          <a:prstGeom prst="rect">
            <a:avLst/>
          </a:prstGeom>
          <a:ln>
            <a:solidFill>
              <a:srgbClr val="C00000"/>
            </a:solidFill>
          </a:ln>
        </p:spPr>
      </p:pic>
    </p:spTree>
    <p:extLst>
      <p:ext uri="{BB962C8B-B14F-4D97-AF65-F5344CB8AC3E}">
        <p14:creationId xmlns:p14="http://schemas.microsoft.com/office/powerpoint/2010/main" val="2232839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45.1 Recommender Systems</a:t>
            </a:r>
            <a:endParaRPr lang="zh-TW" altLang="en-US" b="1" dirty="0">
              <a:solidFill>
                <a:srgbClr val="FFFF00"/>
              </a:solidFill>
            </a:endParaRPr>
          </a:p>
        </p:txBody>
      </p:sp>
      <p:sp>
        <p:nvSpPr>
          <p:cNvPr id="3" name="副標題 2"/>
          <p:cNvSpPr>
            <a:spLocks noGrp="1"/>
          </p:cNvSpPr>
          <p:nvPr>
            <p:ph type="subTitle" idx="1"/>
          </p:nvPr>
        </p:nvSpPr>
        <p:spPr>
          <a:xfrm>
            <a:off x="457199" y="1268757"/>
            <a:ext cx="8419457" cy="158417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are recommender systems?</a:t>
            </a:r>
          </a:p>
          <a:p>
            <a:pPr marL="342900" indent="-342900" algn="l">
              <a:buClr>
                <a:srgbClr val="0070C0"/>
              </a:buClr>
              <a:buSzPct val="80000"/>
              <a:buFont typeface="Wingdings" pitchFamily="2" charset="2"/>
              <a:buChar char="u"/>
            </a:pPr>
            <a:r>
              <a:rPr lang="en-US" sz="1800" b="1" dirty="0">
                <a:solidFill>
                  <a:schemeClr val="tx1"/>
                </a:solidFill>
              </a:rPr>
              <a:t>So, Netlist is another example of a recommender system in action.</a:t>
            </a:r>
          </a:p>
          <a:p>
            <a:pPr marL="342900" indent="-342900" algn="l">
              <a:buClr>
                <a:srgbClr val="0070C0"/>
              </a:buClr>
              <a:buSzPct val="80000"/>
              <a:buFont typeface="Wingdings" pitchFamily="2" charset="2"/>
              <a:buChar char="u"/>
            </a:pPr>
            <a:r>
              <a:rPr lang="en-US" sz="1800" b="1" dirty="0">
                <a:solidFill>
                  <a:schemeClr val="tx1"/>
                </a:solidFill>
              </a:rPr>
              <a:t>The whole point of recommender system is to help you that never discover before. </a:t>
            </a:r>
          </a:p>
          <a:p>
            <a:pPr marL="342900" indent="-342900" algn="l">
              <a:buClr>
                <a:srgbClr val="0070C0"/>
              </a:buClr>
              <a:buSzPct val="80000"/>
              <a:buFont typeface="Wingdings" pitchFamily="2" charset="2"/>
              <a:buChar char="u"/>
            </a:pPr>
            <a:r>
              <a:rPr lang="en-US" sz="1800" b="1" dirty="0">
                <a:solidFill>
                  <a:schemeClr val="tx1"/>
                </a:solidFill>
              </a:rPr>
              <a:t>The recommender system gives you movies, books, music, whatever a chance to be discovered might not heard about it before.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a:hlinkClick r:id="rId2"/>
              </a:rPr>
              <a:t>https://www.udemy.com/course/data-science-and-machine-learning-with-python-hands-on/learn/lecture/4020604#overview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8" name="Picture 7">
            <a:extLst>
              <a:ext uri="{FF2B5EF4-FFF2-40B4-BE49-F238E27FC236}">
                <a16:creationId xmlns:a16="http://schemas.microsoft.com/office/drawing/2014/main" id="{56E131B1-43EA-43C9-817D-B71B7539B07C}"/>
              </a:ext>
            </a:extLst>
          </p:cNvPr>
          <p:cNvPicPr>
            <a:picLocks noChangeAspect="1"/>
          </p:cNvPicPr>
          <p:nvPr/>
        </p:nvPicPr>
        <p:blipFill>
          <a:blip r:embed="rId3"/>
          <a:stretch>
            <a:fillRect/>
          </a:stretch>
        </p:blipFill>
        <p:spPr>
          <a:xfrm>
            <a:off x="429383" y="3312873"/>
            <a:ext cx="8223720" cy="3193811"/>
          </a:xfrm>
          <a:prstGeom prst="rect">
            <a:avLst/>
          </a:prstGeom>
          <a:ln>
            <a:solidFill>
              <a:srgbClr val="C00000"/>
            </a:solidFill>
          </a:ln>
        </p:spPr>
      </p:pic>
    </p:spTree>
    <p:extLst>
      <p:ext uri="{BB962C8B-B14F-4D97-AF65-F5344CB8AC3E}">
        <p14:creationId xmlns:p14="http://schemas.microsoft.com/office/powerpoint/2010/main" val="454310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45.1 Recommender Systems</a:t>
            </a:r>
            <a:endParaRPr lang="zh-TW" altLang="en-US" b="1" dirty="0">
              <a:solidFill>
                <a:srgbClr val="FFFF00"/>
              </a:solidFill>
            </a:endParaRPr>
          </a:p>
        </p:txBody>
      </p:sp>
      <p:sp>
        <p:nvSpPr>
          <p:cNvPr id="3" name="副標題 2"/>
          <p:cNvSpPr>
            <a:spLocks noGrp="1"/>
          </p:cNvSpPr>
          <p:nvPr>
            <p:ph type="subTitle" idx="1"/>
          </p:nvPr>
        </p:nvSpPr>
        <p:spPr>
          <a:xfrm>
            <a:off x="457199" y="1268757"/>
            <a:ext cx="8419457" cy="108012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are recommender systems?</a:t>
            </a:r>
          </a:p>
          <a:p>
            <a:pPr marL="342900" indent="-342900" algn="l">
              <a:buClr>
                <a:srgbClr val="0070C0"/>
              </a:buClr>
              <a:buSzPct val="80000"/>
              <a:buFont typeface="Wingdings" pitchFamily="2" charset="2"/>
              <a:buChar char="u"/>
            </a:pPr>
            <a:r>
              <a:rPr lang="en-US" sz="1800" b="1" dirty="0">
                <a:solidFill>
                  <a:schemeClr val="tx1"/>
                </a:solidFill>
              </a:rPr>
              <a:t>Recommender system is a cool technology and help new items get discovered.</a:t>
            </a:r>
          </a:p>
          <a:p>
            <a:pPr marL="342900" indent="-342900" algn="l">
              <a:buClr>
                <a:srgbClr val="0070C0"/>
              </a:buClr>
              <a:buSzPct val="80000"/>
              <a:buFont typeface="Wingdings" pitchFamily="2" charset="2"/>
              <a:buChar char="u"/>
            </a:pPr>
            <a:r>
              <a:rPr lang="en-US" sz="1800" b="1" dirty="0">
                <a:solidFill>
                  <a:schemeClr val="tx1"/>
                </a:solidFill>
              </a:rPr>
              <a:t>It is a important role in today’s society.</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a:hlinkClick r:id="rId2"/>
              </a:rPr>
              <a:t>https://www.udemy.com/course/data-science-and-machine-learning-with-python-hands-on/learn/lecture/4020604#overview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8" name="Picture 7">
            <a:extLst>
              <a:ext uri="{FF2B5EF4-FFF2-40B4-BE49-F238E27FC236}">
                <a16:creationId xmlns:a16="http://schemas.microsoft.com/office/drawing/2014/main" id="{56E131B1-43EA-43C9-817D-B71B7539B07C}"/>
              </a:ext>
            </a:extLst>
          </p:cNvPr>
          <p:cNvPicPr>
            <a:picLocks noChangeAspect="1"/>
          </p:cNvPicPr>
          <p:nvPr/>
        </p:nvPicPr>
        <p:blipFill>
          <a:blip r:embed="rId3"/>
          <a:stretch>
            <a:fillRect/>
          </a:stretch>
        </p:blipFill>
        <p:spPr>
          <a:xfrm>
            <a:off x="435103" y="2847366"/>
            <a:ext cx="8223720" cy="3193811"/>
          </a:xfrm>
          <a:prstGeom prst="rect">
            <a:avLst/>
          </a:prstGeom>
          <a:ln>
            <a:solidFill>
              <a:srgbClr val="C00000"/>
            </a:solidFill>
          </a:ln>
        </p:spPr>
      </p:pic>
    </p:spTree>
    <p:extLst>
      <p:ext uri="{BB962C8B-B14F-4D97-AF65-F5344CB8AC3E}">
        <p14:creationId xmlns:p14="http://schemas.microsoft.com/office/powerpoint/2010/main" val="32957198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4552</TotalTime>
  <Words>1579</Words>
  <Application>Microsoft Office PowerPoint</Application>
  <PresentationFormat>On-screen Show (4:3)</PresentationFormat>
  <Paragraphs>140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Wingdings</vt:lpstr>
      <vt:lpstr>Office 佈景主題</vt:lpstr>
      <vt:lpstr>45 User-Based Collaborative Filtering</vt:lpstr>
      <vt:lpstr>45 User-Based Collaborative Filtering</vt:lpstr>
      <vt:lpstr>45.1 Recommender Systems</vt:lpstr>
      <vt:lpstr>45.1 Recommender Systems</vt:lpstr>
      <vt:lpstr>45.1 Recommender Systems</vt:lpstr>
      <vt:lpstr>45.1 Recommender Systems</vt:lpstr>
      <vt:lpstr>45.1 Recommender Systems</vt:lpstr>
      <vt:lpstr>45.1 Recommender Systems</vt:lpstr>
      <vt:lpstr>45.1 Recommender Systems</vt:lpstr>
      <vt:lpstr>45.2 User-Based Collaborative Filtering</vt:lpstr>
      <vt:lpstr>45.2 User-Based Collaborative Filtering</vt:lpstr>
      <vt:lpstr>45.2 User-Based Collaborative Filtering</vt:lpstr>
      <vt:lpstr>45.2 User-Based Collaborative Filtering</vt:lpstr>
      <vt:lpstr>45.2 User-Based Collaborative Filtering</vt:lpstr>
      <vt:lpstr>45.3 Problem with User-Based Collaborative Filtering</vt:lpstr>
      <vt:lpstr>45.3 Problem with User-Based Collaborative Filtering</vt:lpstr>
      <vt:lpstr>45.3 Problem with User-Based Collaborative Filtering</vt:lpstr>
      <vt:lpstr>45.3 Problem with User-Based Collaborative Filtering</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2125</cp:revision>
  <dcterms:created xsi:type="dcterms:W3CDTF">2018-09-28T16:40:41Z</dcterms:created>
  <dcterms:modified xsi:type="dcterms:W3CDTF">2020-08-29T21:32:48Z</dcterms:modified>
</cp:coreProperties>
</file>