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4" r:id="rId3"/>
    <p:sldId id="279" r:id="rId4"/>
    <p:sldId id="280" r:id="rId5"/>
    <p:sldId id="281" r:id="rId6"/>
    <p:sldId id="282" r:id="rId7"/>
    <p:sldId id="283" r:id="rId8"/>
    <p:sldId id="284" r:id="rId9"/>
    <p:sldId id="278" r:id="rId10"/>
    <p:sldId id="285" r:id="rId11"/>
    <p:sldId id="287" r:id="rId12"/>
    <p:sldId id="286" r:id="rId13"/>
    <p:sldId id="288" r:id="rId14"/>
    <p:sldId id="289" r:id="rId15"/>
    <p:sldId id="290" r:id="rId16"/>
    <p:sldId id="291" r:id="rId17"/>
    <p:sldId id="292" r:id="rId18"/>
    <p:sldId id="293"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5401" autoAdjust="0"/>
  </p:normalViewPr>
  <p:slideViewPr>
    <p:cSldViewPr>
      <p:cViewPr varScale="1">
        <p:scale>
          <a:sx n="89" d="100"/>
          <a:sy n="89" d="100"/>
        </p:scale>
        <p:origin x="28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55 Data Warehouse: ETL and ELT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55.1 ETL and ELT</a:t>
            </a:r>
            <a:endParaRPr lang="zh-TW" altLang="en-US" b="1" dirty="0">
              <a:solidFill>
                <a:srgbClr val="FFFF00"/>
              </a:solidFill>
            </a:endParaRPr>
          </a:p>
        </p:txBody>
      </p:sp>
      <p:sp>
        <p:nvSpPr>
          <p:cNvPr id="3" name="副標題 2"/>
          <p:cNvSpPr>
            <a:spLocks noGrp="1"/>
          </p:cNvSpPr>
          <p:nvPr>
            <p:ph type="subTitle" idx="1"/>
          </p:nvPr>
        </p:nvSpPr>
        <p:spPr>
          <a:xfrm>
            <a:off x="457199" y="1268760"/>
            <a:ext cx="8075241" cy="34080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ETL and ELT Explanation</a:t>
            </a:r>
          </a:p>
          <a:p>
            <a:pPr marL="342900" indent="-342900" algn="l">
              <a:buClr>
                <a:srgbClr val="0070C0"/>
              </a:buClr>
              <a:buSzPct val="80000"/>
              <a:buFont typeface="Wingdings" pitchFamily="2" charset="2"/>
              <a:buChar char="u"/>
            </a:pPr>
            <a:r>
              <a:rPr lang="en-US" sz="1800" b="1" dirty="0">
                <a:solidFill>
                  <a:schemeClr val="tx1"/>
                </a:solidFill>
              </a:rPr>
              <a:t>Let’s first talk about ETL.</a:t>
            </a:r>
          </a:p>
          <a:p>
            <a:pPr marL="800100" lvl="1" indent="-342900" algn="l">
              <a:buClr>
                <a:srgbClr val="0070C0"/>
              </a:buClr>
              <a:buSzPct val="80000"/>
              <a:buFont typeface="Wingdings" pitchFamily="2" charset="2"/>
              <a:buChar char="u"/>
            </a:pPr>
            <a:r>
              <a:rPr lang="en-US" sz="1800" b="1" dirty="0">
                <a:solidFill>
                  <a:schemeClr val="tx1"/>
                </a:solidFill>
              </a:rPr>
              <a:t>First, for example, we extract data from webserver logs. </a:t>
            </a:r>
          </a:p>
          <a:p>
            <a:pPr marL="800100" lvl="1" indent="-342900" algn="l">
              <a:buClr>
                <a:srgbClr val="0070C0"/>
              </a:buClr>
              <a:buSzPct val="80000"/>
              <a:buFont typeface="Wingdings" pitchFamily="2" charset="2"/>
              <a:buChar char="u"/>
            </a:pPr>
            <a:r>
              <a:rPr lang="en-US" sz="1800" b="1" dirty="0">
                <a:solidFill>
                  <a:schemeClr val="tx1"/>
                </a:solidFill>
              </a:rPr>
              <a:t>Then, we go through every line of webserver logs into schema, transform every line into the actual table. Things like what is the session ID? what page look like? and what time it was? What is the referrer? And organize these information into a tabular structure</a:t>
            </a:r>
          </a:p>
          <a:p>
            <a:pPr marL="800100" lvl="1" indent="-342900" algn="l">
              <a:buClr>
                <a:srgbClr val="0070C0"/>
              </a:buClr>
              <a:buSzPct val="80000"/>
              <a:buFont typeface="Wingdings" pitchFamily="2" charset="2"/>
              <a:buChar char="u"/>
            </a:pPr>
            <a:r>
              <a:rPr lang="en-US" sz="1800" b="1" dirty="0">
                <a:solidFill>
                  <a:schemeClr val="tx1"/>
                </a:solidFill>
              </a:rPr>
              <a:t>Finally, the data is </a:t>
            </a:r>
            <a:r>
              <a:rPr lang="en-US" sz="1800" b="1" dirty="0">
                <a:solidFill>
                  <a:srgbClr val="C00000"/>
                </a:solidFill>
              </a:rPr>
              <a:t>loaded </a:t>
            </a:r>
            <a:r>
              <a:rPr lang="en-US" sz="1800" b="1" dirty="0">
                <a:solidFill>
                  <a:schemeClr val="tx1"/>
                </a:solidFill>
              </a:rPr>
              <a:t>into the data warehouse, an actual database.</a:t>
            </a:r>
          </a:p>
          <a:p>
            <a:pPr marL="342900" indent="-342900" algn="l">
              <a:buClr>
                <a:srgbClr val="0070C0"/>
              </a:buClr>
              <a:buSzPct val="80000"/>
              <a:buFont typeface="Wingdings" pitchFamily="2" charset="2"/>
              <a:buChar char="u"/>
            </a:pPr>
            <a:r>
              <a:rPr lang="en-US" sz="1800" b="1" dirty="0">
                <a:solidFill>
                  <a:schemeClr val="tx1"/>
                </a:solidFill>
              </a:rPr>
              <a:t>So, as data becomes larger and larger, the transformation is becoming a big problem. Think about how much processing work is required. To go through all of the webserver logs, like google or Amazon, or any large website.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E6CD340F-D9BB-41B7-80E2-C3273E02B292}"/>
              </a:ext>
            </a:extLst>
          </p:cNvPr>
          <p:cNvPicPr>
            <a:picLocks noChangeAspect="1"/>
          </p:cNvPicPr>
          <p:nvPr/>
        </p:nvPicPr>
        <p:blipFill>
          <a:blip r:embed="rId2"/>
          <a:stretch>
            <a:fillRect/>
          </a:stretch>
        </p:blipFill>
        <p:spPr>
          <a:xfrm>
            <a:off x="6768925" y="5041900"/>
            <a:ext cx="1733550" cy="1314450"/>
          </a:xfrm>
          <a:prstGeom prst="rect">
            <a:avLst/>
          </a:prstGeom>
          <a:ln>
            <a:solidFill>
              <a:srgbClr val="C00000"/>
            </a:solidFill>
          </a:ln>
        </p:spPr>
      </p:pic>
    </p:spTree>
    <p:extLst>
      <p:ext uri="{BB962C8B-B14F-4D97-AF65-F5344CB8AC3E}">
        <p14:creationId xmlns:p14="http://schemas.microsoft.com/office/powerpoint/2010/main" val="4161699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55.2 ELT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93059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55.2 ELT</a:t>
            </a:r>
            <a:endParaRPr lang="zh-TW" altLang="en-US" b="1" dirty="0">
              <a:solidFill>
                <a:srgbClr val="FFFF00"/>
              </a:solidFill>
            </a:endParaRPr>
          </a:p>
        </p:txBody>
      </p:sp>
      <p:sp>
        <p:nvSpPr>
          <p:cNvPr id="3" name="副標題 2"/>
          <p:cNvSpPr>
            <a:spLocks noGrp="1"/>
          </p:cNvSpPr>
          <p:nvPr>
            <p:ph type="subTitle" idx="1"/>
          </p:nvPr>
        </p:nvSpPr>
        <p:spPr>
          <a:xfrm>
            <a:off x="457199" y="1268759"/>
            <a:ext cx="8363273" cy="30243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ELT (Extract, Load, and Transform)</a:t>
            </a:r>
          </a:p>
          <a:p>
            <a:pPr marL="342900" indent="-342900" algn="l">
              <a:buClr>
                <a:srgbClr val="0070C0"/>
              </a:buClr>
              <a:buSzPct val="80000"/>
              <a:buFont typeface="Wingdings" pitchFamily="2" charset="2"/>
              <a:buChar char="u"/>
            </a:pPr>
            <a:r>
              <a:rPr lang="en-US" sz="1800" b="1" dirty="0">
                <a:solidFill>
                  <a:schemeClr val="tx1"/>
                </a:solidFill>
              </a:rPr>
              <a:t>Today, a huge Oracle is not the only choice for a large data warehouse.</a:t>
            </a:r>
          </a:p>
          <a:p>
            <a:pPr marL="342900" indent="-342900" algn="l">
              <a:buClr>
                <a:srgbClr val="0070C0"/>
              </a:buClr>
              <a:buSzPct val="80000"/>
              <a:buFont typeface="Wingdings" pitchFamily="2" charset="2"/>
              <a:buChar char="u"/>
            </a:pPr>
            <a:r>
              <a:rPr lang="en-US" sz="1800" b="1" dirty="0">
                <a:solidFill>
                  <a:schemeClr val="tx1"/>
                </a:solidFill>
              </a:rPr>
              <a:t>Things like Hive let you host massive databases on a Hadoop cluster.</a:t>
            </a:r>
          </a:p>
          <a:p>
            <a:pPr marL="342900" indent="-342900" algn="l">
              <a:buClr>
                <a:srgbClr val="0070C0"/>
              </a:buClr>
              <a:buSzPct val="80000"/>
              <a:buFont typeface="Wingdings" pitchFamily="2" charset="2"/>
              <a:buChar char="u"/>
            </a:pPr>
            <a:r>
              <a:rPr lang="en-US" sz="1800" b="1" dirty="0">
                <a:solidFill>
                  <a:schemeClr val="tx1"/>
                </a:solidFill>
              </a:rPr>
              <a:t>Or, you might store it in a large, distributed NoSQL data store </a:t>
            </a:r>
          </a:p>
          <a:p>
            <a:pPr marL="800100" lvl="1" indent="-342900" algn="l">
              <a:buClr>
                <a:srgbClr val="0070C0"/>
              </a:buClr>
              <a:buSzPct val="80000"/>
              <a:buFont typeface="Wingdings" pitchFamily="2" charset="2"/>
              <a:buChar char="u"/>
            </a:pPr>
            <a:r>
              <a:rPr lang="en-US" sz="1800" b="1" dirty="0">
                <a:solidFill>
                  <a:schemeClr val="tx1"/>
                </a:solidFill>
              </a:rPr>
              <a:t>And Query it using things like Spark or MapReduce</a:t>
            </a:r>
          </a:p>
          <a:p>
            <a:pPr marL="342900" indent="-342900" algn="l">
              <a:buClr>
                <a:srgbClr val="0070C0"/>
              </a:buClr>
              <a:buSzPct val="80000"/>
              <a:buFont typeface="Wingdings" pitchFamily="2" charset="2"/>
              <a:buChar char="u"/>
            </a:pPr>
            <a:r>
              <a:rPr lang="en-US" sz="1800" b="1" dirty="0">
                <a:solidFill>
                  <a:schemeClr val="tx1"/>
                </a:solidFill>
              </a:rPr>
              <a:t>The Stability of Hadoop lets you flip the loading process on its head</a:t>
            </a:r>
          </a:p>
          <a:p>
            <a:pPr marL="800100" lvl="1" indent="-342900" algn="l">
              <a:buClr>
                <a:srgbClr val="0070C0"/>
              </a:buClr>
              <a:buSzPct val="80000"/>
              <a:buFont typeface="Wingdings" pitchFamily="2" charset="2"/>
              <a:buChar char="u"/>
            </a:pPr>
            <a:r>
              <a:rPr lang="en-US" sz="1800" b="1" dirty="0">
                <a:solidFill>
                  <a:schemeClr val="tx1"/>
                </a:solidFill>
              </a:rPr>
              <a:t>Extract Raw data as before</a:t>
            </a:r>
          </a:p>
          <a:p>
            <a:pPr marL="800100" lvl="1" indent="-342900" algn="l">
              <a:buClr>
                <a:srgbClr val="0070C0"/>
              </a:buClr>
              <a:buSzPct val="80000"/>
              <a:buFont typeface="Wingdings" pitchFamily="2" charset="2"/>
              <a:buChar char="u"/>
            </a:pPr>
            <a:r>
              <a:rPr lang="en-US" sz="1800" b="1" dirty="0">
                <a:solidFill>
                  <a:schemeClr val="tx1"/>
                </a:solidFill>
              </a:rPr>
              <a:t>Load it in as-is</a:t>
            </a:r>
          </a:p>
          <a:p>
            <a:pPr marL="800100" lvl="1" indent="-342900" algn="l">
              <a:buClr>
                <a:srgbClr val="0070C0"/>
              </a:buClr>
              <a:buSzPct val="80000"/>
              <a:buFont typeface="Wingdings" pitchFamily="2" charset="2"/>
              <a:buChar char="u"/>
            </a:pPr>
            <a:r>
              <a:rPr lang="en-US" sz="1800" b="1" dirty="0">
                <a:solidFill>
                  <a:schemeClr val="tx1"/>
                </a:solidFill>
              </a:rPr>
              <a:t>Then use the power of Hadoop the transform in-place.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6DE800A8-144D-418B-B50A-7339AC385ABD}"/>
              </a:ext>
            </a:extLst>
          </p:cNvPr>
          <p:cNvPicPr>
            <a:picLocks noChangeAspect="1"/>
          </p:cNvPicPr>
          <p:nvPr/>
        </p:nvPicPr>
        <p:blipFill>
          <a:blip r:embed="rId2"/>
          <a:stretch>
            <a:fillRect/>
          </a:stretch>
        </p:blipFill>
        <p:spPr>
          <a:xfrm>
            <a:off x="7048500" y="4876190"/>
            <a:ext cx="1638300" cy="1533525"/>
          </a:xfrm>
          <a:prstGeom prst="rect">
            <a:avLst/>
          </a:prstGeom>
          <a:ln>
            <a:solidFill>
              <a:srgbClr val="C00000"/>
            </a:solidFill>
          </a:ln>
        </p:spPr>
      </p:pic>
    </p:spTree>
    <p:extLst>
      <p:ext uri="{BB962C8B-B14F-4D97-AF65-F5344CB8AC3E}">
        <p14:creationId xmlns:p14="http://schemas.microsoft.com/office/powerpoint/2010/main" val="324120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55.2 ELT</a:t>
            </a:r>
            <a:endParaRPr lang="zh-TW" altLang="en-US" b="1" dirty="0">
              <a:solidFill>
                <a:srgbClr val="FFFF00"/>
              </a:solidFill>
            </a:endParaRPr>
          </a:p>
        </p:txBody>
      </p:sp>
      <p:sp>
        <p:nvSpPr>
          <p:cNvPr id="3" name="副標題 2"/>
          <p:cNvSpPr>
            <a:spLocks noGrp="1"/>
          </p:cNvSpPr>
          <p:nvPr>
            <p:ph type="subTitle" idx="1"/>
          </p:nvPr>
        </p:nvSpPr>
        <p:spPr>
          <a:xfrm>
            <a:off x="457199" y="1268759"/>
            <a:ext cx="8291265" cy="32473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ELT (Extract, Load, and Transform) Explanation</a:t>
            </a:r>
          </a:p>
          <a:p>
            <a:pPr marL="342900" indent="-342900" algn="l">
              <a:buClr>
                <a:srgbClr val="0070C0"/>
              </a:buClr>
              <a:buSzPct val="80000"/>
              <a:buFont typeface="Wingdings" pitchFamily="2" charset="2"/>
              <a:buChar char="u"/>
            </a:pPr>
            <a:r>
              <a:rPr lang="en-US" sz="1800" b="1" dirty="0">
                <a:solidFill>
                  <a:schemeClr val="tx1"/>
                </a:solidFill>
              </a:rPr>
              <a:t>Today, we change to Oracle ETL into ELT.</a:t>
            </a:r>
          </a:p>
          <a:p>
            <a:pPr marL="342900" indent="-342900" algn="l">
              <a:buClr>
                <a:srgbClr val="0070C0"/>
              </a:buClr>
              <a:buSzPct val="80000"/>
              <a:buFont typeface="Wingdings" pitchFamily="2" charset="2"/>
              <a:buChar char="u"/>
            </a:pPr>
            <a:r>
              <a:rPr lang="en-US" sz="1800" b="1" dirty="0">
                <a:solidFill>
                  <a:schemeClr val="tx1"/>
                </a:solidFill>
              </a:rPr>
              <a:t>What if instead, we use some of these newer techniques that allow us to have a more distributed database over a Hadoop cluster and that let us take the power of these distributed database.</a:t>
            </a:r>
          </a:p>
          <a:p>
            <a:pPr marL="342900" indent="-342900" algn="l">
              <a:buClr>
                <a:srgbClr val="0070C0"/>
              </a:buClr>
              <a:buSzPct val="80000"/>
              <a:buFont typeface="Wingdings" pitchFamily="2" charset="2"/>
              <a:buChar char="u"/>
            </a:pPr>
            <a:r>
              <a:rPr lang="en-US" sz="1800" b="1" dirty="0">
                <a:solidFill>
                  <a:schemeClr val="tx1"/>
                </a:solidFill>
              </a:rPr>
              <a:t>These distributed database built on Hadoop like Hive, Spark, or MapReduce.</a:t>
            </a:r>
          </a:p>
          <a:p>
            <a:pPr marL="342900" indent="-342900" algn="l">
              <a:buClr>
                <a:srgbClr val="0070C0"/>
              </a:buClr>
              <a:buSzPct val="80000"/>
              <a:buFont typeface="Wingdings" pitchFamily="2" charset="2"/>
              <a:buChar char="u"/>
            </a:pPr>
            <a:r>
              <a:rPr lang="en-US" sz="1800" b="1" dirty="0">
                <a:solidFill>
                  <a:schemeClr val="tx1"/>
                </a:solidFill>
              </a:rPr>
              <a:t>And use that to actually do the transformation after data has been loaded.</a:t>
            </a:r>
          </a:p>
          <a:p>
            <a:pPr marL="342900" indent="-342900" algn="l">
              <a:buClr>
                <a:srgbClr val="0070C0"/>
              </a:buClr>
              <a:buSzPct val="80000"/>
              <a:buFont typeface="Wingdings" pitchFamily="2" charset="2"/>
              <a:buChar char="u"/>
            </a:pPr>
            <a:r>
              <a:rPr lang="en-US" sz="1800" b="1" dirty="0">
                <a:solidFill>
                  <a:schemeClr val="tx1"/>
                </a:solidFill>
              </a:rPr>
              <a:t>The idea here is that we are going to Extract the information we want as we di before, for example, from a set of webserver logs.</a:t>
            </a:r>
          </a:p>
          <a:p>
            <a:pPr marL="342900" indent="-342900" algn="l">
              <a:buClr>
                <a:srgbClr val="0070C0"/>
              </a:buClr>
              <a:buSzPct val="80000"/>
              <a:buFont typeface="Wingdings" pitchFamily="2" charset="2"/>
              <a:buChar char="u"/>
            </a:pPr>
            <a:r>
              <a:rPr lang="en-US" sz="1800" b="1" dirty="0">
                <a:solidFill>
                  <a:schemeClr val="tx1"/>
                </a:solidFill>
              </a:rPr>
              <a:t>Before we are going to transform, that straight into our data repository.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6DE800A8-144D-418B-B50A-7339AC385ABD}"/>
              </a:ext>
            </a:extLst>
          </p:cNvPr>
          <p:cNvPicPr>
            <a:picLocks noChangeAspect="1"/>
          </p:cNvPicPr>
          <p:nvPr/>
        </p:nvPicPr>
        <p:blipFill>
          <a:blip r:embed="rId2"/>
          <a:stretch>
            <a:fillRect/>
          </a:stretch>
        </p:blipFill>
        <p:spPr>
          <a:xfrm>
            <a:off x="7048500" y="4876190"/>
            <a:ext cx="1638300" cy="1533525"/>
          </a:xfrm>
          <a:prstGeom prst="rect">
            <a:avLst/>
          </a:prstGeom>
          <a:ln>
            <a:solidFill>
              <a:srgbClr val="C00000"/>
            </a:solidFill>
          </a:ln>
        </p:spPr>
      </p:pic>
    </p:spTree>
    <p:extLst>
      <p:ext uri="{BB962C8B-B14F-4D97-AF65-F5344CB8AC3E}">
        <p14:creationId xmlns:p14="http://schemas.microsoft.com/office/powerpoint/2010/main" val="416661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55.2 ELT</a:t>
            </a:r>
            <a:endParaRPr lang="zh-TW" altLang="en-US" b="1" dirty="0">
              <a:solidFill>
                <a:srgbClr val="FFFF00"/>
              </a:solidFill>
            </a:endParaRPr>
          </a:p>
        </p:txBody>
      </p:sp>
      <p:sp>
        <p:nvSpPr>
          <p:cNvPr id="3" name="副標題 2"/>
          <p:cNvSpPr>
            <a:spLocks noGrp="1"/>
          </p:cNvSpPr>
          <p:nvPr>
            <p:ph type="subTitle" idx="1"/>
          </p:nvPr>
        </p:nvSpPr>
        <p:spPr>
          <a:xfrm>
            <a:off x="457199" y="1268759"/>
            <a:ext cx="8291265" cy="35283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ELT (Extract, Load, and Transform) Explanation</a:t>
            </a:r>
          </a:p>
          <a:p>
            <a:pPr marL="342900" indent="-342900" algn="l">
              <a:buClr>
                <a:srgbClr val="0070C0"/>
              </a:buClr>
              <a:buSzPct val="80000"/>
              <a:buFont typeface="Wingdings" pitchFamily="2" charset="2"/>
              <a:buChar char="u"/>
            </a:pPr>
            <a:r>
              <a:rPr lang="en-US" sz="1800" b="1" dirty="0">
                <a:solidFill>
                  <a:schemeClr val="tx1"/>
                </a:solidFill>
              </a:rPr>
              <a:t>We have to use the power of the repository itself to actually do the transformation in-place.</a:t>
            </a:r>
          </a:p>
          <a:p>
            <a:pPr marL="342900" indent="-342900" algn="l">
              <a:buClr>
                <a:srgbClr val="0070C0"/>
              </a:buClr>
              <a:buSzPct val="80000"/>
              <a:buFont typeface="Wingdings" pitchFamily="2" charset="2"/>
              <a:buChar char="u"/>
            </a:pPr>
            <a:r>
              <a:rPr lang="en-US" sz="1800" b="1" dirty="0">
                <a:solidFill>
                  <a:schemeClr val="tx1"/>
                </a:solidFill>
              </a:rPr>
              <a:t>So, the idea here is instead of doing an offline process to transform the weblogs (webserver blogs), for example, into a structure format. We are going to such those data into a raw text files. We going through one line at a time.</a:t>
            </a:r>
          </a:p>
          <a:p>
            <a:pPr marL="342900" indent="-342900" algn="l">
              <a:buClr>
                <a:srgbClr val="0070C0"/>
              </a:buClr>
              <a:buSzPct val="80000"/>
              <a:buFont typeface="Wingdings" pitchFamily="2" charset="2"/>
              <a:buChar char="u"/>
            </a:pPr>
            <a:r>
              <a:rPr lang="en-US" sz="1800" b="1" dirty="0">
                <a:solidFill>
                  <a:schemeClr val="tx1"/>
                </a:solidFill>
              </a:rPr>
              <a:t>Then, we use the power of Hadoop, to transform those raw data into more structured format.</a:t>
            </a:r>
          </a:p>
          <a:p>
            <a:pPr marL="342900" indent="-342900" algn="l">
              <a:buClr>
                <a:srgbClr val="0070C0"/>
              </a:buClr>
              <a:buSzPct val="80000"/>
              <a:buFont typeface="Wingdings" pitchFamily="2" charset="2"/>
              <a:buChar char="u"/>
            </a:pPr>
            <a:r>
              <a:rPr lang="en-US" sz="1800" b="1" dirty="0">
                <a:solidFill>
                  <a:schemeClr val="tx1"/>
                </a:solidFill>
              </a:rPr>
              <a:t>Then, I can make query for the raw data into the data warehouse. </a:t>
            </a:r>
          </a:p>
          <a:p>
            <a:pPr marL="342900" indent="-342900" algn="l">
              <a:buClr>
                <a:srgbClr val="0070C0"/>
              </a:buClr>
              <a:buSzPct val="80000"/>
              <a:buFont typeface="Wingdings" pitchFamily="2" charset="2"/>
              <a:buChar char="u"/>
            </a:pPr>
            <a:r>
              <a:rPr lang="en-US" sz="1800" b="1" dirty="0">
                <a:solidFill>
                  <a:schemeClr val="tx1"/>
                </a:solidFill>
              </a:rPr>
              <a:t>So, Hive can host a massive database on a Hadoop cluster.</a:t>
            </a:r>
          </a:p>
          <a:p>
            <a:pPr marL="342900" indent="-342900" algn="l">
              <a:buClr>
                <a:srgbClr val="0070C0"/>
              </a:buClr>
              <a:buSzPct val="80000"/>
              <a:buFont typeface="Wingdings" pitchFamily="2" charset="2"/>
              <a:buChar char="u"/>
            </a:pPr>
            <a:r>
              <a:rPr lang="en-US" sz="1800" b="1" dirty="0">
                <a:solidFill>
                  <a:schemeClr val="tx1"/>
                </a:solidFill>
              </a:rPr>
              <a:t>There is a Spark SQL, a in-memory distributed on a Hadoop cluster.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6DE800A8-144D-418B-B50A-7339AC385ABD}"/>
              </a:ext>
            </a:extLst>
          </p:cNvPr>
          <p:cNvPicPr>
            <a:picLocks noChangeAspect="1"/>
          </p:cNvPicPr>
          <p:nvPr/>
        </p:nvPicPr>
        <p:blipFill>
          <a:blip r:embed="rId2"/>
          <a:stretch>
            <a:fillRect/>
          </a:stretch>
        </p:blipFill>
        <p:spPr>
          <a:xfrm>
            <a:off x="7048500" y="4876190"/>
            <a:ext cx="1638300" cy="1533525"/>
          </a:xfrm>
          <a:prstGeom prst="rect">
            <a:avLst/>
          </a:prstGeom>
          <a:ln>
            <a:solidFill>
              <a:srgbClr val="C00000"/>
            </a:solidFill>
          </a:ln>
        </p:spPr>
      </p:pic>
    </p:spTree>
    <p:extLst>
      <p:ext uri="{BB962C8B-B14F-4D97-AF65-F5344CB8AC3E}">
        <p14:creationId xmlns:p14="http://schemas.microsoft.com/office/powerpoint/2010/main" val="267697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55.2 ELT</a:t>
            </a:r>
            <a:endParaRPr lang="zh-TW" altLang="en-US" b="1" dirty="0">
              <a:solidFill>
                <a:srgbClr val="FFFF00"/>
              </a:solidFill>
            </a:endParaRPr>
          </a:p>
        </p:txBody>
      </p:sp>
      <p:sp>
        <p:nvSpPr>
          <p:cNvPr id="3" name="副標題 2"/>
          <p:cNvSpPr>
            <a:spLocks noGrp="1"/>
          </p:cNvSpPr>
          <p:nvPr>
            <p:ph type="subTitle" idx="1"/>
          </p:nvPr>
        </p:nvSpPr>
        <p:spPr>
          <a:xfrm>
            <a:off x="457199" y="1268759"/>
            <a:ext cx="8291265" cy="3816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ELT (Extract, Load, and Transform) Explanation</a:t>
            </a:r>
          </a:p>
          <a:p>
            <a:pPr marL="342900" indent="-342900" algn="l">
              <a:buClr>
                <a:srgbClr val="0070C0"/>
              </a:buClr>
              <a:buSzPct val="80000"/>
              <a:buFont typeface="Wingdings" pitchFamily="2" charset="2"/>
              <a:buChar char="u"/>
            </a:pPr>
            <a:r>
              <a:rPr lang="en-US" sz="1800" b="1" dirty="0">
                <a:solidFill>
                  <a:schemeClr val="tx1"/>
                </a:solidFill>
              </a:rPr>
              <a:t>There is also distributed NoSQL data stores that can be queried using Spark and MapReduce.</a:t>
            </a:r>
          </a:p>
          <a:p>
            <a:pPr marL="342900" indent="-342900" algn="l">
              <a:buClr>
                <a:srgbClr val="0070C0"/>
              </a:buClr>
              <a:buSzPct val="80000"/>
              <a:buFont typeface="Wingdings" pitchFamily="2" charset="2"/>
              <a:buChar char="u"/>
            </a:pPr>
            <a:r>
              <a:rPr lang="en-US" sz="1800" b="1" dirty="0">
                <a:solidFill>
                  <a:schemeClr val="tx1"/>
                </a:solidFill>
              </a:rPr>
              <a:t>The idea is that instead of using a monolithic database for a data warehouse.</a:t>
            </a:r>
          </a:p>
          <a:p>
            <a:pPr marL="342900" indent="-342900" algn="l">
              <a:buClr>
                <a:srgbClr val="0070C0"/>
              </a:buClr>
              <a:buSzPct val="80000"/>
              <a:buFont typeface="Wingdings" pitchFamily="2" charset="2"/>
              <a:buChar char="u"/>
            </a:pPr>
            <a:r>
              <a:rPr lang="en-US" sz="1800" b="1" dirty="0">
                <a:solidFill>
                  <a:schemeClr val="tx1"/>
                </a:solidFill>
              </a:rPr>
              <a:t>In stead, we use something built by Hadoop cluster or other cluster.</a:t>
            </a:r>
          </a:p>
          <a:p>
            <a:pPr marL="342900" indent="-342900" algn="l">
              <a:buClr>
                <a:srgbClr val="0070C0"/>
              </a:buClr>
              <a:buSzPct val="80000"/>
              <a:buFont typeface="Wingdings" pitchFamily="2" charset="2"/>
              <a:buChar char="u"/>
            </a:pPr>
            <a:r>
              <a:rPr lang="en-US" sz="1800" b="1" dirty="0">
                <a:solidFill>
                  <a:schemeClr val="tx1"/>
                </a:solidFill>
              </a:rPr>
              <a:t>We can use Hadoop cluster to scale out processing and querying of that data and transform the data by distributing processing.</a:t>
            </a:r>
          </a:p>
          <a:p>
            <a:pPr marL="342900" indent="-342900" algn="l">
              <a:buClr>
                <a:srgbClr val="0070C0"/>
              </a:buClr>
              <a:buSzPct val="80000"/>
              <a:buFont typeface="Wingdings" pitchFamily="2" charset="2"/>
              <a:buChar char="u"/>
            </a:pPr>
            <a:r>
              <a:rPr lang="en-US" sz="1800" b="1" dirty="0">
                <a:solidFill>
                  <a:schemeClr val="tx1"/>
                </a:solidFill>
              </a:rPr>
              <a:t>So, first step, we extract the raw data</a:t>
            </a:r>
          </a:p>
          <a:p>
            <a:pPr marL="342900" indent="-342900" algn="l">
              <a:buClr>
                <a:srgbClr val="0070C0"/>
              </a:buClr>
              <a:buSzPct val="80000"/>
              <a:buFont typeface="Wingdings" pitchFamily="2" charset="2"/>
              <a:buChar char="u"/>
            </a:pPr>
            <a:r>
              <a:rPr lang="en-US" sz="1800" b="1" dirty="0">
                <a:solidFill>
                  <a:schemeClr val="tx1"/>
                </a:solidFill>
              </a:rPr>
              <a:t>Second step, we load the raw data into the data ware hose, and </a:t>
            </a:r>
          </a:p>
          <a:p>
            <a:pPr marL="342900" indent="-342900" algn="l">
              <a:buClr>
                <a:srgbClr val="0070C0"/>
              </a:buClr>
              <a:buSzPct val="80000"/>
              <a:buFont typeface="Wingdings" pitchFamily="2" charset="2"/>
              <a:buChar char="u"/>
            </a:pPr>
            <a:r>
              <a:rPr lang="en-US" sz="1800" b="1" dirty="0">
                <a:solidFill>
                  <a:schemeClr val="tx1"/>
                </a:solidFill>
              </a:rPr>
              <a:t>Third step, we use the power of Hadoop cluster built in the Data Warehouse to transform the data. </a:t>
            </a:r>
          </a:p>
          <a:p>
            <a:pPr marL="342900" indent="-342900" algn="l">
              <a:buClr>
                <a:srgbClr val="0070C0"/>
              </a:buClr>
              <a:buSzPct val="80000"/>
              <a:buFont typeface="Wingdings" pitchFamily="2" charset="2"/>
              <a:buChar char="u"/>
            </a:pPr>
            <a:r>
              <a:rPr lang="en-US" sz="1800" b="1" dirty="0">
                <a:solidFill>
                  <a:schemeClr val="tx1"/>
                </a:solidFill>
              </a:rPr>
              <a:t>Then, we can query the database together.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6DE800A8-144D-418B-B50A-7339AC385ABD}"/>
              </a:ext>
            </a:extLst>
          </p:cNvPr>
          <p:cNvPicPr>
            <a:picLocks noChangeAspect="1"/>
          </p:cNvPicPr>
          <p:nvPr/>
        </p:nvPicPr>
        <p:blipFill>
          <a:blip r:embed="rId2"/>
          <a:stretch>
            <a:fillRect/>
          </a:stretch>
        </p:blipFill>
        <p:spPr>
          <a:xfrm>
            <a:off x="7110164" y="4810170"/>
            <a:ext cx="1638300" cy="1533525"/>
          </a:xfrm>
          <a:prstGeom prst="rect">
            <a:avLst/>
          </a:prstGeom>
          <a:ln>
            <a:solidFill>
              <a:srgbClr val="C00000"/>
            </a:solidFill>
          </a:ln>
        </p:spPr>
      </p:pic>
    </p:spTree>
    <p:extLst>
      <p:ext uri="{BB962C8B-B14F-4D97-AF65-F5344CB8AC3E}">
        <p14:creationId xmlns:p14="http://schemas.microsoft.com/office/powerpoint/2010/main" val="1421110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55.3 Spark</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64926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55.3 Spark</a:t>
            </a:r>
            <a:endParaRPr lang="zh-TW" altLang="en-US" b="1" dirty="0">
              <a:solidFill>
                <a:srgbClr val="FFFF00"/>
              </a:solidFill>
            </a:endParaRPr>
          </a:p>
        </p:txBody>
      </p:sp>
      <p:sp>
        <p:nvSpPr>
          <p:cNvPr id="3" name="副標題 2"/>
          <p:cNvSpPr>
            <a:spLocks noGrp="1"/>
          </p:cNvSpPr>
          <p:nvPr>
            <p:ph type="subTitle" idx="1"/>
          </p:nvPr>
        </p:nvSpPr>
        <p:spPr>
          <a:xfrm>
            <a:off x="457199" y="1268759"/>
            <a:ext cx="8291265" cy="28083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a:t>
            </a:r>
          </a:p>
          <a:p>
            <a:pPr marL="342900" indent="-342900" algn="l">
              <a:buClr>
                <a:srgbClr val="0070C0"/>
              </a:buClr>
              <a:buSzPct val="80000"/>
              <a:buFont typeface="Wingdings" pitchFamily="2" charset="2"/>
              <a:buChar char="u"/>
            </a:pPr>
            <a:r>
              <a:rPr lang="en-US" sz="1800" b="1" dirty="0">
                <a:solidFill>
                  <a:schemeClr val="tx1"/>
                </a:solidFill>
              </a:rPr>
              <a:t>Data warehousing is a discipline in Big Data, Spark, and MapReduce.</a:t>
            </a:r>
          </a:p>
          <a:p>
            <a:pPr marL="342900" indent="-342900" algn="l">
              <a:buClr>
                <a:srgbClr val="0070C0"/>
              </a:buClr>
              <a:buSzPct val="80000"/>
              <a:buFont typeface="Wingdings" pitchFamily="2" charset="2"/>
              <a:buChar char="u"/>
            </a:pPr>
            <a:r>
              <a:rPr lang="en-US" sz="1800" b="1" dirty="0">
                <a:solidFill>
                  <a:schemeClr val="tx1"/>
                </a:solidFill>
              </a:rPr>
              <a:t>If we move from monolithic database by ETL (Extract, Transform, and Load), such as, Oracle or MySQL, to modern distributed database, such as, built on Hadoop cluster by ELT (Extract, Load, and Transform).</a:t>
            </a:r>
          </a:p>
          <a:p>
            <a:pPr marL="342900" indent="-342900" algn="l">
              <a:buClr>
                <a:srgbClr val="0070C0"/>
              </a:buClr>
              <a:buSzPct val="80000"/>
              <a:buFont typeface="Wingdings" pitchFamily="2" charset="2"/>
              <a:buChar char="u"/>
            </a:pPr>
            <a:r>
              <a:rPr lang="en-US" sz="1800" b="1" dirty="0">
                <a:solidFill>
                  <a:schemeClr val="tx1"/>
                </a:solidFill>
              </a:rPr>
              <a:t>You can transform data after you loaded the raw data, i.e., you do ELT instead of ETL.</a:t>
            </a:r>
          </a:p>
          <a:p>
            <a:pPr marL="342900" indent="-342900" algn="l">
              <a:buClr>
                <a:srgbClr val="0070C0"/>
              </a:buClr>
              <a:buSzPct val="80000"/>
              <a:buFont typeface="Wingdings" pitchFamily="2" charset="2"/>
              <a:buChar char="u"/>
            </a:pPr>
            <a:r>
              <a:rPr lang="en-US" sz="1800" b="1" dirty="0">
                <a:solidFill>
                  <a:schemeClr val="tx1"/>
                </a:solidFill>
              </a:rPr>
              <a:t>You do the transform after loaded because you can use the power of built in Hadoop for distributed processing. That is ELT instead of ETL.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8" name="Picture 7">
            <a:extLst>
              <a:ext uri="{FF2B5EF4-FFF2-40B4-BE49-F238E27FC236}">
                <a16:creationId xmlns:a16="http://schemas.microsoft.com/office/drawing/2014/main" id="{683AEB2E-DFA4-46E1-BE88-D196DFADFB7D}"/>
              </a:ext>
            </a:extLst>
          </p:cNvPr>
          <p:cNvPicPr>
            <a:picLocks noChangeAspect="1"/>
          </p:cNvPicPr>
          <p:nvPr/>
        </p:nvPicPr>
        <p:blipFill>
          <a:blip r:embed="rId2"/>
          <a:stretch>
            <a:fillRect/>
          </a:stretch>
        </p:blipFill>
        <p:spPr>
          <a:xfrm>
            <a:off x="6798814" y="4797152"/>
            <a:ext cx="1962150" cy="1162050"/>
          </a:xfrm>
          <a:prstGeom prst="rect">
            <a:avLst/>
          </a:prstGeom>
          <a:ln>
            <a:solidFill>
              <a:srgbClr val="C00000"/>
            </a:solidFill>
          </a:ln>
        </p:spPr>
      </p:pic>
    </p:spTree>
    <p:extLst>
      <p:ext uri="{BB962C8B-B14F-4D97-AF65-F5344CB8AC3E}">
        <p14:creationId xmlns:p14="http://schemas.microsoft.com/office/powerpoint/2010/main" val="126180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55.3 Spark</a:t>
            </a:r>
            <a:endParaRPr lang="zh-TW" altLang="en-US" b="1" dirty="0">
              <a:solidFill>
                <a:srgbClr val="FFFF00"/>
              </a:solidFill>
            </a:endParaRPr>
          </a:p>
        </p:txBody>
      </p:sp>
      <p:sp>
        <p:nvSpPr>
          <p:cNvPr id="3" name="副標題 2"/>
          <p:cNvSpPr>
            <a:spLocks noGrp="1"/>
          </p:cNvSpPr>
          <p:nvPr>
            <p:ph type="subTitle" idx="1"/>
          </p:nvPr>
        </p:nvSpPr>
        <p:spPr>
          <a:xfrm>
            <a:off x="457199" y="1268759"/>
            <a:ext cx="8291265" cy="19442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Spark</a:t>
            </a:r>
          </a:p>
          <a:p>
            <a:pPr marL="342900" indent="-342900" algn="l">
              <a:buClr>
                <a:srgbClr val="0070C0"/>
              </a:buClr>
              <a:buSzPct val="80000"/>
              <a:buFont typeface="Wingdings" pitchFamily="2" charset="2"/>
              <a:buChar char="u"/>
            </a:pPr>
            <a:r>
              <a:rPr lang="en-US" sz="1800" b="1" dirty="0">
                <a:solidFill>
                  <a:schemeClr val="tx1"/>
                </a:solidFill>
              </a:rPr>
              <a:t>Again, ETL is the old way to do data processing, You transform the data before load into data warehouse.</a:t>
            </a:r>
          </a:p>
          <a:p>
            <a:pPr marL="342900" indent="-342900" algn="l">
              <a:buClr>
                <a:srgbClr val="0070C0"/>
              </a:buClr>
              <a:buSzPct val="80000"/>
              <a:buFont typeface="Wingdings" pitchFamily="2" charset="2"/>
              <a:buChar char="u"/>
            </a:pPr>
            <a:r>
              <a:rPr lang="en-US" sz="1800" b="1" dirty="0">
                <a:solidFill>
                  <a:schemeClr val="tx1"/>
                </a:solidFill>
              </a:rPr>
              <a:t>For monolithic, the new way TLT transform data offline before data warehouse. </a:t>
            </a:r>
          </a:p>
          <a:p>
            <a:pPr marL="342900" indent="-342900" algn="l">
              <a:buClr>
                <a:srgbClr val="0070C0"/>
              </a:buClr>
              <a:buSzPct val="80000"/>
              <a:buFont typeface="Wingdings" pitchFamily="2" charset="2"/>
              <a:buChar char="u"/>
            </a:pPr>
            <a:r>
              <a:rPr lang="en-US" sz="1800" b="1" dirty="0">
                <a:solidFill>
                  <a:schemeClr val="tx1"/>
                </a:solidFill>
              </a:rPr>
              <a:t>You use the power of Hadoop cluster. We have Hive, Spark, MapReduce together before your data go into your data warehouse.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683AEB2E-DFA4-46E1-BE88-D196DFADFB7D}"/>
              </a:ext>
            </a:extLst>
          </p:cNvPr>
          <p:cNvPicPr>
            <a:picLocks noChangeAspect="1"/>
          </p:cNvPicPr>
          <p:nvPr/>
        </p:nvPicPr>
        <p:blipFill>
          <a:blip r:embed="rId2"/>
          <a:stretch>
            <a:fillRect/>
          </a:stretch>
        </p:blipFill>
        <p:spPr>
          <a:xfrm>
            <a:off x="6788622" y="4995033"/>
            <a:ext cx="1962150" cy="1162050"/>
          </a:xfrm>
          <a:prstGeom prst="rect">
            <a:avLst/>
          </a:prstGeom>
          <a:ln>
            <a:solidFill>
              <a:srgbClr val="C00000"/>
            </a:solidFill>
          </a:ln>
        </p:spPr>
      </p:pic>
    </p:spTree>
    <p:extLst>
      <p:ext uri="{BB962C8B-B14F-4D97-AF65-F5344CB8AC3E}">
        <p14:creationId xmlns:p14="http://schemas.microsoft.com/office/powerpoint/2010/main" val="150464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 Data Warehouse: ETL and ELT</a:t>
            </a:r>
            <a:endParaRPr lang="zh-TW" altLang="en-US" b="1" dirty="0">
              <a:solidFill>
                <a:srgbClr val="FFFF00"/>
              </a:solidFill>
            </a:endParaRPr>
          </a:p>
        </p:txBody>
      </p:sp>
      <p:sp>
        <p:nvSpPr>
          <p:cNvPr id="3" name="副標題 2"/>
          <p:cNvSpPr>
            <a:spLocks noGrp="1"/>
          </p:cNvSpPr>
          <p:nvPr>
            <p:ph type="subTitle" idx="1"/>
          </p:nvPr>
        </p:nvSpPr>
        <p:spPr>
          <a:xfrm>
            <a:off x="457200" y="1305203"/>
            <a:ext cx="8075241" cy="356395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Warehouse: ETL (Extract, Transform, and Load) and ELT (Extract, Load, Transform)</a:t>
            </a:r>
          </a:p>
          <a:p>
            <a:pPr marL="342900" indent="-342900" algn="l">
              <a:buClr>
                <a:srgbClr val="0070C0"/>
              </a:buClr>
              <a:buSzPct val="80000"/>
              <a:buFont typeface="Wingdings" pitchFamily="2" charset="2"/>
              <a:buChar char="u"/>
            </a:pPr>
            <a:r>
              <a:rPr lang="en-US" sz="1800" b="1" dirty="0">
                <a:solidFill>
                  <a:schemeClr val="tx1"/>
                </a:solidFill>
              </a:rPr>
              <a:t>What is Data Warehousing?</a:t>
            </a:r>
          </a:p>
          <a:p>
            <a:pPr marL="342900" indent="-342900" algn="l">
              <a:buClr>
                <a:srgbClr val="0070C0"/>
              </a:buClr>
              <a:buSzPct val="80000"/>
              <a:buFont typeface="Wingdings" pitchFamily="2" charset="2"/>
              <a:buChar char="u"/>
            </a:pPr>
            <a:r>
              <a:rPr lang="en-US" sz="1800" b="1" dirty="0">
                <a:solidFill>
                  <a:schemeClr val="tx1"/>
                </a:solidFill>
              </a:rPr>
              <a:t>A large, centralized database that contains information form many resources</a:t>
            </a:r>
          </a:p>
          <a:p>
            <a:pPr marL="342900" indent="-342900" algn="l">
              <a:buClr>
                <a:srgbClr val="0070C0"/>
              </a:buClr>
              <a:buSzPct val="80000"/>
              <a:buFont typeface="Wingdings" pitchFamily="2" charset="2"/>
              <a:buChar char="u"/>
            </a:pPr>
            <a:r>
              <a:rPr lang="en-US" sz="1800" b="1" dirty="0">
                <a:solidFill>
                  <a:schemeClr val="tx1"/>
                </a:solidFill>
              </a:rPr>
              <a:t>Often used for business analysis in large corporations or organizations</a:t>
            </a:r>
          </a:p>
          <a:p>
            <a:pPr marL="342900" indent="-342900" algn="l">
              <a:buClr>
                <a:srgbClr val="0070C0"/>
              </a:buClr>
              <a:buSzPct val="80000"/>
              <a:buFont typeface="Wingdings" pitchFamily="2" charset="2"/>
              <a:buChar char="u"/>
            </a:pPr>
            <a:r>
              <a:rPr lang="en-US" sz="1800" b="1" dirty="0">
                <a:solidFill>
                  <a:schemeClr val="tx1"/>
                </a:solidFill>
              </a:rPr>
              <a:t>Queried via SQL or tools, such as, Tableau</a:t>
            </a:r>
          </a:p>
          <a:p>
            <a:pPr marL="342900" indent="-342900" algn="l">
              <a:buClr>
                <a:srgbClr val="0070C0"/>
              </a:buClr>
              <a:buSzPct val="80000"/>
              <a:buFont typeface="Wingdings" pitchFamily="2" charset="2"/>
              <a:buChar char="u"/>
            </a:pPr>
            <a:r>
              <a:rPr lang="en-US" sz="1800" b="1" dirty="0">
                <a:solidFill>
                  <a:schemeClr val="tx1"/>
                </a:solidFill>
              </a:rPr>
              <a:t>Often entire departments are dedicated to maintaining a data warehouse</a:t>
            </a:r>
          </a:p>
          <a:p>
            <a:pPr marL="800100" lvl="1" indent="-342900" algn="l">
              <a:buClr>
                <a:srgbClr val="0070C0"/>
              </a:buClr>
              <a:buSzPct val="80000"/>
              <a:buFont typeface="Wingdings" pitchFamily="2" charset="2"/>
              <a:buChar char="u"/>
            </a:pPr>
            <a:r>
              <a:rPr lang="en-US" sz="1800" b="1" dirty="0">
                <a:solidFill>
                  <a:schemeClr val="tx1"/>
                </a:solidFill>
              </a:rPr>
              <a:t>Data normalization is tricky: How does all this relate to each others? What views do people need?</a:t>
            </a:r>
          </a:p>
          <a:p>
            <a:pPr marL="800100" lvl="1" indent="-342900" algn="l">
              <a:buClr>
                <a:srgbClr val="0070C0"/>
              </a:buClr>
              <a:buSzPct val="80000"/>
              <a:buFont typeface="Wingdings" pitchFamily="2" charset="2"/>
              <a:buChar char="u"/>
            </a:pPr>
            <a:r>
              <a:rPr lang="en-US" sz="1800" b="1" dirty="0">
                <a:solidFill>
                  <a:schemeClr val="tx1"/>
                </a:solidFill>
              </a:rPr>
              <a:t>Maintaining the data feeds is a lot of work</a:t>
            </a:r>
          </a:p>
          <a:p>
            <a:pPr marL="800100" lvl="1" indent="-342900" algn="l">
              <a:buClr>
                <a:srgbClr val="0070C0"/>
              </a:buClr>
              <a:buSzPct val="80000"/>
              <a:buFont typeface="Wingdings" pitchFamily="2" charset="2"/>
              <a:buChar char="u"/>
            </a:pPr>
            <a:r>
              <a:rPr lang="en-US" sz="1800" b="1" dirty="0">
                <a:solidFill>
                  <a:schemeClr val="tx1"/>
                </a:solidFill>
              </a:rPr>
              <a:t>Scaling is tricky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pic>
        <p:nvPicPr>
          <p:cNvPr id="7" name="Picture 6">
            <a:extLst>
              <a:ext uri="{FF2B5EF4-FFF2-40B4-BE49-F238E27FC236}">
                <a16:creationId xmlns:a16="http://schemas.microsoft.com/office/drawing/2014/main" id="{169101D6-AE3C-4432-BE78-224F22EB481F}"/>
              </a:ext>
            </a:extLst>
          </p:cNvPr>
          <p:cNvPicPr>
            <a:picLocks noChangeAspect="1"/>
          </p:cNvPicPr>
          <p:nvPr/>
        </p:nvPicPr>
        <p:blipFill>
          <a:blip r:embed="rId2"/>
          <a:stretch>
            <a:fillRect/>
          </a:stretch>
        </p:blipFill>
        <p:spPr>
          <a:xfrm>
            <a:off x="6786562" y="4719960"/>
            <a:ext cx="1666875" cy="1276350"/>
          </a:xfrm>
          <a:prstGeom prst="rect">
            <a:avLst/>
          </a:prstGeom>
          <a:ln>
            <a:solidFill>
              <a:srgbClr val="C00000"/>
            </a:solidFill>
          </a:ln>
        </p:spPr>
      </p:pic>
    </p:spTree>
    <p:extLst>
      <p:ext uri="{BB962C8B-B14F-4D97-AF65-F5344CB8AC3E}">
        <p14:creationId xmlns:p14="http://schemas.microsoft.com/office/powerpoint/2010/main" val="37873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 Data Warehouse: ETL and ELT</a:t>
            </a:r>
            <a:endParaRPr lang="zh-TW" altLang="en-US" b="1" dirty="0">
              <a:solidFill>
                <a:srgbClr val="FFFF00"/>
              </a:solidFill>
            </a:endParaRPr>
          </a:p>
        </p:txBody>
      </p:sp>
      <p:sp>
        <p:nvSpPr>
          <p:cNvPr id="3" name="副標題 2"/>
          <p:cNvSpPr>
            <a:spLocks noGrp="1"/>
          </p:cNvSpPr>
          <p:nvPr>
            <p:ph type="subTitle" idx="1"/>
          </p:nvPr>
        </p:nvSpPr>
        <p:spPr>
          <a:xfrm>
            <a:off x="457200" y="1305203"/>
            <a:ext cx="8075241" cy="37831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Warehouse: ETL (Extract, Transform, and Load) and ELT (Extract, Load, Transform) Explanation</a:t>
            </a:r>
          </a:p>
          <a:p>
            <a:pPr marL="342900" indent="-342900" algn="l">
              <a:buClr>
                <a:srgbClr val="0070C0"/>
              </a:buClr>
              <a:buSzPct val="80000"/>
              <a:buFont typeface="Wingdings" pitchFamily="2" charset="2"/>
              <a:buChar char="u"/>
            </a:pPr>
            <a:r>
              <a:rPr lang="en-US" sz="1800" b="1" dirty="0">
                <a:solidFill>
                  <a:schemeClr val="tx1"/>
                </a:solidFill>
              </a:rPr>
              <a:t>What is Data Warehousing?</a:t>
            </a:r>
          </a:p>
          <a:p>
            <a:pPr marL="342900" indent="-342900" algn="l">
              <a:buClr>
                <a:srgbClr val="0070C0"/>
              </a:buClr>
              <a:buSzPct val="80000"/>
              <a:buFont typeface="Wingdings" pitchFamily="2" charset="2"/>
              <a:buChar char="u"/>
            </a:pPr>
            <a:r>
              <a:rPr lang="en-US" sz="1800" b="1" dirty="0">
                <a:solidFill>
                  <a:schemeClr val="tx1"/>
                </a:solidFill>
              </a:rPr>
              <a:t>Data warehouse is basically a database that contains information from many different sources and ties together for you.</a:t>
            </a:r>
          </a:p>
          <a:p>
            <a:pPr marL="342900" indent="-342900" algn="l">
              <a:buClr>
                <a:srgbClr val="0070C0"/>
              </a:buClr>
              <a:buSzPct val="80000"/>
              <a:buFont typeface="Wingdings" pitchFamily="2" charset="2"/>
              <a:buChar char="u"/>
            </a:pPr>
            <a:r>
              <a:rPr lang="en-US" sz="1800" b="1" dirty="0">
                <a:solidFill>
                  <a:schemeClr val="tx1"/>
                </a:solidFill>
              </a:rPr>
              <a:t>For example, you work for a big e-commerce company. The company may have an ordering system that contains the customer information about the people purchase information in your database system. You might also collect browsing information from web server logs when customer browse the company’s product information as well. You to tie the purchase information and browsing logs information together. You may find these tie browse and purchase information to measure if there is a relationship. Find out how happy of the customers.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5EB88C0C-39B3-47D5-9033-9076C9FC74DA}"/>
              </a:ext>
            </a:extLst>
          </p:cNvPr>
          <p:cNvPicPr>
            <a:picLocks noChangeAspect="1"/>
          </p:cNvPicPr>
          <p:nvPr/>
        </p:nvPicPr>
        <p:blipFill>
          <a:blip r:embed="rId2"/>
          <a:stretch>
            <a:fillRect/>
          </a:stretch>
        </p:blipFill>
        <p:spPr>
          <a:xfrm>
            <a:off x="6660232" y="5262562"/>
            <a:ext cx="1666875" cy="1276350"/>
          </a:xfrm>
          <a:prstGeom prst="rect">
            <a:avLst/>
          </a:prstGeom>
          <a:ln>
            <a:solidFill>
              <a:srgbClr val="C00000"/>
            </a:solidFill>
          </a:ln>
        </p:spPr>
      </p:pic>
    </p:spTree>
    <p:extLst>
      <p:ext uri="{BB962C8B-B14F-4D97-AF65-F5344CB8AC3E}">
        <p14:creationId xmlns:p14="http://schemas.microsoft.com/office/powerpoint/2010/main" val="99335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 Data Warehouse: ETL and ELT</a:t>
            </a:r>
            <a:endParaRPr lang="zh-TW" altLang="en-US" b="1" dirty="0">
              <a:solidFill>
                <a:srgbClr val="FFFF00"/>
              </a:solidFill>
            </a:endParaRPr>
          </a:p>
        </p:txBody>
      </p:sp>
      <p:sp>
        <p:nvSpPr>
          <p:cNvPr id="3" name="副標題 2"/>
          <p:cNvSpPr>
            <a:spLocks noGrp="1"/>
          </p:cNvSpPr>
          <p:nvPr>
            <p:ph type="subTitle" idx="1"/>
          </p:nvPr>
        </p:nvSpPr>
        <p:spPr>
          <a:xfrm>
            <a:off x="457200" y="1305202"/>
            <a:ext cx="8075241" cy="40680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Warehouse: ETL (Extract, Transform, and Load) and ELT (Extract, Load, Transform) Explanation</a:t>
            </a:r>
          </a:p>
          <a:p>
            <a:pPr marL="342900" indent="-342900" algn="l">
              <a:buClr>
                <a:srgbClr val="0070C0"/>
              </a:buClr>
              <a:buSzPct val="80000"/>
              <a:buFont typeface="Wingdings" pitchFamily="2" charset="2"/>
              <a:buChar char="u"/>
            </a:pPr>
            <a:r>
              <a:rPr lang="en-US" sz="1800" b="1" dirty="0">
                <a:solidFill>
                  <a:schemeClr val="tx1"/>
                </a:solidFill>
              </a:rPr>
              <a:t>Data warehouse has the challenge of taking data from many different sources.</a:t>
            </a:r>
          </a:p>
          <a:p>
            <a:pPr marL="342900" indent="-342900" algn="l">
              <a:buClr>
                <a:srgbClr val="0070C0"/>
              </a:buClr>
              <a:buSzPct val="80000"/>
              <a:buFont typeface="Wingdings" pitchFamily="2" charset="2"/>
              <a:buChar char="u"/>
            </a:pPr>
            <a:r>
              <a:rPr lang="en-US" sz="1800" b="1" dirty="0">
                <a:solidFill>
                  <a:schemeClr val="tx1"/>
                </a:solidFill>
              </a:rPr>
              <a:t>Data warehouse transform the data source into some sort of schema and query these different data sources simultaneously.</a:t>
            </a:r>
          </a:p>
          <a:p>
            <a:pPr marL="342900" indent="-342900" algn="l">
              <a:buClr>
                <a:srgbClr val="0070C0"/>
              </a:buClr>
              <a:buSzPct val="80000"/>
              <a:buFont typeface="Wingdings" pitchFamily="2" charset="2"/>
              <a:buChar char="u"/>
            </a:pPr>
            <a:r>
              <a:rPr lang="en-US" sz="1800" b="1" dirty="0">
                <a:solidFill>
                  <a:schemeClr val="tx1"/>
                </a:solidFill>
              </a:rPr>
              <a:t>Data warehouse makes data analysis using these disparate (different) data sources.</a:t>
            </a:r>
          </a:p>
          <a:p>
            <a:pPr marL="342900" indent="-342900" algn="l">
              <a:buClr>
                <a:srgbClr val="0070C0"/>
              </a:buClr>
              <a:buSzPct val="80000"/>
              <a:buFont typeface="Wingdings" pitchFamily="2" charset="2"/>
              <a:buChar char="u"/>
            </a:pPr>
            <a:r>
              <a:rPr lang="en-US" sz="1800" b="1" dirty="0">
                <a:solidFill>
                  <a:schemeClr val="tx1"/>
                </a:solidFill>
              </a:rPr>
              <a:t>In large corporation and organization, data warehouse is very common.</a:t>
            </a:r>
          </a:p>
          <a:p>
            <a:pPr marL="342900" indent="-342900" algn="l">
              <a:buClr>
                <a:srgbClr val="0070C0"/>
              </a:buClr>
              <a:buSzPct val="80000"/>
              <a:buFont typeface="Wingdings" pitchFamily="2" charset="2"/>
              <a:buChar char="u"/>
            </a:pPr>
            <a:r>
              <a:rPr lang="en-US" sz="1800" b="1" dirty="0">
                <a:solidFill>
                  <a:schemeClr val="tx1"/>
                </a:solidFill>
              </a:rPr>
              <a:t>We will get into the big data. </a:t>
            </a:r>
          </a:p>
          <a:p>
            <a:pPr marL="342900" indent="-342900" algn="l">
              <a:buClr>
                <a:srgbClr val="0070C0"/>
              </a:buClr>
              <a:buSzPct val="80000"/>
              <a:buFont typeface="Wingdings" pitchFamily="2" charset="2"/>
              <a:buChar char="u"/>
            </a:pPr>
            <a:r>
              <a:rPr lang="en-US" sz="1800" b="1" dirty="0">
                <a:solidFill>
                  <a:schemeClr val="tx1"/>
                </a:solidFill>
              </a:rPr>
              <a:t>The data warehouse may have a big Oracle database that contains all the information, replicated, and all sorts of complexity. </a:t>
            </a:r>
          </a:p>
          <a:p>
            <a:pPr marL="342900" indent="-342900" algn="l">
              <a:buClr>
                <a:srgbClr val="0070C0"/>
              </a:buClr>
              <a:buSzPct val="80000"/>
              <a:buFont typeface="Wingdings" pitchFamily="2" charset="2"/>
              <a:buChar char="u"/>
            </a:pPr>
            <a:r>
              <a:rPr lang="en-US" sz="1800" b="1" dirty="0">
                <a:solidFill>
                  <a:schemeClr val="tx1"/>
                </a:solidFill>
              </a:rPr>
              <a:t>We just query that through the SQL (Structured Query Language) or through graphical tools, like Tableau, is very popular data analysis tool.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5EB88C0C-39B3-47D5-9033-9076C9FC74DA}"/>
              </a:ext>
            </a:extLst>
          </p:cNvPr>
          <p:cNvPicPr>
            <a:picLocks noChangeAspect="1"/>
          </p:cNvPicPr>
          <p:nvPr/>
        </p:nvPicPr>
        <p:blipFill>
          <a:blip r:embed="rId2"/>
          <a:stretch>
            <a:fillRect/>
          </a:stretch>
        </p:blipFill>
        <p:spPr>
          <a:xfrm>
            <a:off x="6660232" y="5262562"/>
            <a:ext cx="1666875" cy="1276350"/>
          </a:xfrm>
          <a:prstGeom prst="rect">
            <a:avLst/>
          </a:prstGeom>
          <a:ln>
            <a:solidFill>
              <a:srgbClr val="C00000"/>
            </a:solidFill>
          </a:ln>
        </p:spPr>
      </p:pic>
    </p:spTree>
    <p:extLst>
      <p:ext uri="{BB962C8B-B14F-4D97-AF65-F5344CB8AC3E}">
        <p14:creationId xmlns:p14="http://schemas.microsoft.com/office/powerpoint/2010/main" val="355045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 Data Warehouse: ETL and ELT</a:t>
            </a:r>
            <a:endParaRPr lang="zh-TW" altLang="en-US" b="1" dirty="0">
              <a:solidFill>
                <a:srgbClr val="FFFF00"/>
              </a:solidFill>
            </a:endParaRPr>
          </a:p>
        </p:txBody>
      </p:sp>
      <p:sp>
        <p:nvSpPr>
          <p:cNvPr id="3" name="副標題 2"/>
          <p:cNvSpPr>
            <a:spLocks noGrp="1"/>
          </p:cNvSpPr>
          <p:nvPr>
            <p:ph type="subTitle" idx="1"/>
          </p:nvPr>
        </p:nvSpPr>
        <p:spPr>
          <a:xfrm>
            <a:off x="457200" y="1305203"/>
            <a:ext cx="8075241" cy="33479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Warehouse: ETL (Extract, Transform, and Load) and ELT (Extract, Load, Transform) Explanation</a:t>
            </a:r>
          </a:p>
          <a:p>
            <a:pPr marL="342900" indent="-342900" algn="l">
              <a:buClr>
                <a:srgbClr val="0070C0"/>
              </a:buClr>
              <a:buSzPct val="80000"/>
              <a:buFont typeface="Wingdings" pitchFamily="2" charset="2"/>
              <a:buChar char="u"/>
            </a:pPr>
            <a:r>
              <a:rPr lang="en-US" sz="1800" b="1" dirty="0">
                <a:solidFill>
                  <a:schemeClr val="tx1"/>
                </a:solidFill>
              </a:rPr>
              <a:t>The data analyst may query large data sets using Tableau.</a:t>
            </a:r>
          </a:p>
          <a:p>
            <a:pPr marL="342900" indent="-342900" algn="l">
              <a:buClr>
                <a:srgbClr val="0070C0"/>
              </a:buClr>
              <a:buSzPct val="80000"/>
              <a:buFont typeface="Wingdings" pitchFamily="2" charset="2"/>
              <a:buChar char="u"/>
            </a:pPr>
            <a:r>
              <a:rPr lang="en-US" sz="1800" b="1" dirty="0">
                <a:solidFill>
                  <a:schemeClr val="tx1"/>
                </a:solidFill>
              </a:rPr>
              <a:t>There are difference between the data analyst and data scientist.</a:t>
            </a:r>
          </a:p>
          <a:p>
            <a:pPr marL="342900" indent="-342900" algn="l">
              <a:buClr>
                <a:srgbClr val="0070C0"/>
              </a:buClr>
              <a:buSzPct val="80000"/>
              <a:buFont typeface="Wingdings" pitchFamily="2" charset="2"/>
              <a:buChar char="u"/>
            </a:pPr>
            <a:r>
              <a:rPr lang="en-US" sz="1800" b="1" dirty="0">
                <a:solidFill>
                  <a:schemeClr val="tx1"/>
                </a:solidFill>
              </a:rPr>
              <a:t>Data analyst may be write code to perform more advanced techniques from IAI (International Association of Identification) data, instead of just use tools to extract graphs and relationships out of data warehouse. This is a very complicated problem.</a:t>
            </a:r>
          </a:p>
          <a:p>
            <a:pPr marL="342900" indent="-342900" algn="l">
              <a:buClr>
                <a:srgbClr val="0070C0"/>
              </a:buClr>
              <a:buSzPct val="80000"/>
              <a:buFont typeface="Wingdings" pitchFamily="2" charset="2"/>
              <a:buChar char="u"/>
            </a:pPr>
            <a:r>
              <a:rPr lang="en-US" sz="1800" b="1" dirty="0">
                <a:solidFill>
                  <a:schemeClr val="tx1"/>
                </a:solidFill>
              </a:rPr>
              <a:t>Amazon have an entire department for data warehousing to take care of this full time. They never have enough people to do that. It is a big job. There a lot of challenges in doing data warehousing.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5EB88C0C-39B3-47D5-9033-9076C9FC74DA}"/>
              </a:ext>
            </a:extLst>
          </p:cNvPr>
          <p:cNvPicPr>
            <a:picLocks noChangeAspect="1"/>
          </p:cNvPicPr>
          <p:nvPr/>
        </p:nvPicPr>
        <p:blipFill>
          <a:blip r:embed="rId2"/>
          <a:stretch>
            <a:fillRect/>
          </a:stretch>
        </p:blipFill>
        <p:spPr>
          <a:xfrm>
            <a:off x="6660232" y="5262562"/>
            <a:ext cx="1666875" cy="1276350"/>
          </a:xfrm>
          <a:prstGeom prst="rect">
            <a:avLst/>
          </a:prstGeom>
          <a:ln>
            <a:solidFill>
              <a:srgbClr val="C00000"/>
            </a:solidFill>
          </a:ln>
        </p:spPr>
      </p:pic>
    </p:spTree>
    <p:extLst>
      <p:ext uri="{BB962C8B-B14F-4D97-AF65-F5344CB8AC3E}">
        <p14:creationId xmlns:p14="http://schemas.microsoft.com/office/powerpoint/2010/main" val="210833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 Data Warehouse: ETL and ELT</a:t>
            </a:r>
            <a:endParaRPr lang="zh-TW" altLang="en-US" b="1" dirty="0">
              <a:solidFill>
                <a:srgbClr val="FFFF00"/>
              </a:solidFill>
            </a:endParaRPr>
          </a:p>
        </p:txBody>
      </p:sp>
      <p:sp>
        <p:nvSpPr>
          <p:cNvPr id="3" name="副標題 2"/>
          <p:cNvSpPr>
            <a:spLocks noGrp="1"/>
          </p:cNvSpPr>
          <p:nvPr>
            <p:ph type="subTitle" idx="1"/>
          </p:nvPr>
        </p:nvSpPr>
        <p:spPr>
          <a:xfrm>
            <a:off x="457200" y="1305203"/>
            <a:ext cx="8075241" cy="29878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Warehouse: ETL (Extract, Transform, and Load) and ELT (Extract, Load, Transform) Explanation</a:t>
            </a:r>
          </a:p>
          <a:p>
            <a:pPr marL="342900" indent="-342900" algn="l">
              <a:buClr>
                <a:srgbClr val="0070C0"/>
              </a:buClr>
              <a:buSzPct val="80000"/>
              <a:buFont typeface="Wingdings" pitchFamily="2" charset="2"/>
              <a:buChar char="u"/>
            </a:pPr>
            <a:r>
              <a:rPr lang="en-US" sz="1800" b="1" dirty="0">
                <a:solidFill>
                  <a:schemeClr val="tx1"/>
                </a:solidFill>
              </a:rPr>
              <a:t>In data normalization, you  have to figure out how to do all the fields in all these different data sources related to each other. </a:t>
            </a:r>
          </a:p>
          <a:p>
            <a:pPr marL="342900" indent="-342900" algn="l">
              <a:buClr>
                <a:srgbClr val="0070C0"/>
              </a:buClr>
              <a:buSzPct val="80000"/>
              <a:buFont typeface="Wingdings" pitchFamily="2" charset="2"/>
              <a:buChar char="u"/>
            </a:pPr>
            <a:r>
              <a:rPr lang="en-US" sz="1800" b="1" dirty="0">
                <a:solidFill>
                  <a:schemeClr val="tx1"/>
                </a:solidFill>
              </a:rPr>
              <a:t>How do we make sure that a column in one data source is comparable to a column from another data source? How to have the same set of data at the same scale and using the same terminology? How to deal with missing data? How to deal with corrupt data? How to deal with data of the outliers? How to deal the data from robots? They are big challenges.</a:t>
            </a:r>
          </a:p>
          <a:p>
            <a:pPr marL="342900" indent="-342900" algn="l">
              <a:buClr>
                <a:srgbClr val="0070C0"/>
              </a:buClr>
              <a:buSzPct val="80000"/>
              <a:buFont typeface="Wingdings" pitchFamily="2" charset="2"/>
              <a:buChar char="u"/>
            </a:pPr>
            <a:r>
              <a:rPr lang="en-US" sz="1800" b="1" dirty="0">
                <a:solidFill>
                  <a:schemeClr val="tx1"/>
                </a:solidFill>
              </a:rPr>
              <a:t>Maintaining these data feeds also are a very big problem.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5EB88C0C-39B3-47D5-9033-9076C9FC74DA}"/>
              </a:ext>
            </a:extLst>
          </p:cNvPr>
          <p:cNvPicPr>
            <a:picLocks noChangeAspect="1"/>
          </p:cNvPicPr>
          <p:nvPr/>
        </p:nvPicPr>
        <p:blipFill>
          <a:blip r:embed="rId2"/>
          <a:stretch>
            <a:fillRect/>
          </a:stretch>
        </p:blipFill>
        <p:spPr>
          <a:xfrm>
            <a:off x="6660232" y="5262562"/>
            <a:ext cx="1666875" cy="1276350"/>
          </a:xfrm>
          <a:prstGeom prst="rect">
            <a:avLst/>
          </a:prstGeom>
          <a:ln>
            <a:solidFill>
              <a:srgbClr val="C00000"/>
            </a:solidFill>
          </a:ln>
        </p:spPr>
      </p:pic>
    </p:spTree>
    <p:extLst>
      <p:ext uri="{BB962C8B-B14F-4D97-AF65-F5344CB8AC3E}">
        <p14:creationId xmlns:p14="http://schemas.microsoft.com/office/powerpoint/2010/main" val="386329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 Data Warehouse: ETL and ELT</a:t>
            </a:r>
            <a:endParaRPr lang="zh-TW" altLang="en-US" b="1" dirty="0">
              <a:solidFill>
                <a:srgbClr val="FFFF00"/>
              </a:solidFill>
            </a:endParaRPr>
          </a:p>
        </p:txBody>
      </p:sp>
      <p:sp>
        <p:nvSpPr>
          <p:cNvPr id="3" name="副標題 2"/>
          <p:cNvSpPr>
            <a:spLocks noGrp="1"/>
          </p:cNvSpPr>
          <p:nvPr>
            <p:ph type="subTitle" idx="1"/>
          </p:nvPr>
        </p:nvSpPr>
        <p:spPr>
          <a:xfrm>
            <a:off x="457200" y="1305203"/>
            <a:ext cx="8075241" cy="35973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Warehouse: ETL (Extract, Transform, and Load) and ELT (Extract, Load, Transform) Explanation</a:t>
            </a:r>
          </a:p>
          <a:p>
            <a:pPr marL="342900" indent="-342900" algn="l">
              <a:buClr>
                <a:srgbClr val="0070C0"/>
              </a:buClr>
              <a:buSzPct val="80000"/>
              <a:buFont typeface="Wingdings" pitchFamily="2" charset="2"/>
              <a:buChar char="u"/>
            </a:pPr>
            <a:r>
              <a:rPr lang="en-US" sz="1800" b="1" dirty="0">
                <a:solidFill>
                  <a:schemeClr val="tx1"/>
                </a:solidFill>
              </a:rPr>
              <a:t>A lot can go wrong, when your importing all this information into your data warehouse, especially, when you have a very large transformation that needs to happen to take the raw data, for example, from webserver logs, into an actual structured database table that be imported into your data warehouse.</a:t>
            </a:r>
          </a:p>
          <a:p>
            <a:pPr marL="342900" indent="-342900" algn="l">
              <a:buClr>
                <a:srgbClr val="0070C0"/>
              </a:buClr>
              <a:buSzPct val="80000"/>
              <a:buFont typeface="Wingdings" pitchFamily="2" charset="2"/>
              <a:buChar char="u"/>
            </a:pPr>
            <a:r>
              <a:rPr lang="en-US" sz="1800" b="1" dirty="0">
                <a:solidFill>
                  <a:schemeClr val="tx1"/>
                </a:solidFill>
              </a:rPr>
              <a:t>Scaling is another problem, when you dealing with a monolithic data warehouse, eventually, your data will get so large, and those transformation themselves start to become a problem.</a:t>
            </a:r>
          </a:p>
          <a:p>
            <a:pPr marL="342900" indent="-342900" algn="l">
              <a:buClr>
                <a:srgbClr val="0070C0"/>
              </a:buClr>
              <a:buSzPct val="80000"/>
              <a:buFont typeface="Wingdings" pitchFamily="2" charset="2"/>
              <a:buChar char="u"/>
            </a:pPr>
            <a:r>
              <a:rPr lang="en-US" sz="1800" b="1" dirty="0">
                <a:solidFill>
                  <a:schemeClr val="tx1"/>
                </a:solidFill>
              </a:rPr>
              <a:t>Note:</a:t>
            </a:r>
          </a:p>
          <a:p>
            <a:pPr marL="342900" indent="-342900" algn="l">
              <a:buClr>
                <a:srgbClr val="0070C0"/>
              </a:buClr>
              <a:buSzPct val="80000"/>
              <a:buFont typeface="Wingdings" pitchFamily="2" charset="2"/>
              <a:buChar char="u"/>
            </a:pPr>
            <a:r>
              <a:rPr lang="en-US" sz="1800" b="1" dirty="0">
                <a:solidFill>
                  <a:schemeClr val="tx1"/>
                </a:solidFill>
              </a:rPr>
              <a:t>Blog, is a truncation of Web log, or Webserver log, is web site regular update new information or new discussion from the top.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5EB88C0C-39B3-47D5-9033-9076C9FC74DA}"/>
              </a:ext>
            </a:extLst>
          </p:cNvPr>
          <p:cNvPicPr>
            <a:picLocks noChangeAspect="1"/>
          </p:cNvPicPr>
          <p:nvPr/>
        </p:nvPicPr>
        <p:blipFill>
          <a:blip r:embed="rId2"/>
          <a:stretch>
            <a:fillRect/>
          </a:stretch>
        </p:blipFill>
        <p:spPr>
          <a:xfrm>
            <a:off x="6660232" y="5262562"/>
            <a:ext cx="1666875" cy="1276350"/>
          </a:xfrm>
          <a:prstGeom prst="rect">
            <a:avLst/>
          </a:prstGeom>
          <a:ln>
            <a:solidFill>
              <a:srgbClr val="C00000"/>
            </a:solidFill>
          </a:ln>
        </p:spPr>
      </p:pic>
    </p:spTree>
    <p:extLst>
      <p:ext uri="{BB962C8B-B14F-4D97-AF65-F5344CB8AC3E}">
        <p14:creationId xmlns:p14="http://schemas.microsoft.com/office/powerpoint/2010/main" val="20850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55.1 ETL and ELT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6162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55.1 ETL and ELT</a:t>
            </a:r>
            <a:endParaRPr lang="zh-TW" altLang="en-US" b="1" dirty="0">
              <a:solidFill>
                <a:srgbClr val="FFFF00"/>
              </a:solidFill>
            </a:endParaRPr>
          </a:p>
        </p:txBody>
      </p:sp>
      <p:sp>
        <p:nvSpPr>
          <p:cNvPr id="3" name="副標題 2"/>
          <p:cNvSpPr>
            <a:spLocks noGrp="1"/>
          </p:cNvSpPr>
          <p:nvPr>
            <p:ph type="subTitle" idx="1"/>
          </p:nvPr>
        </p:nvSpPr>
        <p:spPr>
          <a:xfrm>
            <a:off x="457199" y="1268759"/>
            <a:ext cx="8075241" cy="32403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ETL (Extract, Transform, and Load) and ELT (Extract, Load, and Transform)</a:t>
            </a:r>
          </a:p>
          <a:p>
            <a:pPr marL="342900" indent="-342900" algn="l">
              <a:buClr>
                <a:srgbClr val="0070C0"/>
              </a:buClr>
              <a:buSzPct val="80000"/>
              <a:buFont typeface="Wingdings" pitchFamily="2" charset="2"/>
              <a:buChar char="u"/>
            </a:pPr>
            <a:r>
              <a:rPr lang="en-US" sz="1800" b="1" dirty="0">
                <a:solidFill>
                  <a:schemeClr val="tx1"/>
                </a:solidFill>
              </a:rPr>
              <a:t>ETL and TLT refer to how data gets into data warehouse.</a:t>
            </a:r>
          </a:p>
          <a:p>
            <a:pPr marL="342900" indent="-342900" algn="l">
              <a:buClr>
                <a:srgbClr val="0070C0"/>
              </a:buClr>
              <a:buSzPct val="80000"/>
              <a:buFont typeface="Wingdings" pitchFamily="2" charset="2"/>
              <a:buChar char="u"/>
            </a:pPr>
            <a:r>
              <a:rPr lang="en-US" sz="1800" b="1" dirty="0">
                <a:solidFill>
                  <a:schemeClr val="tx1"/>
                </a:solidFill>
              </a:rPr>
              <a:t>Traditionally, the flow was ETL (Extract, Transform, and Load):</a:t>
            </a:r>
          </a:p>
          <a:p>
            <a:pPr marL="800100" lvl="1" indent="-342900" algn="l">
              <a:buClr>
                <a:srgbClr val="0070C0"/>
              </a:buClr>
              <a:buSzPct val="80000"/>
              <a:buFont typeface="Wingdings" pitchFamily="2" charset="2"/>
              <a:buChar char="u"/>
            </a:pPr>
            <a:r>
              <a:rPr lang="en-US" sz="1800" b="1" dirty="0">
                <a:solidFill>
                  <a:schemeClr val="tx1"/>
                </a:solidFill>
              </a:rPr>
              <a:t>Raw data from operational system is first periodically </a:t>
            </a:r>
            <a:r>
              <a:rPr lang="en-US" sz="1800" b="1" dirty="0">
                <a:solidFill>
                  <a:srgbClr val="C00000"/>
                </a:solidFill>
              </a:rPr>
              <a:t>extracted</a:t>
            </a:r>
            <a:r>
              <a:rPr lang="en-US" sz="1800" b="1"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Then, the data is </a:t>
            </a:r>
            <a:r>
              <a:rPr lang="en-US" sz="1800" b="1" dirty="0">
                <a:solidFill>
                  <a:srgbClr val="C00000"/>
                </a:solidFill>
              </a:rPr>
              <a:t>transformed</a:t>
            </a:r>
            <a:r>
              <a:rPr lang="en-US" sz="1800" b="1" dirty="0">
                <a:solidFill>
                  <a:schemeClr val="tx1"/>
                </a:solidFill>
              </a:rPr>
              <a:t> into the schema needed by the DW (Data Warehouse)</a:t>
            </a:r>
          </a:p>
          <a:p>
            <a:pPr marL="800100" lvl="1" indent="-342900" algn="l">
              <a:buClr>
                <a:srgbClr val="0070C0"/>
              </a:buClr>
              <a:buSzPct val="80000"/>
              <a:buFont typeface="Wingdings" pitchFamily="2" charset="2"/>
              <a:buChar char="u"/>
            </a:pPr>
            <a:r>
              <a:rPr lang="en-US" sz="1800" b="1" dirty="0">
                <a:solidFill>
                  <a:schemeClr val="tx1"/>
                </a:solidFill>
              </a:rPr>
              <a:t>Finally, the data is </a:t>
            </a:r>
            <a:r>
              <a:rPr lang="en-US" sz="1800" b="1" dirty="0">
                <a:solidFill>
                  <a:srgbClr val="C00000"/>
                </a:solidFill>
              </a:rPr>
              <a:t>loaded </a:t>
            </a:r>
            <a:r>
              <a:rPr lang="en-US" sz="1800" b="1" dirty="0">
                <a:solidFill>
                  <a:schemeClr val="tx1"/>
                </a:solidFill>
              </a:rPr>
              <a:t>into the data warehouse, already in the structured needed.</a:t>
            </a:r>
          </a:p>
          <a:p>
            <a:pPr marL="342900" indent="-342900" algn="l">
              <a:buClr>
                <a:srgbClr val="0070C0"/>
              </a:buClr>
              <a:buSzPct val="80000"/>
              <a:buFont typeface="Wingdings" pitchFamily="2" charset="2"/>
              <a:buChar char="u"/>
            </a:pPr>
            <a:r>
              <a:rPr lang="en-US" sz="1800" b="1" dirty="0">
                <a:solidFill>
                  <a:schemeClr val="tx1"/>
                </a:solidFill>
              </a:rPr>
              <a:t>But what if we are dealing with “big data”? That transform step can turn into a big problem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https://www.udemy.com/course/data-science-and-machine-learning-with-python-hands-on/learn/lecture/4020696#overview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9BB668A7-B1FC-434E-838E-B27D1EED92C3}"/>
              </a:ext>
            </a:extLst>
          </p:cNvPr>
          <p:cNvPicPr>
            <a:picLocks noChangeAspect="1"/>
          </p:cNvPicPr>
          <p:nvPr/>
        </p:nvPicPr>
        <p:blipFill>
          <a:blip r:embed="rId2"/>
          <a:stretch>
            <a:fillRect/>
          </a:stretch>
        </p:blipFill>
        <p:spPr>
          <a:xfrm>
            <a:off x="6798890" y="4685268"/>
            <a:ext cx="1733550" cy="1314450"/>
          </a:xfrm>
          <a:prstGeom prst="rect">
            <a:avLst/>
          </a:prstGeom>
          <a:ln>
            <a:solidFill>
              <a:srgbClr val="C00000"/>
            </a:solidFill>
          </a:ln>
        </p:spPr>
      </p:pic>
    </p:spTree>
    <p:extLst>
      <p:ext uri="{BB962C8B-B14F-4D97-AF65-F5344CB8AC3E}">
        <p14:creationId xmlns:p14="http://schemas.microsoft.com/office/powerpoint/2010/main" val="2645714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6627</TotalTime>
  <Words>2069</Words>
  <Application>Microsoft Office PowerPoint</Application>
  <PresentationFormat>On-screen Show (4:3)</PresentationFormat>
  <Paragraphs>161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55 Data Warehouse: ETL and ELT</vt:lpstr>
      <vt:lpstr>55 Data Warehouse: ETL and ELT</vt:lpstr>
      <vt:lpstr>55 Data Warehouse: ETL and ELT</vt:lpstr>
      <vt:lpstr>55 Data Warehouse: ETL and ELT</vt:lpstr>
      <vt:lpstr>55 Data Warehouse: ETL and ELT</vt:lpstr>
      <vt:lpstr>55 Data Warehouse: ETL and ELT</vt:lpstr>
      <vt:lpstr>55 Data Warehouse: ETL and ELT</vt:lpstr>
      <vt:lpstr>55.1 ETL and ELT</vt:lpstr>
      <vt:lpstr>55.1 ETL and ELT</vt:lpstr>
      <vt:lpstr>55.1 ETL and ELT</vt:lpstr>
      <vt:lpstr>55.2 ELT</vt:lpstr>
      <vt:lpstr>55.2 ELT</vt:lpstr>
      <vt:lpstr>55.2 ELT</vt:lpstr>
      <vt:lpstr>55.2 ELT</vt:lpstr>
      <vt:lpstr>55.2 ELT</vt:lpstr>
      <vt:lpstr>55.3 Spark</vt:lpstr>
      <vt:lpstr>55.3 Spark</vt:lpstr>
      <vt:lpstr>55.3 Spark</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3082</cp:revision>
  <dcterms:created xsi:type="dcterms:W3CDTF">2018-09-28T16:40:41Z</dcterms:created>
  <dcterms:modified xsi:type="dcterms:W3CDTF">2020-09-03T06:39:46Z</dcterms:modified>
</cp:coreProperties>
</file>