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62" r:id="rId4"/>
    <p:sldId id="263" r:id="rId5"/>
    <p:sldId id="265" r:id="rId6"/>
    <p:sldId id="260" r:id="rId7"/>
    <p:sldId id="264" r:id="rId8"/>
    <p:sldId id="259" r:id="rId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9" d="100"/>
          <a:sy n="89" d="100"/>
        </p:scale>
        <p:origin x="822"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2020/9/24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2020/9/24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1 Python Data Science, ML, and DL</a:t>
            </a:r>
            <a:endParaRPr lang="zh-TW" altLang="en-US" sz="40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 Python Data Science, ML, and DL</a:t>
            </a:r>
            <a:endParaRPr lang="zh-TW" altLang="en-US" sz="4000" b="1" dirty="0">
              <a:solidFill>
                <a:srgbClr val="FFFF00"/>
              </a:solidFill>
            </a:endParaRPr>
          </a:p>
        </p:txBody>
      </p:sp>
      <p:sp>
        <p:nvSpPr>
          <p:cNvPr id="3" name="副標題 2"/>
          <p:cNvSpPr>
            <a:spLocks noGrp="1"/>
          </p:cNvSpPr>
          <p:nvPr>
            <p:ph type="subTitle" idx="1"/>
          </p:nvPr>
        </p:nvSpPr>
        <p:spPr>
          <a:xfrm>
            <a:off x="467543" y="1268759"/>
            <a:ext cx="8241831" cy="72008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Welcome to Data Science, ML (Machine Learning), and DL (Deep Learning) with Python.</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7" name="Picture 2" descr="How are AI, Machine Learning, Deep Learning &amp; Data Science Related?">
            <a:extLst>
              <a:ext uri="{FF2B5EF4-FFF2-40B4-BE49-F238E27FC236}">
                <a16:creationId xmlns:a16="http://schemas.microsoft.com/office/drawing/2014/main" id="{5D362992-2C29-4155-9236-8DAE1A5604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9832" y="2492896"/>
            <a:ext cx="3359398" cy="3359398"/>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 Python Data Science, ML, and DL</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18856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Below diagram, we can see Data Science include math, statistics, visualization, EDA (Electronic Design Automation), and etc.</a:t>
            </a:r>
          </a:p>
          <a:p>
            <a:pPr marL="342900" indent="-342900" algn="l">
              <a:buClr>
                <a:srgbClr val="0070C0"/>
              </a:buClr>
              <a:buSzPct val="80000"/>
              <a:buFont typeface="Wingdings" pitchFamily="2" charset="2"/>
              <a:buChar char="u"/>
            </a:pPr>
            <a:r>
              <a:rPr lang="en-US" sz="1800" b="1" dirty="0">
                <a:solidFill>
                  <a:schemeClr val="tx1"/>
                </a:solidFill>
              </a:rPr>
              <a:t>Data Science is the fundamental for Artificial Intelligence, Machine Learning, and Deep Learning.</a:t>
            </a:r>
          </a:p>
          <a:p>
            <a:pPr marL="342900" indent="-342900" algn="l">
              <a:buClr>
                <a:srgbClr val="0070C0"/>
              </a:buClr>
              <a:buSzPct val="80000"/>
              <a:buFont typeface="Wingdings" pitchFamily="2" charset="2"/>
              <a:buChar char="u"/>
            </a:pPr>
            <a:r>
              <a:rPr lang="en-US" sz="1800" b="1" dirty="0">
                <a:solidFill>
                  <a:schemeClr val="tx1"/>
                </a:solidFill>
              </a:rPr>
              <a:t>Artificial Intelligence is the machine with cognitive function.</a:t>
            </a:r>
          </a:p>
          <a:p>
            <a:pPr marL="342900" indent="-342900" algn="l">
              <a:buClr>
                <a:srgbClr val="0070C0"/>
              </a:buClr>
              <a:buSzPct val="80000"/>
              <a:buFont typeface="Wingdings" pitchFamily="2" charset="2"/>
              <a:buChar char="u"/>
            </a:pPr>
            <a:r>
              <a:rPr lang="en-US" sz="1800" b="1" dirty="0">
                <a:solidFill>
                  <a:schemeClr val="tx1"/>
                </a:solidFill>
              </a:rPr>
              <a:t>Machine Learning build the math model with Data set.</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2" descr="How are AI, Machine Learning, Deep Learning &amp; Data Science Related?">
            <a:extLst>
              <a:ext uri="{FF2B5EF4-FFF2-40B4-BE49-F238E27FC236}">
                <a16:creationId xmlns:a16="http://schemas.microsoft.com/office/drawing/2014/main" id="{5D362992-2C29-4155-9236-8DAE1A5604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3154438"/>
            <a:ext cx="3359398" cy="3359398"/>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016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 Python Data Science, ML, and DL</a:t>
            </a:r>
            <a:endParaRPr lang="zh-TW" altLang="en-US" sz="4000" b="1" dirty="0">
              <a:solidFill>
                <a:srgbClr val="FFFF00"/>
              </a:solidFill>
            </a:endParaRPr>
          </a:p>
        </p:txBody>
      </p:sp>
      <p:sp>
        <p:nvSpPr>
          <p:cNvPr id="3" name="副標題 2"/>
          <p:cNvSpPr>
            <a:spLocks noGrp="1"/>
          </p:cNvSpPr>
          <p:nvPr>
            <p:ph type="subTitle" idx="1"/>
          </p:nvPr>
        </p:nvSpPr>
        <p:spPr>
          <a:xfrm>
            <a:off x="467543" y="1268757"/>
            <a:ext cx="8241831" cy="17903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 Deep Learning, we build mathematical model by ANN (Artificial Neural Network) to solve very complicated problems. </a:t>
            </a:r>
          </a:p>
          <a:p>
            <a:pPr marL="342900" indent="-342900" algn="l">
              <a:buClr>
                <a:srgbClr val="0070C0"/>
              </a:buClr>
              <a:buSzPct val="80000"/>
              <a:buFont typeface="Wingdings" pitchFamily="2" charset="2"/>
              <a:buChar char="u"/>
            </a:pPr>
            <a:r>
              <a:rPr lang="en-US" sz="1800" b="1" dirty="0">
                <a:solidFill>
                  <a:schemeClr val="tx1"/>
                </a:solidFill>
              </a:rPr>
              <a:t>We can not use matrix inversion for solving very complicated problem. Instead, we use neurons, gradient descent, and backpropagation to replace the matrix inversion. </a:t>
            </a:r>
          </a:p>
          <a:p>
            <a:pPr marL="342900" indent="-342900" algn="l">
              <a:buClr>
                <a:srgbClr val="0070C0"/>
              </a:buClr>
              <a:buSzPct val="80000"/>
              <a:buFont typeface="Wingdings" pitchFamily="2" charset="2"/>
              <a:buChar char="u"/>
            </a:pPr>
            <a:r>
              <a:rPr lang="en-US" sz="1800" b="1" dirty="0">
                <a:solidFill>
                  <a:schemeClr val="tx1"/>
                </a:solidFill>
              </a:rPr>
              <a:t>If more than 2 layers of hidden layers, we call Deep Learning.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1028" name="Picture 4" descr="Deep Learning: How Will It Change Healthcare? – OrboGraph">
            <a:extLst>
              <a:ext uri="{FF2B5EF4-FFF2-40B4-BE49-F238E27FC236}">
                <a16:creationId xmlns:a16="http://schemas.microsoft.com/office/drawing/2014/main" id="{0C80D31E-DF14-4006-8726-E4FB95536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5730" y="3243699"/>
            <a:ext cx="4285456" cy="296807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99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 Python Data Science, ML, and DL</a:t>
            </a:r>
            <a:endParaRPr lang="zh-TW" altLang="en-US" sz="4000" b="1" dirty="0">
              <a:solidFill>
                <a:srgbClr val="FFFF00"/>
              </a:solidFill>
            </a:endParaRPr>
          </a:p>
        </p:txBody>
      </p:sp>
      <p:sp>
        <p:nvSpPr>
          <p:cNvPr id="3" name="副標題 2"/>
          <p:cNvSpPr>
            <a:spLocks noGrp="1"/>
          </p:cNvSpPr>
          <p:nvPr>
            <p:ph type="subTitle" idx="1"/>
          </p:nvPr>
        </p:nvSpPr>
        <p:spPr>
          <a:xfrm>
            <a:off x="467543" y="1268757"/>
            <a:ext cx="8241831" cy="23762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Among the Deep Learning frameworks, Google Tensorflow and Facebook Pytorch frameworks are the most famous ones.</a:t>
            </a:r>
          </a:p>
          <a:p>
            <a:pPr marL="342900" indent="-342900" algn="l">
              <a:buClr>
                <a:srgbClr val="0070C0"/>
              </a:buClr>
              <a:buSzPct val="80000"/>
              <a:buFont typeface="Wingdings" pitchFamily="2" charset="2"/>
              <a:buChar char="u"/>
            </a:pPr>
            <a:r>
              <a:rPr lang="en-US" sz="1800" b="1" dirty="0">
                <a:solidFill>
                  <a:schemeClr val="tx1"/>
                </a:solidFill>
              </a:rPr>
              <a:t>In Deep Learning, Tensorflow and Pytorch replace the Apache Spark for in-memory processing (instead of Hadoop map-reduce in disk) and distributed computing.</a:t>
            </a:r>
          </a:p>
          <a:p>
            <a:pPr marL="342900" indent="-342900" algn="l">
              <a:buClr>
                <a:srgbClr val="0070C0"/>
              </a:buClr>
              <a:buSzPct val="80000"/>
              <a:buFont typeface="Wingdings" pitchFamily="2" charset="2"/>
              <a:buChar char="u"/>
            </a:pPr>
            <a:r>
              <a:rPr lang="en-US" sz="1800" b="1" dirty="0">
                <a:solidFill>
                  <a:schemeClr val="tx1"/>
                </a:solidFill>
              </a:rPr>
              <a:t>PyTorch is famous for dynamic graph, R&amp;D and firmware prototyping versus TensorFlow in static graph and product release.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1026" name="Picture 2" descr="Difference between PyTorch and TensorFlow - javatpoint">
            <a:extLst>
              <a:ext uri="{FF2B5EF4-FFF2-40B4-BE49-F238E27FC236}">
                <a16:creationId xmlns:a16="http://schemas.microsoft.com/office/drawing/2014/main" id="{6BDAAF2D-D25E-4D9B-9A2C-264C3FCE15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851129"/>
            <a:ext cx="4305040" cy="2483677"/>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734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 Python Data Science, ML, and DL</a:t>
            </a:r>
            <a:endParaRPr lang="zh-TW" altLang="en-US" sz="4000" b="1" dirty="0">
              <a:solidFill>
                <a:srgbClr val="FFFF00"/>
              </a:solidFill>
            </a:endParaRPr>
          </a:p>
        </p:txBody>
      </p:sp>
      <p:sp>
        <p:nvSpPr>
          <p:cNvPr id="3" name="副標題 2"/>
          <p:cNvSpPr>
            <a:spLocks noGrp="1"/>
          </p:cNvSpPr>
          <p:nvPr>
            <p:ph type="subTitle" idx="1"/>
          </p:nvPr>
        </p:nvSpPr>
        <p:spPr>
          <a:xfrm>
            <a:off x="467543" y="1268759"/>
            <a:ext cx="8241831" cy="10801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Both Pytorch and Tensorflow are low level implementation of ANN (Artificial Neural Network). </a:t>
            </a:r>
          </a:p>
          <a:p>
            <a:pPr marL="342900" indent="-342900" algn="l">
              <a:buClr>
                <a:srgbClr val="0070C0"/>
              </a:buClr>
              <a:buSzPct val="80000"/>
              <a:buFont typeface="Wingdings" pitchFamily="2" charset="2"/>
              <a:buChar char="u"/>
            </a:pPr>
            <a:r>
              <a:rPr lang="en-US" sz="1800" b="1" dirty="0">
                <a:solidFill>
                  <a:schemeClr val="tx1"/>
                </a:solidFill>
              </a:rPr>
              <a:t>Keras is the API for PyTorch and Tensorflow.</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2050" name="Picture 2" descr="Deep Learning Model Development with TensorFlow and Keras">
            <a:extLst>
              <a:ext uri="{FF2B5EF4-FFF2-40B4-BE49-F238E27FC236}">
                <a16:creationId xmlns:a16="http://schemas.microsoft.com/office/drawing/2014/main" id="{77277F48-7728-4CF8-BE13-0CE313D02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835" y="2708920"/>
            <a:ext cx="4229928" cy="277923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211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 Python Data Science, ML, and DL</a:t>
            </a:r>
            <a:endParaRPr lang="zh-TW" altLang="en-US" sz="4000" b="1" dirty="0">
              <a:solidFill>
                <a:srgbClr val="FFFF00"/>
              </a:solidFill>
            </a:endParaRPr>
          </a:p>
        </p:txBody>
      </p:sp>
      <p:sp>
        <p:nvSpPr>
          <p:cNvPr id="3" name="副標題 2"/>
          <p:cNvSpPr>
            <a:spLocks noGrp="1"/>
          </p:cNvSpPr>
          <p:nvPr>
            <p:ph type="subTitle" idx="1"/>
          </p:nvPr>
        </p:nvSpPr>
        <p:spPr>
          <a:xfrm>
            <a:off x="467543" y="1268759"/>
            <a:ext cx="8241831" cy="18002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Some of the is best well known features, such as, “Product Recommendations”, “People who bought also bought”, “Top Sellers”, “Movie Recommendations”, “Spam classifier”, “Search Engine”, “Apache Spark distributed Computing”, “Handwriting Recognition”, “Face Recognition”,  “Fighter Jet Identifications”, “Benign/Malignant Tumor Classifier”, “Semiconductor QA/Corners Correlation Classification”, “Cars Model Classifiers”, “Self-Driving Car”, and etc.</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3074" name="Picture 2" descr="What are Product Recommendation Engines? And the various versions of them?  | by Maruti Techlabs | Towards Data Science">
            <a:extLst>
              <a:ext uri="{FF2B5EF4-FFF2-40B4-BE49-F238E27FC236}">
                <a16:creationId xmlns:a16="http://schemas.microsoft.com/office/drawing/2014/main" id="{D40C4CA4-32C0-4183-B490-C11EAD84E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191407"/>
            <a:ext cx="2857500" cy="16002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3076" name="Picture 4" descr="Self-Driving Cars: A Guide to Technology and Safety">
            <a:extLst>
              <a:ext uri="{FF2B5EF4-FFF2-40B4-BE49-F238E27FC236}">
                <a16:creationId xmlns:a16="http://schemas.microsoft.com/office/drawing/2014/main" id="{51527BFC-DCA2-44F1-B782-ABD8238C8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056" y="4933446"/>
            <a:ext cx="2819400" cy="161925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3078" name="Picture 6" descr="The Air Force Secretly Built Its Next Fighter Jet: Here's What It Means for  Defense Stocks | The Motley Fool">
            <a:extLst>
              <a:ext uri="{FF2B5EF4-FFF2-40B4-BE49-F238E27FC236}">
                <a16:creationId xmlns:a16="http://schemas.microsoft.com/office/drawing/2014/main" id="{51190CC0-96C9-4E23-A9FF-CCFA4E28BD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57056" y="3144587"/>
            <a:ext cx="2592288" cy="1581296"/>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3080" name="Picture 8" descr="How do you check the quality of your regression model in Python? | by  Tirthajyoti Sarkar | Towards Data Science">
            <a:extLst>
              <a:ext uri="{FF2B5EF4-FFF2-40B4-BE49-F238E27FC236}">
                <a16:creationId xmlns:a16="http://schemas.microsoft.com/office/drawing/2014/main" id="{A38F1825-E86D-45B0-AF14-34EDFEF9BF2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5814" y="4933446"/>
            <a:ext cx="3792170" cy="1439839"/>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288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696</TotalTime>
  <Words>505</Words>
  <Application>Microsoft Office PowerPoint</Application>
  <PresentationFormat>On-screen Show (4:3)</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Office 佈景主題</vt:lpstr>
      <vt:lpstr>1 Python Data Science, ML, and DL</vt:lpstr>
      <vt:lpstr>1 Python Data Science, ML, and DL</vt:lpstr>
      <vt:lpstr>1 Python Data Science, ML, and DL</vt:lpstr>
      <vt:lpstr>1 Python Data Science, ML, and DL</vt:lpstr>
      <vt:lpstr>1 Python Data Science, ML, and DL</vt:lpstr>
      <vt:lpstr>1 Python Data Science, ML, and DL</vt:lpstr>
      <vt:lpstr>1 Python Data Science, ML, and DL</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354</cp:revision>
  <dcterms:created xsi:type="dcterms:W3CDTF">2018-09-28T16:40:41Z</dcterms:created>
  <dcterms:modified xsi:type="dcterms:W3CDTF">2020-09-24T19:57:41Z</dcterms:modified>
</cp:coreProperties>
</file>