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295" r:id="rId4"/>
    <p:sldId id="297" r:id="rId5"/>
    <p:sldId id="278" r:id="rId6"/>
    <p:sldId id="298" r:id="rId7"/>
    <p:sldId id="299" r:id="rId8"/>
    <p:sldId id="300" r:id="rId9"/>
    <p:sldId id="301" r:id="rId10"/>
    <p:sldId id="302" r:id="rId11"/>
    <p:sldId id="305" r:id="rId12"/>
    <p:sldId id="303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95401" autoAdjust="0"/>
  </p:normalViewPr>
  <p:slideViewPr>
    <p:cSldViewPr>
      <p:cViewPr varScale="1">
        <p:scale>
          <a:sx n="94" d="100"/>
          <a:sy n="94" d="100"/>
        </p:scale>
        <p:origin x="2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s.google.com/machine-learning/crash-course/classification/roc-and-au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 Measure Classifier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59.3 Other Metrics: Specificity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74988" y="1412777"/>
                <a:ext cx="8445484" cy="1823224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Specificity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𝑵𝒆𝒈𝒂𝒕𝒊𝒗𝒆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𝑵𝒂𝒈𝒂𝒕𝒊𝒗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𝒆𝒔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𝑭𝒂𝒍𝒔𝒆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𝑵𝒆𝒈𝒂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𝒕𝒊𝒗𝒆𝒔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= “True Negative Rate”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For example, Specificity is the True Negatives over [True Negatives plus False Positive].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Specificity is also known as True Negative Rate.</a:t>
                </a: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74988" y="1412777"/>
                <a:ext cx="8445484" cy="1823224"/>
              </a:xfrm>
              <a:blipFill>
                <a:blip r:embed="rId2"/>
                <a:stretch>
                  <a:fillRect l="-72" t="-1661" b="-465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86146-A616-4435-B662-9A93182E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64" y="4232438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876AE2-C762-46DB-8BFA-B972A80FF1B4}"/>
              </a:ext>
            </a:extLst>
          </p:cNvPr>
          <p:cNvSpPr/>
          <p:nvPr/>
        </p:nvSpPr>
        <p:spPr>
          <a:xfrm>
            <a:off x="7164287" y="4310283"/>
            <a:ext cx="1684565" cy="20587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59.4 Other Metrics: F1 Score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59.4 Other Metrics: F1 Score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74988" y="1412776"/>
                <a:ext cx="8445484" cy="3024336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F1 Score 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F1 Score is also very common.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F1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		(1)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F1 Score = 2*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	(2)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Note: Eq (1) can be derived from eq (2)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Eq (2) =&gt; 2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= 2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)/(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= 2*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 =&gt; eq (1)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74988" y="1412776"/>
                <a:ext cx="8445484" cy="3024336"/>
              </a:xfrm>
              <a:blipFill>
                <a:blip r:embed="rId2"/>
                <a:stretch>
                  <a:fillRect l="-72" t="-100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86146-A616-4435-B662-9A93182E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575219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876AE2-C762-46DB-8BFA-B972A80FF1B4}"/>
              </a:ext>
            </a:extLst>
          </p:cNvPr>
          <p:cNvSpPr/>
          <p:nvPr/>
        </p:nvSpPr>
        <p:spPr>
          <a:xfrm>
            <a:off x="1907704" y="5330598"/>
            <a:ext cx="4529137" cy="5489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31585-F298-4446-B0AA-C7817003DD3D}"/>
              </a:ext>
            </a:extLst>
          </p:cNvPr>
          <p:cNvSpPr/>
          <p:nvPr/>
        </p:nvSpPr>
        <p:spPr>
          <a:xfrm>
            <a:off x="3518183" y="4575220"/>
            <a:ext cx="1396146" cy="2111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5C25A-9849-43E1-9EED-8F2A38EF9785}"/>
              </a:ext>
            </a:extLst>
          </p:cNvPr>
          <p:cNvSpPr/>
          <p:nvPr/>
        </p:nvSpPr>
        <p:spPr>
          <a:xfrm>
            <a:off x="3532966" y="5330598"/>
            <a:ext cx="2903875" cy="5489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59.4 Other Metrics: F1 Score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5"/>
            <a:ext cx="8445484" cy="27966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F1 Score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F1 Score is also very common.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Mathematically, F1 Score is a Harmonic mean of Recall (or Sensitivity) and Precision.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you care about both Recall and Precision, F1 Score is a metric that balances the two if you know that your model want to capture both recall and precision.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F1 Score can be a way of doing that but the real world, we only care about recall more or precision more, respectively. We do not pay attention on both together.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F1 Score is not used in real world.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86146-A616-4435-B662-9A93182E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392331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876AE2-C762-46DB-8BFA-B972A80FF1B4}"/>
              </a:ext>
            </a:extLst>
          </p:cNvPr>
          <p:cNvSpPr/>
          <p:nvPr/>
        </p:nvSpPr>
        <p:spPr>
          <a:xfrm>
            <a:off x="2339752" y="5147710"/>
            <a:ext cx="4529137" cy="5489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31585-F298-4446-B0AA-C7817003DD3D}"/>
              </a:ext>
            </a:extLst>
          </p:cNvPr>
          <p:cNvSpPr/>
          <p:nvPr/>
        </p:nvSpPr>
        <p:spPr>
          <a:xfrm>
            <a:off x="3950231" y="4392332"/>
            <a:ext cx="1396146" cy="2111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5C25A-9849-43E1-9EED-8F2A38EF9785}"/>
              </a:ext>
            </a:extLst>
          </p:cNvPr>
          <p:cNvSpPr/>
          <p:nvPr/>
        </p:nvSpPr>
        <p:spPr>
          <a:xfrm>
            <a:off x="3965014" y="5147710"/>
            <a:ext cx="2903875" cy="5489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6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59.5 Other Metrics: RMSE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59.5 Other Metrics: RMSE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5"/>
            <a:ext cx="8445484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RMSE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Accuracy measurement: RMSE (Root Mean Squared Error) measures the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exactly measure the root mean squared error. It adds all of these squared errors of each prediction from its actual value and take the square root of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RMSE does not get into the Confusion Matrix (or Recall, Sensitivity, and etc.)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13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59.6 Other Metrics: AUC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6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59.6 Other Metrics: ROC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5"/>
            <a:ext cx="8445484" cy="25169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ROC Curve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Another way of evaluating our mode is the ROC curve.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ROC (Receiver Operating Characteristics Curve) plot the True Positive Rate (Recall) to False Positive Rate at various threshold settings.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Basically, you evaluate the ROC curve above the diagonal curve. Points above the diagonal represent good classification (better than random)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Ideal curve would just be a point in the upper-left corner.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more it is bent toward the upper-left, the better.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4D943-70CF-45C4-82AA-369005640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7" y="4132982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11DB05-A064-49C8-A1F2-CB2F396E3F12}"/>
              </a:ext>
            </a:extLst>
          </p:cNvPr>
          <p:cNvSpPr/>
          <p:nvPr/>
        </p:nvSpPr>
        <p:spPr>
          <a:xfrm>
            <a:off x="2051720" y="4165342"/>
            <a:ext cx="1396146" cy="2111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74C10-57C3-4B4D-9B7F-CC3510034F13}"/>
              </a:ext>
            </a:extLst>
          </p:cNvPr>
          <p:cNvSpPr/>
          <p:nvPr/>
        </p:nvSpPr>
        <p:spPr>
          <a:xfrm>
            <a:off x="3563888" y="4165342"/>
            <a:ext cx="1396146" cy="2111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553AA6-A44D-411E-A8AE-809276FD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62" y="3996833"/>
            <a:ext cx="3398678" cy="24482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187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59.7 Other Metrics: ROC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59.7 Other Metrics: AUC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5"/>
            <a:ext cx="8445484" cy="23368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AUC Curve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https://developers.google.com/machine-learning/crash-course/classification/roc-and-auc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AUC (Area Under the ROC Curve) is the area under the ROC Curve.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AUC is the area under ROC which represents the probability of a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AUC randomly chosen positive instance higher than a randomly chosen negative one. AUC rank from 0 to 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553AA6-A44D-411E-A8AE-809276FD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794" y="4005064"/>
            <a:ext cx="3398678" cy="24482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BAEC7E23-55FC-4F64-AEAC-622EAEA5433B}"/>
              </a:ext>
            </a:extLst>
          </p:cNvPr>
          <p:cNvSpPr txBox="1">
            <a:spLocks/>
          </p:cNvSpPr>
          <p:nvPr/>
        </p:nvSpPr>
        <p:spPr>
          <a:xfrm>
            <a:off x="376268" y="3933056"/>
            <a:ext cx="4843804" cy="1944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AUC of 0.5 is an useless classifier.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AUC 1.0 is perfect classifier. The entire area is for entire ROC curve.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AUC Commonly used metric for comparing classifiers. The higher value of AUC is the better.</a:t>
            </a:r>
          </a:p>
        </p:txBody>
      </p:sp>
    </p:spTree>
    <p:extLst>
      <p:ext uri="{BB962C8B-B14F-4D97-AF65-F5344CB8AC3E}">
        <p14:creationId xmlns:p14="http://schemas.microsoft.com/office/powerpoint/2010/main" val="22565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 Measure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7637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Measure Your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We discuss some metrics that derived from Confusion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have the confusion matrix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We have true positive, false positive, true negative, and fals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Make sure you understand the true positive and true negative,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F78001-6DBA-4992-9728-B705AE7E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95575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37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59.1 Recall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3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59.1 Recall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74988" y="1412777"/>
                <a:ext cx="8445484" cy="2334156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Recall Example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𝑷𝒐𝒔𝒊𝒕𝒊𝒗𝒆𝒔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𝑷𝒐𝒔𝒊𝒕𝒊𝒗𝒆𝒔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𝑭𝒂𝒍𝒔𝒆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𝑵𝒆𝒈𝒂𝒕𝒊𝒗𝒆𝒔</m:t>
                        </m:r>
                      </m:den>
                    </m:f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Recall is computed as the [True positive] over [the True Positives plus False Negatives]. We need to memorize this. We need to know this. 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Recall has other confusing names: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Sensitivity, True Positive Rate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, 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Completeness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Recall is the percentage of Positive correctly predicted.</a:t>
                </a: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74988" y="1412777"/>
                <a:ext cx="8445484" cy="2334156"/>
              </a:xfrm>
              <a:blipFill>
                <a:blip r:embed="rId2"/>
                <a:stretch>
                  <a:fillRect l="-72" t="-1299" b="-753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86146-A616-4435-B662-9A93182E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97" y="3959696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876AE2-C762-46DB-8BFA-B972A80FF1B4}"/>
              </a:ext>
            </a:extLst>
          </p:cNvPr>
          <p:cNvSpPr/>
          <p:nvPr/>
        </p:nvSpPr>
        <p:spPr>
          <a:xfrm>
            <a:off x="5595317" y="3959696"/>
            <a:ext cx="1512168" cy="2171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E049B524-1A26-4D34-9B35-FF7A23666701}"/>
              </a:ext>
            </a:extLst>
          </p:cNvPr>
          <p:cNvSpPr txBox="1">
            <a:spLocks/>
          </p:cNvSpPr>
          <p:nvPr/>
        </p:nvSpPr>
        <p:spPr>
          <a:xfrm>
            <a:off x="412746" y="3959696"/>
            <a:ext cx="3493838" cy="20615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Recall is a good choice of metric when you care about the false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Fraud Detection </a:t>
            </a:r>
            <a:r>
              <a:rPr lang="en-US" sz="1800" b="1" dirty="0">
                <a:solidFill>
                  <a:schemeClr val="tx1"/>
                </a:solidFill>
              </a:rPr>
              <a:t>is an example of that. True Positive over the True Positive plus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2135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E96615-0D22-4F42-B463-2E7EA8C9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321148"/>
            <a:ext cx="3714750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59.1 Recall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74988" y="1412777"/>
                <a:ext cx="8445484" cy="1296143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Recall Example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𝑷𝒐𝒔𝒊𝒕𝒊𝒗𝒆𝒔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𝑷𝒐𝒔𝒊𝒕𝒊𝒗𝒆𝒔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𝑭𝒂𝒍𝒔𝒆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𝑵𝒆𝒈𝒂𝒕𝒊𝒗𝒆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= 33.33%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For Fraud Detection, we have 33% correctly detected.</a:t>
                </a: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74988" y="1412777"/>
                <a:ext cx="8445484" cy="1296143"/>
              </a:xfrm>
              <a:blipFill>
                <a:blip r:embed="rId3"/>
                <a:stretch>
                  <a:fillRect l="-72" t="-2336" b="-140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76AE2-C762-46DB-8BFA-B972A80FF1B4}"/>
              </a:ext>
            </a:extLst>
          </p:cNvPr>
          <p:cNvSpPr/>
          <p:nvPr/>
        </p:nvSpPr>
        <p:spPr>
          <a:xfrm>
            <a:off x="4283968" y="3383632"/>
            <a:ext cx="1224136" cy="2061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59.2 Precision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4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59.2 Precision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74988" y="1412776"/>
                <a:ext cx="8445484" cy="2808312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Precision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𝑷𝒐𝒔𝒊𝒕𝒊𝒗𝒆𝒔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𝑷𝒐𝒔𝒊𝒕𝒊𝒗𝒆𝒔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𝑭𝒂𝒍𝒔𝒆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𝑷𝒐𝒔𝒊𝒕𝒊𝒗𝒆𝒔</m:t>
                        </m:r>
                      </m:den>
                    </m:f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Precision has other confusing names: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Correct Positives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Precision is the percent of relevant results in the world of information.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When do we care about Precession? Precision is a good choice of metric when you care a lot about the False Positives.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For example: medical screen, drug testing.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You do not want to say someone is on cocaine or something when they are not.</a:t>
                </a: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74988" y="1412776"/>
                <a:ext cx="8445484" cy="2808312"/>
              </a:xfrm>
              <a:blipFill>
                <a:blip r:embed="rId2"/>
                <a:stretch>
                  <a:fillRect l="-72" t="-1082" b="-173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86146-A616-4435-B662-9A93182E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64" y="4232438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876AE2-C762-46DB-8BFA-B972A80FF1B4}"/>
              </a:ext>
            </a:extLst>
          </p:cNvPr>
          <p:cNvSpPr/>
          <p:nvPr/>
        </p:nvSpPr>
        <p:spPr>
          <a:xfrm>
            <a:off x="4200519" y="4997886"/>
            <a:ext cx="4591302" cy="720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E049B524-1A26-4D34-9B35-FF7A23666701}"/>
              </a:ext>
            </a:extLst>
          </p:cNvPr>
          <p:cNvSpPr txBox="1">
            <a:spLocks/>
          </p:cNvSpPr>
          <p:nvPr/>
        </p:nvSpPr>
        <p:spPr>
          <a:xfrm>
            <a:off x="369262" y="4310283"/>
            <a:ext cx="3650420" cy="1944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That will have really bad effect on their life and career.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Precision care about the False Positive more than False negative. Drug testing is a classic example.</a:t>
            </a:r>
          </a:p>
        </p:txBody>
      </p:sp>
    </p:spTree>
    <p:extLst>
      <p:ext uri="{BB962C8B-B14F-4D97-AF65-F5344CB8AC3E}">
        <p14:creationId xmlns:p14="http://schemas.microsoft.com/office/powerpoint/2010/main" val="361849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E96615-0D22-4F42-B463-2E7EA8C9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321148"/>
            <a:ext cx="3714750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59.2 Precision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74988" y="1412777"/>
                <a:ext cx="8445484" cy="1296143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Precision Example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𝑷𝒐𝒔𝒊𝒕𝒊𝒗𝒆𝒔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𝑷𝒐𝒔𝒊𝒕𝒊𝒗𝒆𝒔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𝑭𝒂𝒍𝒔𝒆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= 20%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For Drug Test, we have 20% positive for over true or false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positve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74988" y="1412777"/>
                <a:ext cx="8445484" cy="1296143"/>
              </a:xfrm>
              <a:blipFill>
                <a:blip r:embed="rId3"/>
                <a:stretch>
                  <a:fillRect l="-72" t="-2336" b="-140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76AE2-C762-46DB-8BFA-B972A80FF1B4}"/>
              </a:ext>
            </a:extLst>
          </p:cNvPr>
          <p:cNvSpPr/>
          <p:nvPr/>
        </p:nvSpPr>
        <p:spPr>
          <a:xfrm>
            <a:off x="3059832" y="4077072"/>
            <a:ext cx="371475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59.3 Other Metrics: Specificity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1087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Office 佈景主題</vt:lpstr>
      <vt:lpstr>59 Measure Classifier</vt:lpstr>
      <vt:lpstr>59 Measure Classifier</vt:lpstr>
      <vt:lpstr>59.1 Recall</vt:lpstr>
      <vt:lpstr>59.1 Recall</vt:lpstr>
      <vt:lpstr>59.1 Recall</vt:lpstr>
      <vt:lpstr>59.2 Precision</vt:lpstr>
      <vt:lpstr>59.2 Precision</vt:lpstr>
      <vt:lpstr>59.2 Precision</vt:lpstr>
      <vt:lpstr>59.3 Other Metrics: Specificity</vt:lpstr>
      <vt:lpstr>59.3 Other Metrics: Specificity</vt:lpstr>
      <vt:lpstr>59.4 Other Metrics: F1 Score</vt:lpstr>
      <vt:lpstr>59.4 Other Metrics: F1 Score</vt:lpstr>
      <vt:lpstr>59.4 Other Metrics: F1 Score</vt:lpstr>
      <vt:lpstr>59.5 Other Metrics: RMSE</vt:lpstr>
      <vt:lpstr>59.5 Other Metrics: RMSE</vt:lpstr>
      <vt:lpstr>59.6 Other Metrics: AUC</vt:lpstr>
      <vt:lpstr>59.6 Other Metrics: ROC</vt:lpstr>
      <vt:lpstr>59.7 Other Metrics: ROC</vt:lpstr>
      <vt:lpstr>59.7 Other Metrics: AUC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3725</cp:revision>
  <dcterms:created xsi:type="dcterms:W3CDTF">2018-09-28T16:40:41Z</dcterms:created>
  <dcterms:modified xsi:type="dcterms:W3CDTF">2020-09-06T23:49:24Z</dcterms:modified>
</cp:coreProperties>
</file>