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7" r:id="rId3"/>
    <p:sldId id="305" r:id="rId4"/>
    <p:sldId id="311" r:id="rId5"/>
    <p:sldId id="312" r:id="rId6"/>
    <p:sldId id="313" r:id="rId7"/>
    <p:sldId id="314" r:id="rId8"/>
    <p:sldId id="315" r:id="rId9"/>
    <p:sldId id="316" r:id="rId10"/>
    <p:sldId id="317" r:id="rId11"/>
    <p:sldId id="318" r:id="rId12"/>
    <p:sldId id="319"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105" d="100"/>
          <a:sy n="105" d="100"/>
        </p:scale>
        <p:origin x="126"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 Normalization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64.4 Read Document</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5051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Read Documents</a:t>
            </a:r>
          </a:p>
          <a:p>
            <a:pPr marL="342900" indent="-342900" algn="l">
              <a:buClr>
                <a:srgbClr val="0070C0"/>
              </a:buClr>
              <a:buSzPct val="80000"/>
              <a:buFont typeface="Wingdings" pitchFamily="2" charset="2"/>
              <a:buChar char="u"/>
            </a:pPr>
            <a:r>
              <a:rPr lang="en-US" altLang="en-US" sz="1800" b="1" dirty="0">
                <a:solidFill>
                  <a:srgbClr val="29303B"/>
                </a:solidFill>
                <a:latin typeface="+mj-lt"/>
              </a:rPr>
              <a:t>J</a:t>
            </a:r>
            <a:r>
              <a:rPr kumimoji="0" lang="en-US" altLang="en-US" sz="1800" b="1" i="0" u="none" strike="noStrike" cap="none" normalizeH="0" baseline="0" dirty="0">
                <a:ln>
                  <a:noFill/>
                </a:ln>
                <a:solidFill>
                  <a:srgbClr val="29303B"/>
                </a:solidFill>
                <a:effectLst/>
                <a:latin typeface="+mj-lt"/>
              </a:rPr>
              <a:t>ust read the documentation.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Most techniques do work fine with raw un-normalized data </a:t>
            </a:r>
          </a:p>
          <a:p>
            <a:pPr marL="342900" indent="-342900" algn="l">
              <a:buClr>
                <a:srgbClr val="0070C0"/>
              </a:buClr>
              <a:buSzPct val="80000"/>
              <a:buFont typeface="Wingdings" pitchFamily="2" charset="2"/>
              <a:buChar char="u"/>
            </a:pPr>
            <a:r>
              <a:rPr lang="en-US" altLang="en-US" sz="1800" b="1" dirty="0">
                <a:solidFill>
                  <a:srgbClr val="29303B"/>
                </a:solidFill>
                <a:latin typeface="+mj-lt"/>
              </a:rPr>
              <a:t>But b</a:t>
            </a:r>
            <a:r>
              <a:rPr kumimoji="0" lang="en-US" altLang="en-US" sz="1800" b="1" i="0" u="none" strike="noStrike" cap="none" normalizeH="0" baseline="0" dirty="0">
                <a:ln>
                  <a:noFill/>
                </a:ln>
                <a:solidFill>
                  <a:srgbClr val="29303B"/>
                </a:solidFill>
                <a:effectLst/>
                <a:latin typeface="+mj-lt"/>
              </a:rPr>
              <a:t>efore you start using a new technique for the first time, just read the documentation and understand whether or not the inputs should be scaled or normalized or whitened first. And if so Scikit-learn will probably make it very easy for you to do so. You just have to remember to do it.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Don't forget to rescale your results when you're done, if you are scaling the input data. So if you want to be able to interpret the results you get sometimes you need to scale them back up to their original range after you're done. So if you are scaling things and maybe even biassing them towards a certain amount before you input them into a model, make sure that you un-scale them and un-bias them before you actually present those results to somebody, or else they won't make any sense. Okay. So just a little reminder, a little bit of a parable if you will. Always check to see if you should normalize or whiten your data before you pass it into a given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So no exercise associated with this lecture.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It's just something I want you to remember.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I'm just trying to drive the point home.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Some algorithms require whitening and </a:t>
            </a:r>
            <a:r>
              <a:rPr kumimoji="0" lang="en-US" altLang="en-US" sz="1800" b="1" i="0" u="none" strike="noStrike" cap="none" normalizeH="0" baseline="0" dirty="0" err="1">
                <a:ln>
                  <a:noFill/>
                </a:ln>
                <a:solidFill>
                  <a:srgbClr val="29303B"/>
                </a:solidFill>
                <a:effectLst/>
                <a:latin typeface="+mj-lt"/>
              </a:rPr>
              <a:t>normalisation</a:t>
            </a:r>
            <a:r>
              <a:rPr kumimoji="0" lang="en-US" altLang="en-US" sz="1800" b="1" i="0" u="none" strike="noStrike" cap="none" normalizeH="0" baseline="0" dirty="0">
                <a:ln>
                  <a:noFill/>
                </a:ln>
                <a:solidFill>
                  <a:srgbClr val="29303B"/>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some don't, so always read the documentation.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If you do need to normalize the data going in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an algorithm it was usually tell you 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and will make it very easy to do 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303B"/>
                </a:solidFill>
                <a:effectLst/>
                <a:latin typeface="+mj-lt"/>
              </a:rPr>
              <a:t>So just be aware of that.</a:t>
            </a: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chemeClr val="tx1"/>
                </a:solidFill>
                <a:effectLst/>
                <a:latin typeface="+mj-lt"/>
              </a:rPr>
            </a:br>
            <a:endParaRPr kumimoji="0" lang="en-US" altLang="en-US" sz="1800" b="1" i="0" u="none" strike="noStrike" cap="none" normalizeH="0" baseline="0" dirty="0">
              <a:ln>
                <a:noFill/>
              </a:ln>
              <a:solidFill>
                <a:schemeClr val="tx1"/>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184975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85590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64.5 Summary</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6278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Summary</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So no exercise associated with this lecture.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It's just something I want you to remember.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Some algorithms require whitening and normalization, some don't, so always read the documentation.</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If you do need to normalize the data going in to an algorithm it was usually tell you so and will make it very easy to do so.</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So just be aware of that.</a:t>
            </a: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chemeClr val="tx1"/>
                </a:solidFill>
                <a:effectLst/>
                <a:latin typeface="+mj-lt"/>
              </a:rPr>
            </a:br>
            <a:endParaRPr kumimoji="0" lang="en-US" altLang="en-US" sz="1800" b="1" i="0" u="none" strike="noStrike" cap="none" normalizeH="0" baseline="0" dirty="0">
              <a:ln>
                <a:noFill/>
              </a:ln>
              <a:solidFill>
                <a:schemeClr val="tx1"/>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spTree>
    <p:extLst>
      <p:ext uri="{BB962C8B-B14F-4D97-AF65-F5344CB8AC3E}">
        <p14:creationId xmlns:p14="http://schemas.microsoft.com/office/powerpoint/2010/main" val="64351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 Normalization</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9797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Normalization</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This is a very quick lecture.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I just want to remind you that sometimes you need to normalize or whiten your data going into an algorithm </a:t>
            </a:r>
          </a:p>
          <a:p>
            <a:pPr marL="342900" indent="-342900" algn="l">
              <a:buClr>
                <a:srgbClr val="0070C0"/>
              </a:buClr>
              <a:buSzPct val="80000"/>
              <a:buFont typeface="Wingdings" pitchFamily="2" charset="2"/>
              <a:buChar char="u"/>
            </a:pPr>
            <a:r>
              <a:rPr lang="en-US" altLang="en-US" sz="1800" dirty="0">
                <a:solidFill>
                  <a:srgbClr val="29303B"/>
                </a:solidFill>
                <a:latin typeface="+mj-lt"/>
              </a:rPr>
              <a:t>S</a:t>
            </a:r>
            <a:r>
              <a:rPr kumimoji="0" lang="en-US" altLang="en-US" sz="1800" b="0" i="0" u="none" strike="noStrike" cap="none" normalizeH="0" baseline="0" dirty="0">
                <a:ln>
                  <a:noFill/>
                </a:ln>
                <a:solidFill>
                  <a:srgbClr val="29303B"/>
                </a:solidFill>
                <a:effectLst/>
                <a:latin typeface="+mj-lt"/>
              </a:rPr>
              <a:t>o just keep that in the back of your head because sometimes it will effect the quality of your results if you don't.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53041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64.1 Normalize Numerical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56280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64.1 Normalize Numerical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9077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Normalization Numerical Data</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So real quick lecture here, I just want to remind you</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about the importance sometimes of normalizing your data, making sure that your various input feature data is on the same scale and is comparable.</a:t>
            </a:r>
          </a:p>
          <a:p>
            <a:pPr marL="342900" indent="-342900" algn="l">
              <a:buClr>
                <a:srgbClr val="0070C0"/>
              </a:buClr>
              <a:buSzPct val="80000"/>
              <a:buFont typeface="Wingdings" pitchFamily="2" charset="2"/>
              <a:buChar char="u"/>
            </a:pPr>
            <a:r>
              <a:rPr kumimoji="0" lang="en-US" altLang="en-US" sz="1800" b="0" i="0" u="none" strike="noStrike" cap="none" normalizeH="0" baseline="0" dirty="0">
                <a:ln>
                  <a:noFill/>
                </a:ln>
                <a:solidFill>
                  <a:srgbClr val="29303B"/>
                </a:solidFill>
                <a:effectLst/>
                <a:latin typeface="+mj-lt"/>
              </a:rPr>
              <a:t>Sometimes it matters and sometimes it doesn’t but you just have to be cognizant of when it does.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spTree>
    <p:extLst>
      <p:ext uri="{BB962C8B-B14F-4D97-AF65-F5344CB8AC3E}">
        <p14:creationId xmlns:p14="http://schemas.microsoft.com/office/powerpoint/2010/main" val="135105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64.2 Importance of Normalize Data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95713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64.2 Importance of Normalize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572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Importance of Normalize Data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Sometimes models will be based on several different numerical attributes.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If you </a:t>
            </a:r>
            <a:r>
              <a:rPr lang="en-US" altLang="en-US" sz="1800" b="1" dirty="0">
                <a:solidFill>
                  <a:srgbClr val="29303B"/>
                </a:solidFill>
                <a:latin typeface="+mj-lt"/>
              </a:rPr>
              <a:t>have </a:t>
            </a:r>
            <a:r>
              <a:rPr kumimoji="0" lang="en-US" altLang="en-US" sz="1800" b="1" i="0" u="none" strike="noStrike" cap="none" normalizeH="0" baseline="0" dirty="0">
                <a:ln>
                  <a:noFill/>
                </a:ln>
                <a:solidFill>
                  <a:srgbClr val="29303B"/>
                </a:solidFill>
                <a:effectLst/>
                <a:latin typeface="+mj-lt"/>
              </a:rPr>
              <a:t>multi variant models. </a:t>
            </a:r>
            <a:r>
              <a:rPr lang="en-US" altLang="en-US" sz="1800" b="1" dirty="0">
                <a:solidFill>
                  <a:srgbClr val="29303B"/>
                </a:solidFill>
                <a:latin typeface="+mj-lt"/>
              </a:rPr>
              <a:t>W</a:t>
            </a:r>
            <a:r>
              <a:rPr kumimoji="0" lang="en-US" altLang="en-US" sz="1800" b="1" i="0" u="none" strike="noStrike" cap="none" normalizeH="0" baseline="0" dirty="0">
                <a:ln>
                  <a:noFill/>
                </a:ln>
                <a:solidFill>
                  <a:srgbClr val="29303B"/>
                </a:solidFill>
                <a:effectLst/>
                <a:latin typeface="+mj-lt"/>
              </a:rPr>
              <a:t>e might have different attributes that they might not be directly compatible each other.</a:t>
            </a:r>
          </a:p>
          <a:p>
            <a:pPr marL="800100" lvl="1" indent="-342900" algn="l">
              <a:buClr>
                <a:srgbClr val="0070C0"/>
              </a:buClr>
              <a:buSzPct val="80000"/>
              <a:buFont typeface="Wingdings" pitchFamily="2" charset="2"/>
              <a:buChar char="u"/>
            </a:pPr>
            <a:r>
              <a:rPr lang="en-US" altLang="en-US" sz="1800" b="1" dirty="0">
                <a:solidFill>
                  <a:srgbClr val="29303B"/>
                </a:solidFill>
                <a:latin typeface="+mj-lt"/>
              </a:rPr>
              <a:t>F</a:t>
            </a:r>
            <a:r>
              <a:rPr kumimoji="0" lang="en-US" altLang="en-US" sz="1800" b="1" i="0" u="none" strike="noStrike" cap="none" normalizeH="0" baseline="0" dirty="0">
                <a:ln>
                  <a:noFill/>
                </a:ln>
                <a:solidFill>
                  <a:srgbClr val="29303B"/>
                </a:solidFill>
                <a:effectLst/>
                <a:latin typeface="+mj-lt"/>
              </a:rPr>
              <a:t>or example, if we have relationships between </a:t>
            </a:r>
            <a:r>
              <a:rPr kumimoji="0" lang="en-US" altLang="en-US" sz="1800" b="1" i="0" u="none" strike="noStrike" cap="none" normalizeH="0" baseline="0" dirty="0">
                <a:ln>
                  <a:noFill/>
                </a:ln>
                <a:solidFill>
                  <a:srgbClr val="C00000"/>
                </a:solidFill>
                <a:effectLst/>
                <a:latin typeface="+mj-lt"/>
              </a:rPr>
              <a:t>ages and incomes</a:t>
            </a:r>
            <a:r>
              <a:rPr kumimoji="0" lang="en-US" altLang="en-US" sz="1800" b="1" i="0" u="none" strike="noStrike" cap="none" normalizeH="0" baseline="0" dirty="0">
                <a:ln>
                  <a:noFill/>
                </a:ln>
                <a:solidFill>
                  <a:srgbClr val="29303B"/>
                </a:solidFill>
                <a:effectLst/>
                <a:latin typeface="+mj-lt"/>
              </a:rPr>
              <a:t>, ages might range from zero to 100 but incomes in dollars might range from zero to billions or even bigger. Some models are OK but some are NG.</a:t>
            </a:r>
          </a:p>
          <a:p>
            <a:pPr marL="800100" lvl="1" indent="-342900" algn="l">
              <a:buClr>
                <a:srgbClr val="0070C0"/>
              </a:buClr>
              <a:buSzPct val="80000"/>
              <a:buFont typeface="Wingdings" pitchFamily="2" charset="2"/>
              <a:buChar char="u"/>
            </a:pPr>
            <a:r>
              <a:rPr lang="en-US" altLang="en-US" sz="1800" b="1" dirty="0">
                <a:solidFill>
                  <a:srgbClr val="29303B"/>
                </a:solidFill>
                <a:latin typeface="+mj-lt"/>
              </a:rPr>
              <a:t>The </a:t>
            </a:r>
            <a:r>
              <a:rPr kumimoji="0" lang="en-US" altLang="en-US" sz="1800" b="1" i="0" u="none" strike="noStrike" cap="none" normalizeH="0" baseline="0" dirty="0">
                <a:ln>
                  <a:noFill/>
                </a:ln>
                <a:solidFill>
                  <a:srgbClr val="C00000"/>
                </a:solidFill>
                <a:effectLst/>
                <a:latin typeface="+mj-lt"/>
              </a:rPr>
              <a:t>regression may not perform so well unless those values are scaled down first to a common scale</a:t>
            </a:r>
            <a:r>
              <a:rPr kumimoji="0" lang="en-US" altLang="en-US" sz="1800" b="1" i="0" u="none" strike="noStrike" cap="none" normalizeH="0" baseline="0" dirty="0">
                <a:ln>
                  <a:noFill/>
                </a:ln>
                <a:solidFill>
                  <a:srgbClr val="29303B"/>
                </a:solidFill>
                <a:effectLst/>
                <a:latin typeface="+mj-lt"/>
              </a:rPr>
              <a:t>. </a:t>
            </a:r>
            <a:r>
              <a:rPr lang="en-US" altLang="en-US" sz="1800" b="1" dirty="0">
                <a:solidFill>
                  <a:srgbClr val="29303B"/>
                </a:solidFill>
                <a:latin typeface="+mj-lt"/>
              </a:rPr>
              <a:t>I</a:t>
            </a:r>
            <a:r>
              <a:rPr kumimoji="0" lang="en-US" altLang="en-US" sz="1800" b="1" i="0" u="none" strike="noStrike" cap="none" normalizeH="0" baseline="0" dirty="0">
                <a:ln>
                  <a:noFill/>
                </a:ln>
                <a:solidFill>
                  <a:srgbClr val="29303B"/>
                </a:solidFill>
                <a:effectLst/>
                <a:latin typeface="+mj-lt"/>
              </a:rPr>
              <a:t>f you are not careful, you can end up with some incorrect prediction. </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Maybe the </a:t>
            </a:r>
            <a:r>
              <a:rPr kumimoji="0" lang="en-US" altLang="en-US" sz="1800" b="1" i="0" u="none" strike="noStrike" cap="none" normalizeH="0" baseline="0" dirty="0">
                <a:ln>
                  <a:noFill/>
                </a:ln>
                <a:solidFill>
                  <a:srgbClr val="C00000"/>
                </a:solidFill>
                <a:effectLst/>
                <a:latin typeface="+mj-lt"/>
              </a:rPr>
              <a:t>income would end up counting much more than the age </a:t>
            </a:r>
            <a:r>
              <a:rPr kumimoji="0" lang="en-US" altLang="en-US" sz="1800" b="1" i="0" u="none" strike="noStrike" cap="none" normalizeH="0" baseline="0" dirty="0">
                <a:ln>
                  <a:noFill/>
                </a:ln>
                <a:solidFill>
                  <a:srgbClr val="29303B"/>
                </a:solidFill>
                <a:effectLst/>
                <a:latin typeface="+mj-lt"/>
              </a:rPr>
              <a:t>that can introduce a bias in the attributes and cause problem.</a:t>
            </a:r>
          </a:p>
          <a:p>
            <a:pPr marL="800100" lvl="1" indent="-342900" algn="l">
              <a:buClr>
                <a:srgbClr val="0070C0"/>
              </a:buClr>
              <a:buSzPct val="80000"/>
              <a:buFont typeface="Wingdings" pitchFamily="2" charset="2"/>
              <a:buChar char="u"/>
            </a:pPr>
            <a:r>
              <a:rPr lang="en-US" altLang="en-US" sz="1800" b="1" dirty="0">
                <a:solidFill>
                  <a:srgbClr val="29303B"/>
                </a:solidFill>
                <a:latin typeface="+mj-lt"/>
              </a:rPr>
              <a:t>Bias in attributes can cause </a:t>
            </a:r>
            <a:r>
              <a:rPr kumimoji="0" lang="en-US" altLang="en-US" sz="1800" b="1" i="0" u="none" strike="noStrike" cap="none" normalizeH="0" baseline="0" dirty="0">
                <a:ln>
                  <a:noFill/>
                </a:ln>
                <a:solidFill>
                  <a:srgbClr val="29303B"/>
                </a:solidFill>
                <a:effectLst/>
                <a:latin typeface="+mj-lt"/>
              </a:rPr>
              <a:t>one set of your data is skewed. Sometimes you need to normalize things versus the actual range seen for that set of values and not just to a zero to whatever the maximum is scale.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228073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64.3 Examples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63503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64.3 Examples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6359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Examples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And you know there's no set rule as to when you should and shouldn't do this sort of normalization</a:t>
            </a:r>
            <a:r>
              <a:rPr lang="en-US" altLang="en-US" sz="1800" b="1" dirty="0">
                <a:solidFill>
                  <a:srgbClr val="29303B"/>
                </a:solidFill>
                <a:latin typeface="+mj-lt"/>
              </a:rPr>
              <a:t> </a:t>
            </a:r>
            <a:r>
              <a:rPr kumimoji="0" lang="en-US" altLang="en-US" sz="1800" b="1" i="0" u="none" strike="noStrike" cap="none" normalizeH="0" baseline="0" dirty="0">
                <a:ln>
                  <a:noFill/>
                </a:ln>
                <a:solidFill>
                  <a:srgbClr val="29303B"/>
                </a:solidFill>
                <a:effectLst/>
                <a:latin typeface="+mj-lt"/>
              </a:rPr>
              <a:t>but all I can say is always read the documentation for whatever technique you're using.</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For example </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in Scikit-learn, their PCA implementation has a “whiten” option that will automatically normalize your data for you. You should probably use that. </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It also has some pre-processing modules available that will normalize and scale things for you automatically as well. </a:t>
            </a:r>
          </a:p>
          <a:p>
            <a:pPr marL="800100" lvl="1"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29303B"/>
                </a:solidFill>
                <a:effectLst/>
                <a:latin typeface="+mj-lt"/>
              </a:rPr>
              <a:t>Be aware too of textual data that should actually be represented numerically ordinarily. So if you have “yes” or “no” data you might need to convert that to “1” or “0” and do that in a consistent manner.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https://www.udemy.com/course/data-science-and-machine-learning-with-python-hands-on/learn/lecture/4020724#overview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spTree>
    <p:extLst>
      <p:ext uri="{BB962C8B-B14F-4D97-AF65-F5344CB8AC3E}">
        <p14:creationId xmlns:p14="http://schemas.microsoft.com/office/powerpoint/2010/main" val="158089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64.4 Read Document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3195591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8118</TotalTime>
  <Words>965</Words>
  <Application>Microsoft Office PowerPoint</Application>
  <PresentationFormat>On-screen Show (4:3)</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64 Normalization</vt:lpstr>
      <vt:lpstr>64 Normalization</vt:lpstr>
      <vt:lpstr>64.1 Normalize Numerical Data</vt:lpstr>
      <vt:lpstr>64.1 Normalize Numerical Data</vt:lpstr>
      <vt:lpstr>64.2 Importance of Normalize Data</vt:lpstr>
      <vt:lpstr>64.2 Importance of Normalize Data</vt:lpstr>
      <vt:lpstr>64.3 Examples</vt:lpstr>
      <vt:lpstr>64.3 Examples</vt:lpstr>
      <vt:lpstr>64.4 Read Document</vt:lpstr>
      <vt:lpstr>64.4 Read Document</vt:lpstr>
      <vt:lpstr>64.5 Summary</vt:lpstr>
      <vt:lpstr>64.5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4045</cp:revision>
  <dcterms:created xsi:type="dcterms:W3CDTF">2018-09-28T16:40:41Z</dcterms:created>
  <dcterms:modified xsi:type="dcterms:W3CDTF">2020-09-08T04:23:59Z</dcterms:modified>
</cp:coreProperties>
</file>