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7" r:id="rId3"/>
    <p:sldId id="312" r:id="rId4"/>
    <p:sldId id="314" r:id="rId5"/>
    <p:sldId id="315" r:id="rId6"/>
    <p:sldId id="316" r:id="rId7"/>
    <p:sldId id="317" r:id="rId8"/>
    <p:sldId id="318" r:id="rId9"/>
    <p:sldId id="319" r:id="rId10"/>
    <p:sldId id="320" r:id="rId11"/>
    <p:sldId id="321" r:id="rId12"/>
    <p:sldId id="323" r:id="rId13"/>
    <p:sldId id="322" r:id="rId14"/>
    <p:sldId id="324" r:id="rId15"/>
    <p:sldId id="25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88587657" initials="1" lastIdx="1" clrIdx="0">
    <p:extLst>
      <p:ext uri="{19B8F6BF-5375-455C-9EA6-DF929625EA0E}">
        <p15:presenceInfo xmlns:p15="http://schemas.microsoft.com/office/powerpoint/2012/main" userId="46f8387d243dde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2" autoAdjust="0"/>
    <p:restoredTop sz="95401" autoAdjust="0"/>
  </p:normalViewPr>
  <p:slideViewPr>
    <p:cSldViewPr>
      <p:cViewPr varScale="1">
        <p:scale>
          <a:sx n="105" d="100"/>
          <a:sy n="105" d="100"/>
        </p:scale>
        <p:origin x="126"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2020/9/7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2020/9/7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2020/9/7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2020/9/7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2020/9/7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2020/9/7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2020/9/7</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 Outliers</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A285A69-70FA-4124-AC0B-B600791BF9F4}"/>
              </a:ext>
            </a:extLst>
          </p:cNvPr>
          <p:cNvPicPr>
            <a:picLocks noChangeAspect="1"/>
          </p:cNvPicPr>
          <p:nvPr/>
        </p:nvPicPr>
        <p:blipFill>
          <a:blip r:embed="rId2"/>
          <a:stretch>
            <a:fillRect/>
          </a:stretch>
        </p:blipFill>
        <p:spPr>
          <a:xfrm>
            <a:off x="457200" y="2567599"/>
            <a:ext cx="3960535" cy="2363070"/>
          </a:xfrm>
          <a:prstGeom prst="rect">
            <a:avLst/>
          </a:prstGeom>
          <a:ln>
            <a:solidFill>
              <a:srgbClr val="C00000"/>
            </a:solidFill>
          </a:ln>
        </p:spPr>
      </p:pic>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65.2 Reject Outlier</a:t>
            </a:r>
            <a:endParaRPr lang="zh-TW" altLang="en-US" b="1" dirty="0">
              <a:solidFill>
                <a:srgbClr val="FFFF00"/>
              </a:solidFill>
            </a:endParaRPr>
          </a:p>
        </p:txBody>
      </p:sp>
      <p:sp>
        <p:nvSpPr>
          <p:cNvPr id="3" name="副標題 2"/>
          <p:cNvSpPr>
            <a:spLocks noGrp="1"/>
          </p:cNvSpPr>
          <p:nvPr>
            <p:ph type="subTitle" idx="1"/>
          </p:nvPr>
        </p:nvSpPr>
        <p:spPr>
          <a:xfrm>
            <a:off x="457200" y="1305199"/>
            <a:ext cx="8291263" cy="103316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Reject Outlier</a:t>
            </a:r>
          </a:p>
          <a:p>
            <a:pPr marL="342900" indent="-342900" algn="l">
              <a:buClr>
                <a:srgbClr val="0070C0"/>
              </a:buClr>
              <a:buSzPct val="80000"/>
              <a:buFont typeface="Wingdings" pitchFamily="2" charset="2"/>
              <a:buChar char="u"/>
            </a:pPr>
            <a:r>
              <a:rPr lang="en-US" sz="1800" b="1" i="0" dirty="0">
                <a:solidFill>
                  <a:schemeClr val="tx1"/>
                </a:solidFill>
                <a:effectLst/>
              </a:rPr>
              <a:t>Here we choose data inside 2 standard deviation around the median of data.</a:t>
            </a:r>
          </a:p>
          <a:p>
            <a:pPr marL="342900" indent="-342900" algn="l">
              <a:buClr>
                <a:srgbClr val="0070C0"/>
              </a:buClr>
              <a:buSzPct val="80000"/>
              <a:buFont typeface="Wingdings" pitchFamily="2" charset="2"/>
              <a:buChar char="u"/>
            </a:pPr>
            <a:r>
              <a:rPr lang="en-US" sz="1800" b="1" dirty="0">
                <a:solidFill>
                  <a:schemeClr val="tx1"/>
                </a:solidFill>
              </a:rPr>
              <a:t>The billionaire will be thrown away from the incomes dataset.</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dirty="0"/>
          </a:p>
        </p:txBody>
      </p:sp>
      <p:pic>
        <p:nvPicPr>
          <p:cNvPr id="7" name="Picture 6">
            <a:extLst>
              <a:ext uri="{FF2B5EF4-FFF2-40B4-BE49-F238E27FC236}">
                <a16:creationId xmlns:a16="http://schemas.microsoft.com/office/drawing/2014/main" id="{77E81BA0-01E0-4CFE-83C1-EE6EE2B934D2}"/>
              </a:ext>
            </a:extLst>
          </p:cNvPr>
          <p:cNvPicPr>
            <a:picLocks noChangeAspect="1"/>
          </p:cNvPicPr>
          <p:nvPr/>
        </p:nvPicPr>
        <p:blipFill>
          <a:blip r:embed="rId3"/>
          <a:stretch>
            <a:fillRect/>
          </a:stretch>
        </p:blipFill>
        <p:spPr>
          <a:xfrm>
            <a:off x="4817423" y="2538767"/>
            <a:ext cx="3630053" cy="3203991"/>
          </a:xfrm>
          <a:prstGeom prst="rect">
            <a:avLst/>
          </a:prstGeom>
          <a:ln>
            <a:solidFill>
              <a:srgbClr val="C00000"/>
            </a:solidFill>
          </a:ln>
        </p:spPr>
      </p:pic>
      <p:sp>
        <p:nvSpPr>
          <p:cNvPr id="9" name="Rectangle 8">
            <a:extLst>
              <a:ext uri="{FF2B5EF4-FFF2-40B4-BE49-F238E27FC236}">
                <a16:creationId xmlns:a16="http://schemas.microsoft.com/office/drawing/2014/main" id="{446CC635-ADC5-4E89-A6C5-ADC588F131E6}"/>
              </a:ext>
            </a:extLst>
          </p:cNvPr>
          <p:cNvSpPr/>
          <p:nvPr/>
        </p:nvSpPr>
        <p:spPr>
          <a:xfrm>
            <a:off x="683568" y="2567599"/>
            <a:ext cx="3672408" cy="86185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A79FFFB-9D04-4B71-92F9-C9C1CEEB3848}"/>
              </a:ext>
            </a:extLst>
          </p:cNvPr>
          <p:cNvPicPr>
            <a:picLocks noChangeAspect="1"/>
          </p:cNvPicPr>
          <p:nvPr/>
        </p:nvPicPr>
        <p:blipFill>
          <a:blip r:embed="rId4"/>
          <a:stretch>
            <a:fillRect/>
          </a:stretch>
        </p:blipFill>
        <p:spPr>
          <a:xfrm>
            <a:off x="4817423" y="5851570"/>
            <a:ext cx="1485900" cy="857250"/>
          </a:xfrm>
          <a:prstGeom prst="rect">
            <a:avLst/>
          </a:prstGeom>
          <a:ln>
            <a:solidFill>
              <a:srgbClr val="C00000"/>
            </a:solidFill>
          </a:ln>
        </p:spPr>
      </p:pic>
      <p:sp>
        <p:nvSpPr>
          <p:cNvPr id="13" name="Rectangle 12">
            <a:extLst>
              <a:ext uri="{FF2B5EF4-FFF2-40B4-BE49-F238E27FC236}">
                <a16:creationId xmlns:a16="http://schemas.microsoft.com/office/drawing/2014/main" id="{EE05863F-9C42-46A8-9F89-329C9643ABBE}"/>
              </a:ext>
            </a:extLst>
          </p:cNvPr>
          <p:cNvSpPr/>
          <p:nvPr/>
        </p:nvSpPr>
        <p:spPr>
          <a:xfrm>
            <a:off x="696524" y="4187810"/>
            <a:ext cx="2133600" cy="74286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95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65.3 Exercise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95950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65.3 Exercise</a:t>
            </a:r>
            <a:endParaRPr lang="zh-TW" altLang="en-US" b="1" dirty="0">
              <a:solidFill>
                <a:srgbClr val="FFFF00"/>
              </a:solidFill>
            </a:endParaRPr>
          </a:p>
        </p:txBody>
      </p:sp>
      <p:sp>
        <p:nvSpPr>
          <p:cNvPr id="3" name="副標題 2"/>
          <p:cNvSpPr>
            <a:spLocks noGrp="1"/>
          </p:cNvSpPr>
          <p:nvPr>
            <p:ph type="subTitle" idx="1"/>
          </p:nvPr>
        </p:nvSpPr>
        <p:spPr>
          <a:xfrm>
            <a:off x="457200" y="1305200"/>
            <a:ext cx="8291263" cy="16197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0" i="0" dirty="0">
                <a:solidFill>
                  <a:srgbClr val="000000"/>
                </a:solidFill>
                <a:effectLst/>
                <a:latin typeface="Helvetica Neue"/>
              </a:rPr>
              <a:t>1. Instead of a single outlier, add several randomly-generated outliers to the data. </a:t>
            </a:r>
          </a:p>
          <a:p>
            <a:pPr marL="342900" indent="-342900" algn="l">
              <a:buClr>
                <a:srgbClr val="0070C0"/>
              </a:buClr>
              <a:buSzPct val="80000"/>
              <a:buFont typeface="Wingdings" pitchFamily="2" charset="2"/>
              <a:buChar char="u"/>
            </a:pPr>
            <a:r>
              <a:rPr lang="en-US" sz="1800" b="0" i="0" dirty="0">
                <a:solidFill>
                  <a:srgbClr val="000000"/>
                </a:solidFill>
                <a:effectLst/>
                <a:latin typeface="Helvetica Neue"/>
              </a:rPr>
              <a:t>2. Experiment with different values of the multiple of the standard deviation to identify outliers, and see what effect it has on the final results.</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dirty="0"/>
          </a:p>
        </p:txBody>
      </p:sp>
    </p:spTree>
    <p:extLst>
      <p:ext uri="{BB962C8B-B14F-4D97-AF65-F5344CB8AC3E}">
        <p14:creationId xmlns:p14="http://schemas.microsoft.com/office/powerpoint/2010/main" val="3516409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65.3 Exercise</a:t>
            </a:r>
            <a:endParaRPr lang="zh-TW" altLang="en-US" b="1" dirty="0">
              <a:solidFill>
                <a:srgbClr val="FFFF00"/>
              </a:solidFill>
            </a:endParaRPr>
          </a:p>
        </p:txBody>
      </p:sp>
      <p:sp>
        <p:nvSpPr>
          <p:cNvPr id="3" name="副標題 2"/>
          <p:cNvSpPr>
            <a:spLocks noGrp="1"/>
          </p:cNvSpPr>
          <p:nvPr>
            <p:ph type="subTitle" idx="1"/>
          </p:nvPr>
        </p:nvSpPr>
        <p:spPr>
          <a:xfrm>
            <a:off x="457200" y="1305200"/>
            <a:ext cx="8291263" cy="13317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0" i="0" dirty="0">
                <a:solidFill>
                  <a:srgbClr val="000000"/>
                </a:solidFill>
                <a:effectLst/>
                <a:latin typeface="Helvetica Neue"/>
              </a:rPr>
              <a:t>1. Instead of a single outlier, add several randomly-generated outliers to the data. </a:t>
            </a:r>
          </a:p>
          <a:p>
            <a:pPr marL="342900" indent="-342900" algn="l">
              <a:buClr>
                <a:srgbClr val="0070C0"/>
              </a:buClr>
              <a:buSzPct val="80000"/>
              <a:buFont typeface="Wingdings" pitchFamily="2" charset="2"/>
              <a:buChar char="u"/>
            </a:pPr>
            <a:r>
              <a:rPr lang="en-US" sz="1800" dirty="0">
                <a:solidFill>
                  <a:srgbClr val="000000"/>
                </a:solidFill>
                <a:latin typeface="Helvetica Neue"/>
              </a:rPr>
              <a:t>Ans: Generate 5 billionaire people and filtered out with 2 standard deviation.</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dirty="0"/>
          </a:p>
        </p:txBody>
      </p:sp>
      <p:pic>
        <p:nvPicPr>
          <p:cNvPr id="7" name="Picture 6">
            <a:extLst>
              <a:ext uri="{FF2B5EF4-FFF2-40B4-BE49-F238E27FC236}">
                <a16:creationId xmlns:a16="http://schemas.microsoft.com/office/drawing/2014/main" id="{4C57332A-D7AC-4EF5-8214-7521F1DA89C8}"/>
              </a:ext>
            </a:extLst>
          </p:cNvPr>
          <p:cNvPicPr>
            <a:picLocks noChangeAspect="1"/>
          </p:cNvPicPr>
          <p:nvPr/>
        </p:nvPicPr>
        <p:blipFill>
          <a:blip r:embed="rId2"/>
          <a:stretch>
            <a:fillRect/>
          </a:stretch>
        </p:blipFill>
        <p:spPr>
          <a:xfrm>
            <a:off x="611560" y="2703371"/>
            <a:ext cx="3257393" cy="3633468"/>
          </a:xfrm>
          <a:prstGeom prst="rect">
            <a:avLst/>
          </a:prstGeom>
          <a:ln>
            <a:solidFill>
              <a:srgbClr val="C00000"/>
            </a:solidFill>
          </a:ln>
        </p:spPr>
      </p:pic>
      <p:pic>
        <p:nvPicPr>
          <p:cNvPr id="8" name="Picture 7">
            <a:extLst>
              <a:ext uri="{FF2B5EF4-FFF2-40B4-BE49-F238E27FC236}">
                <a16:creationId xmlns:a16="http://schemas.microsoft.com/office/drawing/2014/main" id="{76E338A2-A94F-475A-B180-8284F13506BA}"/>
              </a:ext>
            </a:extLst>
          </p:cNvPr>
          <p:cNvPicPr>
            <a:picLocks noChangeAspect="1"/>
          </p:cNvPicPr>
          <p:nvPr/>
        </p:nvPicPr>
        <p:blipFill>
          <a:blip r:embed="rId3"/>
          <a:stretch>
            <a:fillRect/>
          </a:stretch>
        </p:blipFill>
        <p:spPr>
          <a:xfrm>
            <a:off x="4085080" y="5564336"/>
            <a:ext cx="1485900" cy="876300"/>
          </a:xfrm>
          <a:prstGeom prst="rect">
            <a:avLst/>
          </a:prstGeom>
          <a:ln>
            <a:solidFill>
              <a:srgbClr val="C00000"/>
            </a:solidFill>
          </a:ln>
        </p:spPr>
      </p:pic>
      <p:pic>
        <p:nvPicPr>
          <p:cNvPr id="9" name="Picture 8">
            <a:extLst>
              <a:ext uri="{FF2B5EF4-FFF2-40B4-BE49-F238E27FC236}">
                <a16:creationId xmlns:a16="http://schemas.microsoft.com/office/drawing/2014/main" id="{E442BB58-6859-4040-8331-8DD728E69696}"/>
              </a:ext>
            </a:extLst>
          </p:cNvPr>
          <p:cNvPicPr>
            <a:picLocks noChangeAspect="1"/>
          </p:cNvPicPr>
          <p:nvPr/>
        </p:nvPicPr>
        <p:blipFill>
          <a:blip r:embed="rId4"/>
          <a:stretch>
            <a:fillRect/>
          </a:stretch>
        </p:blipFill>
        <p:spPr>
          <a:xfrm>
            <a:off x="4085080" y="2730795"/>
            <a:ext cx="3124770" cy="2739658"/>
          </a:xfrm>
          <a:prstGeom prst="rect">
            <a:avLst/>
          </a:prstGeom>
          <a:ln>
            <a:solidFill>
              <a:srgbClr val="C00000"/>
            </a:solidFill>
          </a:ln>
        </p:spPr>
      </p:pic>
    </p:spTree>
    <p:extLst>
      <p:ext uri="{BB962C8B-B14F-4D97-AF65-F5344CB8AC3E}">
        <p14:creationId xmlns:p14="http://schemas.microsoft.com/office/powerpoint/2010/main" val="3291670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65.3 Exercise</a:t>
            </a:r>
            <a:endParaRPr lang="zh-TW" altLang="en-US" b="1" dirty="0">
              <a:solidFill>
                <a:srgbClr val="FFFF00"/>
              </a:solidFill>
            </a:endParaRPr>
          </a:p>
        </p:txBody>
      </p:sp>
      <p:sp>
        <p:nvSpPr>
          <p:cNvPr id="3" name="副標題 2"/>
          <p:cNvSpPr>
            <a:spLocks noGrp="1"/>
          </p:cNvSpPr>
          <p:nvPr>
            <p:ph type="subTitle" idx="1"/>
          </p:nvPr>
        </p:nvSpPr>
        <p:spPr>
          <a:xfrm>
            <a:off x="457200" y="1305200"/>
            <a:ext cx="8291263" cy="13317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Exercise</a:t>
            </a:r>
          </a:p>
          <a:p>
            <a:pPr marL="342900" indent="-342900" algn="l">
              <a:buClr>
                <a:srgbClr val="0070C0"/>
              </a:buClr>
              <a:buSzPct val="80000"/>
              <a:buFont typeface="Wingdings" pitchFamily="2" charset="2"/>
              <a:buChar char="u"/>
            </a:pPr>
            <a:r>
              <a:rPr lang="en-US" sz="1800" b="0" i="0" dirty="0">
                <a:solidFill>
                  <a:srgbClr val="000000"/>
                </a:solidFill>
                <a:effectLst/>
                <a:latin typeface="Helvetica Neue"/>
              </a:rPr>
              <a:t>2. Experiment with different values of the multiple of the standard deviation to identify outliers, and see what effect it has on the final results.</a:t>
            </a:r>
            <a:endParaRPr lang="en-US" sz="1800" b="1" i="0" dirty="0">
              <a:solidFill>
                <a:schemeClr val="tx1"/>
              </a:solidFill>
              <a:effectLst/>
            </a:endParaRPr>
          </a:p>
          <a:p>
            <a:pPr marL="342900" indent="-342900" algn="l">
              <a:buClr>
                <a:srgbClr val="0070C0"/>
              </a:buClr>
              <a:buSzPct val="80000"/>
              <a:buFont typeface="Wingdings" pitchFamily="2" charset="2"/>
              <a:buChar char="u"/>
            </a:pPr>
            <a:r>
              <a:rPr lang="en-US" sz="1800" dirty="0">
                <a:solidFill>
                  <a:srgbClr val="000000"/>
                </a:solidFill>
                <a:latin typeface="Helvetica Neue"/>
              </a:rPr>
              <a:t>Ans: Generate 5 billionaire people and filtered out with 5 standard deviation.</a:t>
            </a:r>
            <a:endParaRPr lang="en-US" sz="1800" b="1" i="0" dirty="0">
              <a:solidFill>
                <a:schemeClr val="tx1"/>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dirty="0"/>
          </a:p>
        </p:txBody>
      </p:sp>
      <p:pic>
        <p:nvPicPr>
          <p:cNvPr id="10" name="Picture 9">
            <a:extLst>
              <a:ext uri="{FF2B5EF4-FFF2-40B4-BE49-F238E27FC236}">
                <a16:creationId xmlns:a16="http://schemas.microsoft.com/office/drawing/2014/main" id="{33DA867C-0716-4AA6-B3EB-1FCBC47831A0}"/>
              </a:ext>
            </a:extLst>
          </p:cNvPr>
          <p:cNvPicPr>
            <a:picLocks noChangeAspect="1"/>
          </p:cNvPicPr>
          <p:nvPr/>
        </p:nvPicPr>
        <p:blipFill>
          <a:blip r:embed="rId2"/>
          <a:stretch>
            <a:fillRect/>
          </a:stretch>
        </p:blipFill>
        <p:spPr>
          <a:xfrm>
            <a:off x="4550975" y="2789936"/>
            <a:ext cx="3484291" cy="3041327"/>
          </a:xfrm>
          <a:prstGeom prst="rect">
            <a:avLst/>
          </a:prstGeom>
          <a:ln>
            <a:solidFill>
              <a:srgbClr val="C00000"/>
            </a:solidFill>
          </a:ln>
        </p:spPr>
      </p:pic>
      <p:pic>
        <p:nvPicPr>
          <p:cNvPr id="11" name="Picture 10">
            <a:extLst>
              <a:ext uri="{FF2B5EF4-FFF2-40B4-BE49-F238E27FC236}">
                <a16:creationId xmlns:a16="http://schemas.microsoft.com/office/drawing/2014/main" id="{1C6F666B-531A-4CB1-AFF3-EFE82376032B}"/>
              </a:ext>
            </a:extLst>
          </p:cNvPr>
          <p:cNvPicPr>
            <a:picLocks noChangeAspect="1"/>
          </p:cNvPicPr>
          <p:nvPr/>
        </p:nvPicPr>
        <p:blipFill>
          <a:blip r:embed="rId3"/>
          <a:stretch>
            <a:fillRect/>
          </a:stretch>
        </p:blipFill>
        <p:spPr>
          <a:xfrm>
            <a:off x="4568543" y="5984287"/>
            <a:ext cx="1504950" cy="914400"/>
          </a:xfrm>
          <a:prstGeom prst="rect">
            <a:avLst/>
          </a:prstGeom>
          <a:ln>
            <a:solidFill>
              <a:srgbClr val="C00000"/>
            </a:solidFill>
          </a:ln>
        </p:spPr>
      </p:pic>
      <p:pic>
        <p:nvPicPr>
          <p:cNvPr id="12" name="Picture 11">
            <a:extLst>
              <a:ext uri="{FF2B5EF4-FFF2-40B4-BE49-F238E27FC236}">
                <a16:creationId xmlns:a16="http://schemas.microsoft.com/office/drawing/2014/main" id="{AADF8B6F-17E2-4FFA-93ED-37C4A3336D16}"/>
              </a:ext>
            </a:extLst>
          </p:cNvPr>
          <p:cNvPicPr>
            <a:picLocks noChangeAspect="1"/>
          </p:cNvPicPr>
          <p:nvPr/>
        </p:nvPicPr>
        <p:blipFill>
          <a:blip r:embed="rId4"/>
          <a:stretch>
            <a:fillRect/>
          </a:stretch>
        </p:blipFill>
        <p:spPr>
          <a:xfrm>
            <a:off x="539552" y="2768224"/>
            <a:ext cx="3411099" cy="3861048"/>
          </a:xfrm>
          <a:prstGeom prst="rect">
            <a:avLst/>
          </a:prstGeom>
          <a:ln>
            <a:solidFill>
              <a:srgbClr val="C00000"/>
            </a:solidFill>
          </a:ln>
        </p:spPr>
      </p:pic>
      <p:sp>
        <p:nvSpPr>
          <p:cNvPr id="13" name="Rectangle 12">
            <a:extLst>
              <a:ext uri="{FF2B5EF4-FFF2-40B4-BE49-F238E27FC236}">
                <a16:creationId xmlns:a16="http://schemas.microsoft.com/office/drawing/2014/main" id="{C32327CF-7617-4C62-803F-6F0B233A33CD}"/>
              </a:ext>
            </a:extLst>
          </p:cNvPr>
          <p:cNvSpPr/>
          <p:nvPr/>
        </p:nvSpPr>
        <p:spPr>
          <a:xfrm>
            <a:off x="827584" y="5301208"/>
            <a:ext cx="2016224" cy="25159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410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 Outliers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154773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Deal with Outliers</a:t>
            </a:r>
          </a:p>
          <a:p>
            <a:pPr marL="342900" indent="-342900" algn="l">
              <a:buClr>
                <a:srgbClr val="0070C0"/>
              </a:buClr>
              <a:buSzPct val="80000"/>
              <a:buFont typeface="Wingdings" pitchFamily="2" charset="2"/>
              <a:buChar char="u"/>
            </a:pPr>
            <a:r>
              <a:rPr lang="en-US" sz="1800" b="1" i="0" dirty="0">
                <a:solidFill>
                  <a:srgbClr val="29303B"/>
                </a:solidFill>
                <a:effectLst/>
              </a:rPr>
              <a:t>Sometimes your real world data will contain outliers and they might be legitimate (legal) outliers they might be caused by real people and not by some sort of malicious traffic or fake data and you'll have to decide how you're going to deal with them.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dirty="0"/>
          </a:p>
        </p:txBody>
      </p:sp>
    </p:spTree>
    <p:extLst>
      <p:ext uri="{BB962C8B-B14F-4D97-AF65-F5344CB8AC3E}">
        <p14:creationId xmlns:p14="http://schemas.microsoft.com/office/powerpoint/2010/main" val="253041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 Outliers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421203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Deal with Outliers</a:t>
            </a:r>
          </a:p>
          <a:p>
            <a:pPr marL="342900" indent="-342900" algn="l">
              <a:buClr>
                <a:srgbClr val="0070C0"/>
              </a:buClr>
              <a:buSzPct val="80000"/>
              <a:buFont typeface="Wingdings" pitchFamily="2" charset="2"/>
              <a:buChar char="u"/>
            </a:pPr>
            <a:r>
              <a:rPr lang="en-US" sz="1800" b="1" dirty="0">
                <a:solidFill>
                  <a:srgbClr val="29303B"/>
                </a:solidFill>
              </a:rPr>
              <a:t>S</a:t>
            </a:r>
            <a:r>
              <a:rPr lang="en-US" sz="1800" b="1" i="0" dirty="0">
                <a:solidFill>
                  <a:srgbClr val="29303B"/>
                </a:solidFill>
                <a:effectLst/>
              </a:rPr>
              <a:t>ometimes it's appropriate to remove them. Sometimes it isn’t. </a:t>
            </a:r>
          </a:p>
          <a:p>
            <a:pPr marL="342900" indent="-342900" algn="l">
              <a:buClr>
                <a:srgbClr val="0070C0"/>
              </a:buClr>
              <a:buSzPct val="80000"/>
              <a:buFont typeface="Wingdings" pitchFamily="2" charset="2"/>
              <a:buChar char="u"/>
            </a:pPr>
            <a:r>
              <a:rPr lang="en-US" sz="1800" b="1" i="0" dirty="0">
                <a:solidFill>
                  <a:srgbClr val="29303B"/>
                </a:solidFill>
                <a:effectLst/>
              </a:rPr>
              <a:t>Make sure you make that decision responsibly.</a:t>
            </a:r>
          </a:p>
          <a:p>
            <a:pPr marL="342900" indent="-342900" algn="l">
              <a:buClr>
                <a:srgbClr val="0070C0"/>
              </a:buClr>
              <a:buSzPct val="80000"/>
              <a:buFont typeface="Wingdings" pitchFamily="2" charset="2"/>
              <a:buChar char="u"/>
            </a:pPr>
            <a:r>
              <a:rPr lang="en-US" sz="1800" b="1" dirty="0">
                <a:solidFill>
                  <a:srgbClr val="29303B"/>
                </a:solidFill>
              </a:rPr>
              <a:t>F</a:t>
            </a:r>
            <a:r>
              <a:rPr lang="en-US" sz="1800" b="1" i="0" dirty="0">
                <a:solidFill>
                  <a:srgbClr val="29303B"/>
                </a:solidFill>
                <a:effectLst/>
              </a:rPr>
              <a:t>or example: </a:t>
            </a:r>
            <a:r>
              <a:rPr lang="en-US" sz="1800" b="1" dirty="0">
                <a:solidFill>
                  <a:srgbClr val="29303B"/>
                </a:solidFill>
              </a:rPr>
              <a:t>I</a:t>
            </a:r>
            <a:r>
              <a:rPr lang="en-US" sz="1800" b="1" i="0" dirty="0">
                <a:solidFill>
                  <a:srgbClr val="29303B"/>
                </a:solidFill>
                <a:effectLst/>
              </a:rPr>
              <a:t>f you are doing collaborative filtering </a:t>
            </a:r>
            <a:r>
              <a:rPr lang="en-US" sz="1800" b="1" dirty="0">
                <a:solidFill>
                  <a:srgbClr val="29303B"/>
                </a:solidFill>
              </a:rPr>
              <a:t>for</a:t>
            </a:r>
            <a:r>
              <a:rPr lang="en-US" sz="1800" b="1" i="0" dirty="0">
                <a:solidFill>
                  <a:srgbClr val="29303B"/>
                </a:solidFill>
                <a:effectLst/>
              </a:rPr>
              <a:t> movie recommendations, you might have a few power users that have watched every movie ever made and rated every movie ever made and they could end up having an inordinate (unusual) influence on the recommendations for everybody else. And you don't really want a handful of people to have that much power in your system. </a:t>
            </a:r>
            <a:r>
              <a:rPr lang="en-US" sz="1800" b="1" dirty="0">
                <a:solidFill>
                  <a:srgbClr val="29303B"/>
                </a:solidFill>
              </a:rPr>
              <a:t>I</a:t>
            </a:r>
            <a:r>
              <a:rPr lang="en-US" sz="1800" b="1" i="0" dirty="0">
                <a:solidFill>
                  <a:srgbClr val="29303B"/>
                </a:solidFill>
                <a:effectLst/>
              </a:rPr>
              <a:t>t would be a legitimate to filter out them as an outlier. </a:t>
            </a:r>
          </a:p>
          <a:p>
            <a:pPr marL="342900" indent="-342900" algn="l">
              <a:buClr>
                <a:srgbClr val="0070C0"/>
              </a:buClr>
              <a:buSzPct val="80000"/>
              <a:buFont typeface="Wingdings" pitchFamily="2" charset="2"/>
              <a:buChar char="u"/>
            </a:pPr>
            <a:r>
              <a:rPr lang="en-US" sz="1800" b="1" dirty="0">
                <a:solidFill>
                  <a:srgbClr val="29303B"/>
                </a:solidFill>
              </a:rPr>
              <a:t>Another example: In</a:t>
            </a:r>
            <a:r>
              <a:rPr lang="en-US" sz="1800" b="1" i="0" dirty="0">
                <a:solidFill>
                  <a:srgbClr val="29303B"/>
                </a:solidFill>
                <a:effectLst/>
              </a:rPr>
              <a:t> Web log data, </a:t>
            </a:r>
            <a:r>
              <a:rPr lang="en-US" sz="1800" b="1" dirty="0">
                <a:solidFill>
                  <a:srgbClr val="29303B"/>
                </a:solidFill>
              </a:rPr>
              <a:t>o</a:t>
            </a:r>
            <a:r>
              <a:rPr lang="en-US" sz="1800" b="1" i="0" dirty="0">
                <a:solidFill>
                  <a:srgbClr val="29303B"/>
                </a:solidFill>
                <a:effectLst/>
              </a:rPr>
              <a:t>utliers could be robots or other agents </a:t>
            </a:r>
            <a:r>
              <a:rPr lang="en-US" sz="1800" b="1" dirty="0">
                <a:solidFill>
                  <a:srgbClr val="29303B"/>
                </a:solidFill>
              </a:rPr>
              <a:t>that should be discarded.</a:t>
            </a:r>
            <a:r>
              <a:rPr lang="en-US" sz="1800" b="1" i="0" dirty="0">
                <a:solidFill>
                  <a:srgbClr val="29303B"/>
                </a:solidFill>
                <a:effectLst/>
              </a:rPr>
              <a:t> </a:t>
            </a:r>
          </a:p>
          <a:p>
            <a:pPr marL="342900" indent="-342900" algn="l">
              <a:buClr>
                <a:srgbClr val="0070C0"/>
              </a:buClr>
              <a:buSzPct val="80000"/>
              <a:buFont typeface="Wingdings" pitchFamily="2" charset="2"/>
              <a:buChar char="u"/>
            </a:pPr>
            <a:r>
              <a:rPr lang="en-US" sz="1800" b="1" i="0" dirty="0">
                <a:solidFill>
                  <a:srgbClr val="29303B"/>
                </a:solidFill>
                <a:effectLst/>
              </a:rPr>
              <a:t>Another Example: </a:t>
            </a:r>
            <a:r>
              <a:rPr lang="en-US" sz="1800" b="1" dirty="0">
                <a:solidFill>
                  <a:srgbClr val="29303B"/>
                </a:solidFill>
              </a:rPr>
              <a:t>I</a:t>
            </a:r>
            <a:r>
              <a:rPr lang="en-US" sz="1800" b="1" i="0" dirty="0">
                <a:solidFill>
                  <a:srgbClr val="29303B"/>
                </a:solidFill>
                <a:effectLst/>
              </a:rPr>
              <a:t>f somebody really wanted join the mean average income in the United States and not the median. Some billionaires of dollars are going to push that mean amount up.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dirty="0"/>
          </a:p>
        </p:txBody>
      </p:sp>
      <p:pic>
        <p:nvPicPr>
          <p:cNvPr id="7" name="Picture 6">
            <a:extLst>
              <a:ext uri="{FF2B5EF4-FFF2-40B4-BE49-F238E27FC236}">
                <a16:creationId xmlns:a16="http://schemas.microsoft.com/office/drawing/2014/main" id="{9938B96A-D35C-45F9-BD7D-DAAFF73ACAF7}"/>
              </a:ext>
            </a:extLst>
          </p:cNvPr>
          <p:cNvPicPr>
            <a:picLocks noChangeAspect="1"/>
          </p:cNvPicPr>
          <p:nvPr/>
        </p:nvPicPr>
        <p:blipFill>
          <a:blip r:embed="rId2"/>
          <a:stretch>
            <a:fillRect/>
          </a:stretch>
        </p:blipFill>
        <p:spPr>
          <a:xfrm>
            <a:off x="6876256" y="5138514"/>
            <a:ext cx="1962150" cy="1333500"/>
          </a:xfrm>
          <a:prstGeom prst="rect">
            <a:avLst/>
          </a:prstGeom>
          <a:ln>
            <a:solidFill>
              <a:srgbClr val="C00000"/>
            </a:solidFill>
          </a:ln>
        </p:spPr>
      </p:pic>
    </p:spTree>
    <p:extLst>
      <p:ext uri="{BB962C8B-B14F-4D97-AF65-F5344CB8AC3E}">
        <p14:creationId xmlns:p14="http://schemas.microsoft.com/office/powerpoint/2010/main" val="217779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 Outliers</a:t>
            </a:r>
            <a:endParaRPr lang="zh-TW" altLang="en-US" b="1" dirty="0">
              <a:solidFill>
                <a:srgbClr val="FFFF00"/>
              </a:solidFill>
            </a:endParaRPr>
          </a:p>
        </p:txBody>
      </p:sp>
      <p:sp>
        <p:nvSpPr>
          <p:cNvPr id="3" name="副標題 2"/>
          <p:cNvSpPr>
            <a:spLocks noGrp="1"/>
          </p:cNvSpPr>
          <p:nvPr>
            <p:ph type="subTitle" idx="1"/>
          </p:nvPr>
        </p:nvSpPr>
        <p:spPr>
          <a:xfrm>
            <a:off x="457200" y="1305201"/>
            <a:ext cx="8291263" cy="39239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How do we identify the Outliers?</a:t>
            </a:r>
            <a:endParaRPr lang="en-US" sz="1800" b="1" dirty="0">
              <a:solidFill>
                <a:srgbClr val="29303B"/>
              </a:solidFill>
            </a:endParaRPr>
          </a:p>
          <a:p>
            <a:pPr marL="342900" indent="-342900" algn="l">
              <a:buClr>
                <a:srgbClr val="0070C0"/>
              </a:buClr>
              <a:buSzPct val="80000"/>
              <a:buFont typeface="Wingdings" pitchFamily="2" charset="2"/>
              <a:buChar char="u"/>
            </a:pPr>
            <a:r>
              <a:rPr lang="en-US" sz="1800" b="1" i="0" dirty="0">
                <a:solidFill>
                  <a:srgbClr val="29303B"/>
                </a:solidFill>
                <a:effectLst/>
              </a:rPr>
              <a:t>We can use standard deviation. </a:t>
            </a:r>
            <a:r>
              <a:rPr lang="en-US" sz="1800" b="1" dirty="0">
                <a:solidFill>
                  <a:srgbClr val="29303B"/>
                </a:solidFill>
              </a:rPr>
              <a:t>We</a:t>
            </a:r>
            <a:r>
              <a:rPr lang="en-US" sz="1800" b="1" i="0" dirty="0">
                <a:solidFill>
                  <a:srgbClr val="29303B"/>
                </a:solidFill>
                <a:effectLst/>
              </a:rPr>
              <a:t> computes the standard deviation of a dataset that have a more or less normal distribution. </a:t>
            </a:r>
            <a:r>
              <a:rPr lang="en-US" sz="1800" b="1" dirty="0">
                <a:solidFill>
                  <a:srgbClr val="29303B"/>
                </a:solidFill>
              </a:rPr>
              <a:t>I</a:t>
            </a:r>
            <a:r>
              <a:rPr lang="en-US" sz="1800" b="1" i="0" dirty="0">
                <a:solidFill>
                  <a:srgbClr val="29303B"/>
                </a:solidFill>
                <a:effectLst/>
              </a:rPr>
              <a:t>f you see a data point that's outside of one or two standard deviations there you have an outlier.</a:t>
            </a:r>
          </a:p>
          <a:p>
            <a:pPr marL="342900" indent="-342900" algn="l">
              <a:buClr>
                <a:srgbClr val="0070C0"/>
              </a:buClr>
              <a:buSzPct val="80000"/>
              <a:buFont typeface="Wingdings" pitchFamily="2" charset="2"/>
              <a:buChar char="u"/>
            </a:pPr>
            <a:r>
              <a:rPr lang="en-US" sz="1800" b="1" i="0" dirty="0">
                <a:solidFill>
                  <a:srgbClr val="29303B"/>
                </a:solidFill>
                <a:effectLst/>
              </a:rPr>
              <a:t>Remember we talked too about the box and whisker diagrams too.</a:t>
            </a:r>
          </a:p>
          <a:p>
            <a:pPr marL="342900" indent="-342900" algn="l">
              <a:buClr>
                <a:srgbClr val="0070C0"/>
              </a:buClr>
              <a:buSzPct val="80000"/>
              <a:buFont typeface="Wingdings" pitchFamily="2" charset="2"/>
              <a:buChar char="u"/>
            </a:pPr>
            <a:r>
              <a:rPr lang="en-US" sz="1800" b="1" i="0" dirty="0">
                <a:solidFill>
                  <a:srgbClr val="29303B"/>
                </a:solidFill>
                <a:effectLst/>
              </a:rPr>
              <a:t>And those also have a built in way of detecting and visualizing outliers and those defined outliers as lying outside one point five the interquartile range so what multiple do you choose. </a:t>
            </a:r>
          </a:p>
          <a:p>
            <a:pPr marL="342900" indent="-342900" algn="l">
              <a:buClr>
                <a:srgbClr val="0070C0"/>
              </a:buClr>
              <a:buSzPct val="80000"/>
              <a:buFont typeface="Wingdings" pitchFamily="2" charset="2"/>
              <a:buChar char="u"/>
            </a:pPr>
            <a:r>
              <a:rPr lang="en-US" sz="1800" b="1" i="0" dirty="0">
                <a:solidFill>
                  <a:srgbClr val="29303B"/>
                </a:solidFill>
                <a:effectLst/>
              </a:rPr>
              <a:t>Well you kind of have to use common sense. There's no hard and fast rule as to what is an outlier. You have to look at your data and kind of eyeball it.</a:t>
            </a:r>
          </a:p>
          <a:p>
            <a:pPr marL="342900" indent="-342900" algn="l">
              <a:buClr>
                <a:srgbClr val="0070C0"/>
              </a:buClr>
              <a:buSzPct val="80000"/>
              <a:buFont typeface="Wingdings" pitchFamily="2" charset="2"/>
              <a:buChar char="u"/>
            </a:pPr>
            <a:r>
              <a:rPr lang="en-US" sz="1800" b="1" i="0" dirty="0">
                <a:solidFill>
                  <a:srgbClr val="29303B"/>
                </a:solidFill>
                <a:effectLst/>
              </a:rPr>
              <a:t>Look at the distribution. Look at the histogram see if there's actual things that stick out to you as obvious outliers and understand what they are before you just throw them away.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dirty="0"/>
          </a:p>
        </p:txBody>
      </p:sp>
      <p:pic>
        <p:nvPicPr>
          <p:cNvPr id="7" name="Picture 6">
            <a:extLst>
              <a:ext uri="{FF2B5EF4-FFF2-40B4-BE49-F238E27FC236}">
                <a16:creationId xmlns:a16="http://schemas.microsoft.com/office/drawing/2014/main" id="{9938B96A-D35C-45F9-BD7D-DAAFF73ACAF7}"/>
              </a:ext>
            </a:extLst>
          </p:cNvPr>
          <p:cNvPicPr>
            <a:picLocks noChangeAspect="1"/>
          </p:cNvPicPr>
          <p:nvPr/>
        </p:nvPicPr>
        <p:blipFill>
          <a:blip r:embed="rId2"/>
          <a:stretch>
            <a:fillRect/>
          </a:stretch>
        </p:blipFill>
        <p:spPr>
          <a:xfrm>
            <a:off x="6300192" y="5043394"/>
            <a:ext cx="1962150" cy="1333500"/>
          </a:xfrm>
          <a:prstGeom prst="rect">
            <a:avLst/>
          </a:prstGeom>
          <a:ln>
            <a:solidFill>
              <a:srgbClr val="C00000"/>
            </a:solidFill>
          </a:ln>
        </p:spPr>
      </p:pic>
    </p:spTree>
    <p:extLst>
      <p:ext uri="{BB962C8B-B14F-4D97-AF65-F5344CB8AC3E}">
        <p14:creationId xmlns:p14="http://schemas.microsoft.com/office/powerpoint/2010/main" val="3166773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65.1 Outlier Example</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220971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65.1 Outlier Example</a:t>
            </a:r>
            <a:endParaRPr lang="zh-TW" altLang="en-US" b="1" dirty="0">
              <a:solidFill>
                <a:srgbClr val="FFFF00"/>
              </a:solidFill>
            </a:endParaRPr>
          </a:p>
        </p:txBody>
      </p:sp>
      <p:sp>
        <p:nvSpPr>
          <p:cNvPr id="3" name="副標題 2"/>
          <p:cNvSpPr>
            <a:spLocks noGrp="1"/>
          </p:cNvSpPr>
          <p:nvPr>
            <p:ph type="subTitle" idx="1"/>
          </p:nvPr>
        </p:nvSpPr>
        <p:spPr>
          <a:xfrm>
            <a:off x="457200" y="1305200"/>
            <a:ext cx="8291263" cy="28314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Outlier Example</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i="0" dirty="0">
                <a:solidFill>
                  <a:srgbClr val="000000"/>
                </a:solidFill>
                <a:effectLst/>
                <a:latin typeface="+mj-lt"/>
              </a:rPr>
              <a:t>Sometimes outliers can mess up an analysis; you usually don't want a handful of data points to skew the overall results. </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Let's revisit our example of income data, with </a:t>
            </a:r>
            <a:r>
              <a:rPr lang="en-US" sz="1800" b="1" dirty="0">
                <a:solidFill>
                  <a:srgbClr val="000000"/>
                </a:solidFill>
                <a:latin typeface="+mj-lt"/>
              </a:rPr>
              <a:t>one</a:t>
            </a:r>
            <a:r>
              <a:rPr lang="en-US" sz="1800" b="1" i="0" dirty="0">
                <a:solidFill>
                  <a:srgbClr val="000000"/>
                </a:solidFill>
                <a:effectLst/>
                <a:latin typeface="+mj-lt"/>
              </a:rPr>
              <a:t> billionaire in the normal distribution. Plot incomes vs. people count.</a:t>
            </a:r>
          </a:p>
          <a:p>
            <a:pPr marL="342900" indent="-342900" algn="l">
              <a:buClr>
                <a:srgbClr val="0070C0"/>
              </a:buClr>
              <a:buSzPct val="80000"/>
              <a:buFont typeface="Wingdings" pitchFamily="2" charset="2"/>
              <a:buChar char="u"/>
            </a:pPr>
            <a:r>
              <a:rPr lang="en-US" sz="1800" b="1" dirty="0">
                <a:solidFill>
                  <a:srgbClr val="000000"/>
                </a:solidFill>
                <a:latin typeface="+mj-lt"/>
              </a:rPr>
              <a:t>We have normal distribution with 27,000 dollars with deviation 15,000 and with 10,000 people. Then we add a billionaire after this array.</a:t>
            </a:r>
          </a:p>
          <a:p>
            <a:pPr marL="342900" indent="-342900" algn="l">
              <a:buClr>
                <a:srgbClr val="0070C0"/>
              </a:buClr>
              <a:buSzPct val="80000"/>
              <a:buFont typeface="Wingdings" pitchFamily="2" charset="2"/>
              <a:buChar char="u"/>
            </a:pPr>
            <a:r>
              <a:rPr lang="en-US" sz="1800" b="1" i="0" dirty="0">
                <a:solidFill>
                  <a:srgbClr val="000000"/>
                </a:solidFill>
                <a:effectLst/>
                <a:latin typeface="+mj-lt"/>
              </a:rPr>
              <a:t>If </a:t>
            </a:r>
            <a:r>
              <a:rPr lang="en-US" sz="1800" b="1" dirty="0">
                <a:solidFill>
                  <a:srgbClr val="000000"/>
                </a:solidFill>
                <a:latin typeface="+mj-lt"/>
              </a:rPr>
              <a:t>we plot histogram of the data, we see all the normal people around 20,000 and 1 people way at billion (10^9).</a:t>
            </a:r>
            <a:endParaRPr lang="en-US" sz="1800" b="1" i="0" dirty="0">
              <a:solidFill>
                <a:srgbClr val="29303B"/>
              </a:solidFill>
              <a:effectLst/>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dirty="0"/>
          </a:p>
        </p:txBody>
      </p:sp>
      <p:pic>
        <p:nvPicPr>
          <p:cNvPr id="8" name="Picture 7">
            <a:extLst>
              <a:ext uri="{FF2B5EF4-FFF2-40B4-BE49-F238E27FC236}">
                <a16:creationId xmlns:a16="http://schemas.microsoft.com/office/drawing/2014/main" id="{027D353A-3B0D-438C-8687-1125F7DDE5B2}"/>
              </a:ext>
            </a:extLst>
          </p:cNvPr>
          <p:cNvPicPr>
            <a:picLocks noChangeAspect="1"/>
          </p:cNvPicPr>
          <p:nvPr/>
        </p:nvPicPr>
        <p:blipFill>
          <a:blip r:embed="rId2"/>
          <a:stretch>
            <a:fillRect/>
          </a:stretch>
        </p:blipFill>
        <p:spPr>
          <a:xfrm>
            <a:off x="5436096" y="4136602"/>
            <a:ext cx="2886023" cy="2534837"/>
          </a:xfrm>
          <a:prstGeom prst="rect">
            <a:avLst/>
          </a:prstGeom>
          <a:ln>
            <a:solidFill>
              <a:srgbClr val="C00000"/>
            </a:solidFill>
          </a:ln>
        </p:spPr>
      </p:pic>
      <p:pic>
        <p:nvPicPr>
          <p:cNvPr id="9" name="Picture 8">
            <a:extLst>
              <a:ext uri="{FF2B5EF4-FFF2-40B4-BE49-F238E27FC236}">
                <a16:creationId xmlns:a16="http://schemas.microsoft.com/office/drawing/2014/main" id="{5E41823D-8562-4607-BBB8-39D8CF88C068}"/>
              </a:ext>
            </a:extLst>
          </p:cNvPr>
          <p:cNvPicPr>
            <a:picLocks noChangeAspect="1"/>
          </p:cNvPicPr>
          <p:nvPr/>
        </p:nvPicPr>
        <p:blipFill>
          <a:blip r:embed="rId3"/>
          <a:stretch>
            <a:fillRect/>
          </a:stretch>
        </p:blipFill>
        <p:spPr>
          <a:xfrm>
            <a:off x="457200" y="4365104"/>
            <a:ext cx="3455063" cy="1865892"/>
          </a:xfrm>
          <a:prstGeom prst="rect">
            <a:avLst/>
          </a:prstGeom>
          <a:ln>
            <a:solidFill>
              <a:srgbClr val="C00000"/>
            </a:solidFill>
          </a:ln>
        </p:spPr>
      </p:pic>
    </p:spTree>
    <p:extLst>
      <p:ext uri="{BB962C8B-B14F-4D97-AF65-F5344CB8AC3E}">
        <p14:creationId xmlns:p14="http://schemas.microsoft.com/office/powerpoint/2010/main" val="338570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65.1 Outlier Example</a:t>
            </a:r>
            <a:endParaRPr lang="zh-TW" altLang="en-US" b="1" dirty="0">
              <a:solidFill>
                <a:srgbClr val="FFFF00"/>
              </a:solidFill>
            </a:endParaRPr>
          </a:p>
        </p:txBody>
      </p:sp>
      <p:sp>
        <p:nvSpPr>
          <p:cNvPr id="3" name="副標題 2"/>
          <p:cNvSpPr>
            <a:spLocks noGrp="1"/>
          </p:cNvSpPr>
          <p:nvPr>
            <p:ph type="subTitle" idx="1"/>
          </p:nvPr>
        </p:nvSpPr>
        <p:spPr>
          <a:xfrm>
            <a:off x="457200" y="1305200"/>
            <a:ext cx="8291263" cy="205179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latin typeface="+mj-lt"/>
              </a:rPr>
              <a:t>Outlier Example</a:t>
            </a:r>
            <a:endParaRPr lang="en-US" sz="1800" b="1" dirty="0">
              <a:solidFill>
                <a:srgbClr val="29303B"/>
              </a:solidFill>
              <a:latin typeface="+mj-lt"/>
            </a:endParaRPr>
          </a:p>
          <a:p>
            <a:pPr marL="342900" indent="-342900" algn="l">
              <a:buClr>
                <a:srgbClr val="0070C0"/>
              </a:buClr>
              <a:buSzPct val="80000"/>
              <a:buFont typeface="Wingdings" pitchFamily="2" charset="2"/>
              <a:buChar char="u"/>
            </a:pPr>
            <a:r>
              <a:rPr lang="en-US" sz="1800" b="1" i="0" dirty="0">
                <a:solidFill>
                  <a:srgbClr val="000000"/>
                </a:solidFill>
                <a:effectLst/>
              </a:rPr>
              <a:t>We can see the mean.</a:t>
            </a:r>
          </a:p>
          <a:p>
            <a:pPr marL="342900" indent="-342900" algn="l">
              <a:buClr>
                <a:srgbClr val="0070C0"/>
              </a:buClr>
              <a:buSzPct val="80000"/>
              <a:buFont typeface="Wingdings" pitchFamily="2" charset="2"/>
              <a:buChar char="u"/>
            </a:pPr>
            <a:r>
              <a:rPr lang="en-US" sz="1800" b="1" i="0" dirty="0">
                <a:solidFill>
                  <a:srgbClr val="000000"/>
                </a:solidFill>
                <a:effectLst/>
              </a:rPr>
              <a:t>That's not very helpful to look at. </a:t>
            </a:r>
          </a:p>
          <a:p>
            <a:pPr marL="342900" indent="-342900" algn="l">
              <a:buClr>
                <a:srgbClr val="0070C0"/>
              </a:buClr>
              <a:buSzPct val="80000"/>
              <a:buFont typeface="Wingdings" pitchFamily="2" charset="2"/>
              <a:buChar char="u"/>
            </a:pPr>
            <a:r>
              <a:rPr lang="en-US" sz="1800" b="1" i="0" dirty="0">
                <a:solidFill>
                  <a:srgbClr val="000000"/>
                </a:solidFill>
                <a:effectLst/>
              </a:rPr>
              <a:t>One billionaire ended up squeezing everybody else into a single line in my histogram. </a:t>
            </a:r>
          </a:p>
          <a:p>
            <a:pPr marL="342900" indent="-342900" algn="l">
              <a:buClr>
                <a:srgbClr val="0070C0"/>
              </a:buClr>
              <a:buSzPct val="80000"/>
              <a:buFont typeface="Wingdings" pitchFamily="2" charset="2"/>
              <a:buChar char="u"/>
            </a:pPr>
            <a:r>
              <a:rPr lang="en-US" sz="1800" b="1" i="0" dirty="0">
                <a:solidFill>
                  <a:srgbClr val="000000"/>
                </a:solidFill>
                <a:effectLst/>
              </a:rPr>
              <a:t>Plus it skewed my mean income significantly:</a:t>
            </a:r>
            <a:endParaRPr lang="en-US" sz="1800" b="1" i="0" dirty="0">
              <a:solidFill>
                <a:srgbClr val="29303B"/>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dirty="0"/>
          </a:p>
        </p:txBody>
      </p:sp>
      <p:pic>
        <p:nvPicPr>
          <p:cNvPr id="7" name="Picture 6">
            <a:extLst>
              <a:ext uri="{FF2B5EF4-FFF2-40B4-BE49-F238E27FC236}">
                <a16:creationId xmlns:a16="http://schemas.microsoft.com/office/drawing/2014/main" id="{AFC7A771-5588-4901-88D9-FD6EBD5AC05A}"/>
              </a:ext>
            </a:extLst>
          </p:cNvPr>
          <p:cNvPicPr>
            <a:picLocks noChangeAspect="1"/>
          </p:cNvPicPr>
          <p:nvPr/>
        </p:nvPicPr>
        <p:blipFill>
          <a:blip r:embed="rId2"/>
          <a:stretch>
            <a:fillRect/>
          </a:stretch>
        </p:blipFill>
        <p:spPr>
          <a:xfrm>
            <a:off x="4499992" y="3874752"/>
            <a:ext cx="1543050" cy="419100"/>
          </a:xfrm>
          <a:prstGeom prst="rect">
            <a:avLst/>
          </a:prstGeom>
          <a:ln>
            <a:solidFill>
              <a:srgbClr val="C00000"/>
            </a:solidFill>
          </a:ln>
        </p:spPr>
      </p:pic>
      <p:pic>
        <p:nvPicPr>
          <p:cNvPr id="10" name="Picture 9">
            <a:extLst>
              <a:ext uri="{FF2B5EF4-FFF2-40B4-BE49-F238E27FC236}">
                <a16:creationId xmlns:a16="http://schemas.microsoft.com/office/drawing/2014/main" id="{D6D893BF-04C0-4DD1-BC7E-EE4610D5E813}"/>
              </a:ext>
            </a:extLst>
          </p:cNvPr>
          <p:cNvPicPr>
            <a:picLocks noChangeAspect="1"/>
          </p:cNvPicPr>
          <p:nvPr/>
        </p:nvPicPr>
        <p:blipFill>
          <a:blip r:embed="rId3"/>
          <a:stretch>
            <a:fillRect/>
          </a:stretch>
        </p:blipFill>
        <p:spPr>
          <a:xfrm>
            <a:off x="1043608" y="3836652"/>
            <a:ext cx="2552700" cy="457200"/>
          </a:xfrm>
          <a:prstGeom prst="rect">
            <a:avLst/>
          </a:prstGeom>
          <a:ln>
            <a:solidFill>
              <a:srgbClr val="C00000"/>
            </a:solidFill>
          </a:ln>
        </p:spPr>
      </p:pic>
    </p:spTree>
    <p:extLst>
      <p:ext uri="{BB962C8B-B14F-4D97-AF65-F5344CB8AC3E}">
        <p14:creationId xmlns:p14="http://schemas.microsoft.com/office/powerpoint/2010/main" val="1106572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65.2 Reject Outlier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extLst>
      <p:ext uri="{BB962C8B-B14F-4D97-AF65-F5344CB8AC3E}">
        <p14:creationId xmlns:p14="http://schemas.microsoft.com/office/powerpoint/2010/main" val="57185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0"/>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65.2 Reject Outlier</a:t>
            </a:r>
            <a:endParaRPr lang="zh-TW" altLang="en-US" b="1" dirty="0">
              <a:solidFill>
                <a:srgbClr val="FFFF00"/>
              </a:solidFill>
            </a:endParaRPr>
          </a:p>
        </p:txBody>
      </p:sp>
      <p:sp>
        <p:nvSpPr>
          <p:cNvPr id="3" name="副標題 2"/>
          <p:cNvSpPr>
            <a:spLocks noGrp="1"/>
          </p:cNvSpPr>
          <p:nvPr>
            <p:ph type="subTitle" idx="1"/>
          </p:nvPr>
        </p:nvSpPr>
        <p:spPr>
          <a:xfrm>
            <a:off x="457200" y="1305200"/>
            <a:ext cx="8291263" cy="27718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Reject Outlier</a:t>
            </a:r>
          </a:p>
          <a:p>
            <a:pPr marL="342900" indent="-342900" algn="l">
              <a:buClr>
                <a:srgbClr val="0070C0"/>
              </a:buClr>
              <a:buSzPct val="80000"/>
              <a:buFont typeface="Wingdings" pitchFamily="2" charset="2"/>
              <a:buChar char="u"/>
            </a:pPr>
            <a:r>
              <a:rPr lang="en-US" sz="1800" b="1" i="0" dirty="0">
                <a:solidFill>
                  <a:schemeClr val="tx1"/>
                </a:solidFill>
                <a:effectLst/>
              </a:rPr>
              <a:t>It is important to dig into what is causing your outliers, and understand where they are coming from. </a:t>
            </a:r>
          </a:p>
          <a:p>
            <a:pPr marL="342900" indent="-342900" algn="l">
              <a:buClr>
                <a:srgbClr val="0070C0"/>
              </a:buClr>
              <a:buSzPct val="80000"/>
              <a:buFont typeface="Wingdings" pitchFamily="2" charset="2"/>
              <a:buChar char="u"/>
            </a:pPr>
            <a:r>
              <a:rPr lang="en-US" sz="1800" b="1" i="0" dirty="0">
                <a:solidFill>
                  <a:schemeClr val="tx1"/>
                </a:solidFill>
                <a:effectLst/>
              </a:rPr>
              <a:t>You also need to think about whether removing them is a valid thing to do, given the spirit of what it is you're trying to analyze. </a:t>
            </a:r>
          </a:p>
          <a:p>
            <a:pPr marL="342900" indent="-342900" algn="l">
              <a:buClr>
                <a:srgbClr val="0070C0"/>
              </a:buClr>
              <a:buSzPct val="80000"/>
              <a:buFont typeface="Wingdings" pitchFamily="2" charset="2"/>
              <a:buChar char="u"/>
            </a:pPr>
            <a:r>
              <a:rPr lang="en-US" sz="1800" b="1" i="0" dirty="0">
                <a:solidFill>
                  <a:schemeClr val="tx1"/>
                </a:solidFill>
                <a:effectLst/>
              </a:rPr>
              <a:t>If I know I want to understand more about the incomes of "typical Americans", filtering out billionaires seems like a legitimate thing to do.</a:t>
            </a:r>
          </a:p>
          <a:p>
            <a:pPr marL="342900" indent="-342900" algn="l">
              <a:buClr>
                <a:srgbClr val="0070C0"/>
              </a:buClr>
              <a:buSzPct val="80000"/>
              <a:buFont typeface="Wingdings" pitchFamily="2" charset="2"/>
              <a:buChar char="u"/>
            </a:pPr>
            <a:r>
              <a:rPr lang="en-US" sz="1800" b="1" i="0" dirty="0">
                <a:solidFill>
                  <a:schemeClr val="tx1"/>
                </a:solidFill>
                <a:effectLst/>
              </a:rPr>
              <a:t>Here's something a little more robust than filtering out billionaires - it filters out anything beyond two standard deviations of the median value in the data set: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77500" lnSpcReduction="20000"/>
          </a:bodyPr>
          <a:lstStyle/>
          <a:p>
            <a:pPr lvl="0">
              <a:spcBef>
                <a:spcPct val="0"/>
              </a:spcBef>
            </a:pPr>
            <a:r>
              <a:rPr lang="en-US" sz="1600" dirty="0"/>
              <a:t>https://www.udemy.com/course/data-science-and-machine-learning-with-python-hands-on/learn/lecture/4020730#overview</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a:xfrm>
            <a:off x="457200" y="6343695"/>
            <a:ext cx="2133600" cy="365125"/>
          </a:xfrm>
        </p:spPr>
        <p:txBody>
          <a:bodyPr/>
          <a:lstStyle/>
          <a:p>
            <a:fld id="{A4F910E6-8D00-4BAF-8C48-9688E0B449D3}" type="datetime1">
              <a:rPr lang="zh-TW" altLang="en-US" smtClean="0"/>
              <a:pPr/>
              <a:t>2020/9/7</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dirty="0"/>
          </a:p>
        </p:txBody>
      </p:sp>
    </p:spTree>
    <p:extLst>
      <p:ext uri="{BB962C8B-B14F-4D97-AF65-F5344CB8AC3E}">
        <p14:creationId xmlns:p14="http://schemas.microsoft.com/office/powerpoint/2010/main" val="53030781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8220</TotalTime>
  <Words>1023</Words>
  <Application>Microsoft Office PowerPoint</Application>
  <PresentationFormat>On-screen Show (4:3)</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Helvetica Neue</vt:lpstr>
      <vt:lpstr>Wingdings</vt:lpstr>
      <vt:lpstr>Office 佈景主題</vt:lpstr>
      <vt:lpstr>65 Outliers</vt:lpstr>
      <vt:lpstr>65 Outliers</vt:lpstr>
      <vt:lpstr>65 Outliers</vt:lpstr>
      <vt:lpstr>65 Outliers</vt:lpstr>
      <vt:lpstr>65.1 Outlier Example</vt:lpstr>
      <vt:lpstr>65.1 Outlier Example</vt:lpstr>
      <vt:lpstr>65.1 Outlier Example</vt:lpstr>
      <vt:lpstr>65.2 Reject Outlier</vt:lpstr>
      <vt:lpstr>65.2 Reject Outlier</vt:lpstr>
      <vt:lpstr>65.2 Reject Outlier</vt:lpstr>
      <vt:lpstr>65.3 Exercise</vt:lpstr>
      <vt:lpstr>65.3 Exercise</vt:lpstr>
      <vt:lpstr>65.3 Exercise</vt:lpstr>
      <vt:lpstr>65.3 Exercise</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4122</cp:revision>
  <dcterms:created xsi:type="dcterms:W3CDTF">2018-09-28T16:40:41Z</dcterms:created>
  <dcterms:modified xsi:type="dcterms:W3CDTF">2020-09-08T06:07:18Z</dcterms:modified>
</cp:coreProperties>
</file>