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7" r:id="rId3"/>
    <p:sldId id="319" r:id="rId4"/>
    <p:sldId id="323" r:id="rId5"/>
    <p:sldId id="324" r:id="rId6"/>
    <p:sldId id="328" r:id="rId7"/>
    <p:sldId id="325" r:id="rId8"/>
    <p:sldId id="326" r:id="rId9"/>
    <p:sldId id="327" r:id="rId10"/>
    <p:sldId id="329" r:id="rId11"/>
    <p:sldId id="330" r:id="rId12"/>
    <p:sldId id="331" r:id="rId13"/>
    <p:sldId id="332" r:id="rId14"/>
    <p:sldId id="333" r:id="rId15"/>
    <p:sldId id="335" r:id="rId16"/>
    <p:sldId id="337" r:id="rId17"/>
    <p:sldId id="336" r:id="rId18"/>
    <p:sldId id="338" r:id="rId19"/>
    <p:sldId id="340" r:id="rId20"/>
    <p:sldId id="341" r:id="rId21"/>
    <p:sldId id="342"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9" autoAdjust="0"/>
    <p:restoredTop sz="95401" autoAdjust="0"/>
  </p:normalViewPr>
  <p:slideViewPr>
    <p:cSldViewPr>
      <p:cViewPr varScale="1">
        <p:scale>
          <a:sx n="94" d="100"/>
          <a:sy n="94" d="100"/>
        </p:scale>
        <p:origin x="5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4Lcf9du9L8" TargetMode="External"/><Relationship Id="rId2" Type="http://schemas.openxmlformats.org/officeDocument/2006/relationships/hyperlink" Target="https://www.youtube.com/channel/UCR1-GEpyOPzT2AO4D_eifd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 Deep Learning Ethics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105.2 Hidden Biases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0364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105.2 Hidden Biases</a:t>
            </a:r>
            <a:endParaRPr lang="zh-TW" altLang="en-US" b="1" dirty="0">
              <a:solidFill>
                <a:srgbClr val="FFFF00"/>
              </a:solidFill>
            </a:endParaRPr>
          </a:p>
        </p:txBody>
      </p:sp>
      <p:sp>
        <p:nvSpPr>
          <p:cNvPr id="3" name="副標題 2"/>
          <p:cNvSpPr>
            <a:spLocks noGrp="1"/>
          </p:cNvSpPr>
          <p:nvPr>
            <p:ph type="subTitle" idx="1"/>
          </p:nvPr>
        </p:nvSpPr>
        <p:spPr>
          <a:xfrm>
            <a:off x="426368" y="1418786"/>
            <a:ext cx="8260431" cy="1766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Hidden Biases </a:t>
            </a:r>
          </a:p>
          <a:p>
            <a:pPr marL="342900" indent="-342900" algn="l">
              <a:buClr>
                <a:srgbClr val="0070C0"/>
              </a:buClr>
              <a:buSzPct val="80000"/>
              <a:buFont typeface="Wingdings" pitchFamily="2" charset="2"/>
              <a:buChar char="u"/>
            </a:pPr>
            <a:r>
              <a:rPr lang="en-US" altLang="en-US" sz="1800" b="1" dirty="0">
                <a:solidFill>
                  <a:schemeClr val="tx1"/>
                </a:solidFill>
              </a:rPr>
              <a:t>Just because your model is not human, it does mean it is inherently fair</a:t>
            </a:r>
          </a:p>
          <a:p>
            <a:pPr marL="342900" indent="-342900" algn="l">
              <a:buClr>
                <a:srgbClr val="0070C0"/>
              </a:buClr>
              <a:buSzPct val="80000"/>
              <a:buFont typeface="Wingdings" pitchFamily="2" charset="2"/>
              <a:buChar char="u"/>
            </a:pPr>
            <a:r>
              <a:rPr lang="en-US" altLang="en-US" sz="1800" b="1" dirty="0">
                <a:solidFill>
                  <a:schemeClr val="tx1"/>
                </a:solidFill>
              </a:rPr>
              <a:t>For example, train a model on job applicants get hired, use it to screen resume</a:t>
            </a:r>
          </a:p>
          <a:p>
            <a:pPr marL="342900" indent="-342900" algn="l">
              <a:buClr>
                <a:srgbClr val="0070C0"/>
              </a:buClr>
              <a:buSzPct val="80000"/>
              <a:buFont typeface="Wingdings" pitchFamily="2" charset="2"/>
              <a:buChar char="u"/>
            </a:pPr>
            <a:r>
              <a:rPr lang="en-US" altLang="en-US" sz="1800" b="1" dirty="0">
                <a:solidFill>
                  <a:schemeClr val="tx1"/>
                </a:solidFill>
              </a:rPr>
              <a:t>Past biases toward gender, age, race, will be reflected in your model, because it was reflected in the data you trained the model with.</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97FFC89C-0806-4747-95E7-E6E3D90166E4}"/>
              </a:ext>
            </a:extLst>
          </p:cNvPr>
          <p:cNvPicPr>
            <a:picLocks noChangeAspect="1"/>
          </p:cNvPicPr>
          <p:nvPr/>
        </p:nvPicPr>
        <p:blipFill>
          <a:blip r:embed="rId4"/>
          <a:stretch>
            <a:fillRect/>
          </a:stretch>
        </p:blipFill>
        <p:spPr>
          <a:xfrm>
            <a:off x="4860032" y="3483554"/>
            <a:ext cx="3708077" cy="2806112"/>
          </a:xfrm>
          <a:prstGeom prst="rect">
            <a:avLst/>
          </a:prstGeom>
          <a:ln>
            <a:solidFill>
              <a:srgbClr val="C00000"/>
            </a:solidFill>
          </a:ln>
        </p:spPr>
      </p:pic>
    </p:spTree>
    <p:extLst>
      <p:ext uri="{BB962C8B-B14F-4D97-AF65-F5344CB8AC3E}">
        <p14:creationId xmlns:p14="http://schemas.microsoft.com/office/powerpoint/2010/main" val="8937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105.2 Hidden Biases</a:t>
            </a:r>
            <a:endParaRPr lang="zh-TW" altLang="en-US" b="1" dirty="0">
              <a:solidFill>
                <a:srgbClr val="FFFF00"/>
              </a:solidFill>
            </a:endParaRPr>
          </a:p>
        </p:txBody>
      </p:sp>
      <p:sp>
        <p:nvSpPr>
          <p:cNvPr id="3" name="副標題 2"/>
          <p:cNvSpPr>
            <a:spLocks noGrp="1"/>
          </p:cNvSpPr>
          <p:nvPr>
            <p:ph type="subTitle" idx="1"/>
          </p:nvPr>
        </p:nvSpPr>
        <p:spPr>
          <a:xfrm>
            <a:off x="426368" y="1418784"/>
            <a:ext cx="8260431" cy="45775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Hidden Biases (Explanation)</a:t>
            </a:r>
          </a:p>
          <a:p>
            <a:pPr marL="342900" indent="-342900" algn="l">
              <a:buClr>
                <a:srgbClr val="0070C0"/>
              </a:buClr>
              <a:buSzPct val="80000"/>
              <a:buFont typeface="Wingdings" pitchFamily="2" charset="2"/>
              <a:buChar char="u"/>
            </a:pPr>
            <a:r>
              <a:rPr lang="en-US" sz="1800" b="1" i="0" dirty="0">
                <a:solidFill>
                  <a:srgbClr val="29303B"/>
                </a:solidFill>
                <a:effectLst/>
              </a:rPr>
              <a:t>There can also be hidden biases in your system. </a:t>
            </a:r>
          </a:p>
          <a:p>
            <a:pPr marL="342900" indent="-342900" algn="l">
              <a:buClr>
                <a:srgbClr val="0070C0"/>
              </a:buClr>
              <a:buSzPct val="80000"/>
              <a:buFont typeface="Wingdings" pitchFamily="2" charset="2"/>
              <a:buChar char="u"/>
            </a:pPr>
            <a:r>
              <a:rPr lang="en-US" sz="1800" b="1" i="0" dirty="0">
                <a:solidFill>
                  <a:srgbClr val="29303B"/>
                </a:solidFill>
                <a:effectLst/>
              </a:rPr>
              <a:t>So just because the artificial neural network you've built is not human, does not mean that it's inherently fair and unbiased.</a:t>
            </a:r>
          </a:p>
          <a:p>
            <a:pPr marL="342900" indent="-342900" algn="l">
              <a:buClr>
                <a:srgbClr val="0070C0"/>
              </a:buClr>
              <a:buSzPct val="80000"/>
              <a:buFont typeface="Wingdings" pitchFamily="2" charset="2"/>
              <a:buChar char="u"/>
            </a:pPr>
            <a:r>
              <a:rPr lang="en-US" sz="1800" b="1" i="0" dirty="0">
                <a:solidFill>
                  <a:srgbClr val="29303B"/>
                </a:solidFill>
                <a:effectLst/>
              </a:rPr>
              <a:t>Remember, your model is only as good as the data that you train it with.</a:t>
            </a:r>
          </a:p>
          <a:p>
            <a:pPr marL="342900" indent="-342900" algn="l">
              <a:buClr>
                <a:srgbClr val="0070C0"/>
              </a:buClr>
              <a:buSzPct val="80000"/>
              <a:buFont typeface="Wingdings" pitchFamily="2" charset="2"/>
              <a:buChar char="u"/>
            </a:pPr>
            <a:r>
              <a:rPr lang="en-US" sz="1800" b="1" i="0" dirty="0">
                <a:solidFill>
                  <a:srgbClr val="29303B"/>
                </a:solidFill>
                <a:effectLst/>
              </a:rPr>
              <a:t>For example, if you're going to build a neural network that can try to predict whether somebody gets hired or not just based on attributes of that person.</a:t>
            </a:r>
          </a:p>
          <a:p>
            <a:pPr marL="342900" indent="-342900" algn="l">
              <a:buClr>
                <a:srgbClr val="0070C0"/>
              </a:buClr>
              <a:buSzPct val="80000"/>
              <a:buFont typeface="Wingdings" pitchFamily="2" charset="2"/>
              <a:buChar char="u"/>
            </a:pPr>
            <a:r>
              <a:rPr lang="en-US" sz="1800" b="1" dirty="0">
                <a:solidFill>
                  <a:srgbClr val="29303B"/>
                </a:solidFill>
              </a:rPr>
              <a:t>For example, i</a:t>
            </a:r>
            <a:r>
              <a:rPr lang="en-US" sz="1800" b="1" i="0" dirty="0">
                <a:solidFill>
                  <a:srgbClr val="29303B"/>
                </a:solidFill>
                <a:effectLst/>
              </a:rPr>
              <a:t>f your data are biased in age, race, gender, you might end up with a system that is full of racist, ageist, or sexist, simply because the training data you provided was made by people who have these </a:t>
            </a:r>
            <a:r>
              <a:rPr lang="en-US" sz="1800" b="1" dirty="0">
                <a:solidFill>
                  <a:srgbClr val="29303B"/>
                </a:solidFill>
              </a:rPr>
              <a:t>biases.</a:t>
            </a:r>
          </a:p>
          <a:p>
            <a:pPr marL="342900" indent="-342900" algn="l">
              <a:buClr>
                <a:srgbClr val="0070C0"/>
              </a:buClr>
              <a:buSzPct val="80000"/>
              <a:buFont typeface="Wingdings" pitchFamily="2" charset="2"/>
              <a:buChar char="u"/>
            </a:pPr>
            <a:r>
              <a:rPr lang="en-US" sz="1800" b="1" i="0" dirty="0">
                <a:solidFill>
                  <a:srgbClr val="29303B"/>
                </a:solidFill>
                <a:effectLst/>
              </a:rPr>
              <a:t>For example, if you're feeding in years of experience to the system that predicts whether or not somebody should get a job interview, you're going to have an implicit bias in there, right?</a:t>
            </a:r>
          </a:p>
          <a:p>
            <a:pPr marL="342900" indent="-342900" algn="l">
              <a:buClr>
                <a:srgbClr val="0070C0"/>
              </a:buClr>
              <a:buSzPct val="80000"/>
              <a:buFont typeface="Wingdings" pitchFamily="2" charset="2"/>
              <a:buChar char="u"/>
            </a:pPr>
            <a:r>
              <a:rPr lang="en-US" sz="1800" b="1" i="0" dirty="0">
                <a:solidFill>
                  <a:srgbClr val="29303B"/>
                </a:solidFill>
                <a:effectLst/>
              </a:rPr>
              <a:t>The years of experience will vary, definitely be correlated with the age of the applicant</a:t>
            </a:r>
            <a:r>
              <a:rPr lang="en-US" sz="1800" b="1" dirty="0">
                <a:solidFill>
                  <a:srgbClr val="29303B"/>
                </a:solidFill>
              </a:rPr>
              <a:t>.</a:t>
            </a:r>
            <a:r>
              <a:rPr lang="en-US" sz="1800" b="1" i="0" dirty="0">
                <a:solidFill>
                  <a:srgbClr val="29303B"/>
                </a:solidFill>
                <a:effectLst/>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49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105.2 Hidden Biases</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21542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Hidden Biases (Explanation)</a:t>
            </a:r>
          </a:p>
          <a:p>
            <a:pPr marL="342900" indent="-342900" algn="l">
              <a:buClr>
                <a:srgbClr val="0070C0"/>
              </a:buClr>
              <a:buSzPct val="80000"/>
              <a:buFont typeface="Wingdings" pitchFamily="2" charset="2"/>
              <a:buChar char="u"/>
            </a:pPr>
            <a:r>
              <a:rPr lang="en-US" sz="1800" b="1" i="0" dirty="0">
                <a:solidFill>
                  <a:srgbClr val="29303B"/>
                </a:solidFill>
                <a:effectLst/>
              </a:rPr>
              <a:t>If your past training data had a bias toward, white men in their 20s who are fresh out of college, your system is going to penalize more experienced candidates who might in fact be better candidates who got passed over simply because they were viewed as being too old by human people.</a:t>
            </a:r>
          </a:p>
          <a:p>
            <a:pPr marL="342900" indent="-342900" algn="l">
              <a:buClr>
                <a:srgbClr val="0070C0"/>
              </a:buClr>
              <a:buSzPct val="80000"/>
              <a:buFont typeface="Wingdings" pitchFamily="2" charset="2"/>
              <a:buChar char="u"/>
            </a:pPr>
            <a:r>
              <a:rPr lang="en-US" sz="1800" b="1" i="0" dirty="0">
                <a:solidFill>
                  <a:srgbClr val="29303B"/>
                </a:solidFill>
                <a:effectLst/>
              </a:rPr>
              <a:t>So think deeply about whether the system you're developing has hidden biases and what you can do to at least be transparent about what those biases are.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3675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105.3 Better than Human?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929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105.3 Better than Human?</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16501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Better than Human?</a:t>
            </a:r>
          </a:p>
          <a:p>
            <a:pPr marL="342900" indent="-342900" algn="l">
              <a:buClr>
                <a:srgbClr val="0070C0"/>
              </a:buClr>
              <a:buSzPct val="80000"/>
              <a:buFont typeface="Wingdings" pitchFamily="2" charset="2"/>
              <a:buChar char="u"/>
            </a:pPr>
            <a:r>
              <a:rPr lang="en-US" altLang="en-US" sz="1800" b="1" dirty="0">
                <a:solidFill>
                  <a:schemeClr val="tx1"/>
                </a:solidFill>
              </a:rPr>
              <a:t>Do not oversell the capabilities of an algorithm in your excitement</a:t>
            </a:r>
          </a:p>
          <a:p>
            <a:pPr marL="342900" indent="-342900" algn="l">
              <a:buClr>
                <a:srgbClr val="0070C0"/>
              </a:buClr>
              <a:buSzPct val="80000"/>
              <a:buFont typeface="Wingdings" pitchFamily="2" charset="2"/>
              <a:buChar char="u"/>
            </a:pPr>
            <a:r>
              <a:rPr lang="en-US" altLang="en-US" sz="1800" b="1" dirty="0">
                <a:solidFill>
                  <a:schemeClr val="tx1"/>
                </a:solidFill>
              </a:rPr>
              <a:t>For Example, medical diagnostic that are almost, but not quite, as good as human doctor</a:t>
            </a:r>
          </a:p>
          <a:p>
            <a:pPr marL="342900" indent="-342900" algn="l">
              <a:buClr>
                <a:srgbClr val="0070C0"/>
              </a:buClr>
              <a:buSzPct val="80000"/>
              <a:buFont typeface="Wingdings" pitchFamily="2" charset="2"/>
              <a:buChar char="u"/>
            </a:pPr>
            <a:r>
              <a:rPr lang="en-US" altLang="en-US" sz="1800" b="1" dirty="0">
                <a:solidFill>
                  <a:schemeClr val="tx1"/>
                </a:solidFill>
              </a:rPr>
              <a:t>Another example: Self-driving cars that can kill people</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6B2AD4BA-C515-4F96-9F60-2B6037EF0977}"/>
              </a:ext>
            </a:extLst>
          </p:cNvPr>
          <p:cNvPicPr>
            <a:picLocks noChangeAspect="1"/>
          </p:cNvPicPr>
          <p:nvPr/>
        </p:nvPicPr>
        <p:blipFill>
          <a:blip r:embed="rId4"/>
          <a:stretch>
            <a:fillRect/>
          </a:stretch>
        </p:blipFill>
        <p:spPr>
          <a:xfrm>
            <a:off x="1533272" y="3180396"/>
            <a:ext cx="5753100" cy="3124200"/>
          </a:xfrm>
          <a:prstGeom prst="rect">
            <a:avLst/>
          </a:prstGeom>
          <a:ln>
            <a:solidFill>
              <a:srgbClr val="C00000"/>
            </a:solidFill>
          </a:ln>
        </p:spPr>
      </p:pic>
    </p:spTree>
    <p:extLst>
      <p:ext uri="{BB962C8B-B14F-4D97-AF65-F5344CB8AC3E}">
        <p14:creationId xmlns:p14="http://schemas.microsoft.com/office/powerpoint/2010/main" val="378544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105.3 Better than Human?</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44584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Better than Human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Another thing to consider is, is the system you just built really better than a human? </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building a Deep Learning system that the people in your sales department, or your management, or your investors really want to sell as something that can replace jobs and save people, or save company’s money rather, you need to think about whether the system you're selling really is as good as a human and if it's not, what are the consequences of that.</a:t>
            </a:r>
          </a:p>
          <a:p>
            <a:pPr marL="342900" indent="-342900" algn="l">
              <a:buClr>
                <a:srgbClr val="0070C0"/>
              </a:buClr>
              <a:buSzPct val="80000"/>
              <a:buFont typeface="Wingdings" pitchFamily="2" charset="2"/>
              <a:buChar char="u"/>
            </a:pPr>
            <a:r>
              <a:rPr lang="en-US" sz="1800" b="1" i="0" dirty="0">
                <a:solidFill>
                  <a:srgbClr val="29303B"/>
                </a:solidFill>
                <a:effectLst/>
              </a:rPr>
              <a:t>For example, you can build Deep Learning systems that perform medical diagnoses and you might have a very eager sales rep who wants to sell that as being better than a human doctor, Is it really? What happens when your system goes wrong? Do people die? That will be bad!</a:t>
            </a:r>
          </a:p>
          <a:p>
            <a:pPr marL="342900" indent="-342900" algn="l">
              <a:buClr>
                <a:srgbClr val="0070C0"/>
              </a:buClr>
              <a:buSzPct val="80000"/>
              <a:buFont typeface="Wingdings" pitchFamily="2" charset="2"/>
              <a:buChar char="u"/>
            </a:pPr>
            <a:r>
              <a:rPr lang="en-US" sz="1800" b="1" i="0" dirty="0">
                <a:solidFill>
                  <a:srgbClr val="29303B"/>
                </a:solidFill>
                <a:effectLst/>
              </a:rPr>
              <a:t>You'll be better to be insistent with your superiors that this system is only marketed as an supplementary tool to aid doctors in making a decision and not as a replacement for human beings making a decision that can affect life or death.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2280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105.3 Better than Human?</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1290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Better than Human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A </a:t>
            </a:r>
            <a:r>
              <a:rPr lang="en-US" sz="1800" b="1" i="0" dirty="0">
                <a:solidFill>
                  <a:srgbClr val="29303B"/>
                </a:solidFill>
                <a:effectLst/>
              </a:rPr>
              <a:t>self-driving car is another example where if you get it wrong, if your self-driving car isn't actually better than a human being and someone puts your car on autopilot, it can actually kill people</a:t>
            </a:r>
            <a:r>
              <a:rPr lang="en-US" sz="1800" b="1" dirty="0">
                <a:solidFill>
                  <a:srgbClr val="29303B"/>
                </a:solidFill>
              </a:rPr>
              <a:t>. We</a:t>
            </a:r>
            <a:r>
              <a:rPr lang="en-US" sz="1800" b="1" i="0" dirty="0">
                <a:solidFill>
                  <a:srgbClr val="29303B"/>
                </a:solidFill>
                <a:effectLst/>
              </a:rPr>
              <a:t> see this happening already.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9245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105.4 Research Issues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88582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105.4 Research Issues</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31623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Some Research Issues</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Also think about some issues of your research.</a:t>
            </a:r>
          </a:p>
          <a:p>
            <a:pPr marL="342900" indent="-342900" algn="l">
              <a:buClr>
                <a:srgbClr val="0070C0"/>
              </a:buClr>
              <a:buSzPct val="80000"/>
              <a:buFont typeface="Wingdings" pitchFamily="2" charset="2"/>
              <a:buChar char="u"/>
            </a:pPr>
            <a:r>
              <a:rPr lang="en-US" sz="1800" b="1" dirty="0">
                <a:solidFill>
                  <a:srgbClr val="29303B"/>
                </a:solidFill>
              </a:rPr>
              <a:t>For example, we develop </a:t>
            </a:r>
            <a:r>
              <a:rPr lang="en-US" sz="1800" b="1" i="0" dirty="0">
                <a:solidFill>
                  <a:srgbClr val="29303B"/>
                </a:solidFill>
                <a:effectLst/>
              </a:rPr>
              <a:t>military flight simulator and training simulator, its idea was to simulate combat a virtual reality environment in order to train our soldiers to better preserve their own lives and come out of the battlefield safely.</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fter a few years, the same technology is used in a command and control system, it was being used to help commanders actually visualize how to actually roll out real troops and actually kill real people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Another example, Facebook's targeting algorithms on Social Media may be used for political reason to control the human right.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385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 Deep Learning Ethics</a:t>
            </a:r>
            <a:endParaRPr lang="zh-TW" altLang="en-US" b="1" dirty="0">
              <a:solidFill>
                <a:srgbClr val="FFFF00"/>
              </a:solidFill>
            </a:endParaRPr>
          </a:p>
        </p:txBody>
      </p:sp>
      <p:sp>
        <p:nvSpPr>
          <p:cNvPr id="3" name="副標題 2"/>
          <p:cNvSpPr>
            <a:spLocks noGrp="1"/>
          </p:cNvSpPr>
          <p:nvPr>
            <p:ph type="subTitle" idx="1"/>
          </p:nvPr>
        </p:nvSpPr>
        <p:spPr>
          <a:xfrm>
            <a:off x="426368" y="1418785"/>
            <a:ext cx="8291263" cy="12901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Deep Learning Ethics</a:t>
            </a:r>
          </a:p>
          <a:p>
            <a:pPr marL="342900" indent="-342900" algn="l">
              <a:buClr>
                <a:srgbClr val="0070C0"/>
              </a:buClr>
              <a:buSzPct val="80000"/>
              <a:buFont typeface="Wingdings" pitchFamily="2" charset="2"/>
              <a:buChar char="u"/>
            </a:pPr>
            <a:r>
              <a:rPr lang="en-US" sz="1800" b="1" dirty="0">
                <a:solidFill>
                  <a:srgbClr val="29303B"/>
                </a:solidFill>
              </a:rPr>
              <a:t>We discuss </a:t>
            </a:r>
            <a:r>
              <a:rPr lang="en-US" sz="1800" b="1" i="0" dirty="0">
                <a:solidFill>
                  <a:srgbClr val="29303B"/>
                </a:solidFill>
                <a:effectLst/>
              </a:rPr>
              <a:t>the ethics of Deep Learning. </a:t>
            </a:r>
          </a:p>
          <a:p>
            <a:pPr marL="342900" indent="-342900" algn="l">
              <a:buClr>
                <a:srgbClr val="0070C0"/>
              </a:buClr>
              <a:buSzPct val="80000"/>
              <a:buFont typeface="Wingdings" pitchFamily="2" charset="2"/>
              <a:buChar char="u"/>
            </a:pPr>
            <a:r>
              <a:rPr lang="en-US" sz="1800" b="1" i="0" dirty="0">
                <a:solidFill>
                  <a:srgbClr val="29303B"/>
                </a:solidFill>
                <a:effectLst/>
              </a:rPr>
              <a:t>Are we actually creating something that’s good for humanity or ultimately bad for humanity?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636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1140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105.5 Summary</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23702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a:t>
            </a:r>
          </a:p>
          <a:p>
            <a:pPr marL="342900" indent="-342900" algn="l">
              <a:buClr>
                <a:srgbClr val="0070C0"/>
              </a:buClr>
              <a:buSzPct val="80000"/>
              <a:buFont typeface="Wingdings" pitchFamily="2" charset="2"/>
              <a:buChar char="u"/>
            </a:pPr>
            <a:r>
              <a:rPr lang="en-US" sz="1800" b="1" i="0" dirty="0">
                <a:solidFill>
                  <a:schemeClr val="tx1"/>
                </a:solidFill>
                <a:effectLst/>
              </a:rPr>
              <a:t>Type of Errors: </a:t>
            </a:r>
          </a:p>
          <a:p>
            <a:pPr marL="342900" indent="-342900" algn="l">
              <a:buClr>
                <a:srgbClr val="0070C0"/>
              </a:buClr>
              <a:buSzPct val="80000"/>
              <a:buFont typeface="Wingdings" pitchFamily="2" charset="2"/>
              <a:buChar char="u"/>
            </a:pPr>
            <a:r>
              <a:rPr lang="en-US" sz="1800" b="1" i="0" dirty="0">
                <a:solidFill>
                  <a:schemeClr val="tx1"/>
                </a:solidFill>
                <a:effectLst/>
              </a:rPr>
              <a:t>1.  False Positive may </a:t>
            </a:r>
            <a:r>
              <a:rPr lang="en-US" sz="1800" b="1" dirty="0">
                <a:solidFill>
                  <a:schemeClr val="tx1"/>
                </a:solidFill>
              </a:rPr>
              <a:t>cause unnecessary action.</a:t>
            </a:r>
          </a:p>
          <a:p>
            <a:pPr marL="342900" indent="-342900" algn="l">
              <a:buClr>
                <a:srgbClr val="0070C0"/>
              </a:buClr>
              <a:buSzPct val="80000"/>
              <a:buFont typeface="Wingdings" pitchFamily="2" charset="2"/>
              <a:buChar char="u"/>
            </a:pPr>
            <a:r>
              <a:rPr lang="en-US" sz="1800" b="1" i="0" dirty="0">
                <a:solidFill>
                  <a:schemeClr val="tx1"/>
                </a:solidFill>
                <a:effectLst/>
              </a:rPr>
              <a:t>2. False negative may kill people.</a:t>
            </a:r>
          </a:p>
          <a:p>
            <a:pPr marL="342900" indent="-342900" algn="l">
              <a:buClr>
                <a:srgbClr val="0070C0"/>
              </a:buClr>
              <a:buSzPct val="80000"/>
              <a:buFont typeface="Wingdings" pitchFamily="2" charset="2"/>
              <a:buChar char="u"/>
            </a:pPr>
            <a:r>
              <a:rPr lang="en-US" sz="1800" b="1" i="0" dirty="0">
                <a:solidFill>
                  <a:schemeClr val="tx1"/>
                </a:solidFill>
                <a:effectLst/>
              </a:rPr>
              <a:t>Hidden Biases: Training data contain the Bias data will cause bias result</a:t>
            </a:r>
          </a:p>
          <a:p>
            <a:pPr marL="342900" indent="-342900" algn="l">
              <a:buClr>
                <a:srgbClr val="0070C0"/>
              </a:buClr>
              <a:buSzPct val="80000"/>
              <a:buFont typeface="Wingdings" pitchFamily="2" charset="2"/>
              <a:buChar char="u"/>
            </a:pPr>
            <a:r>
              <a:rPr lang="en-US" sz="1800" b="1" dirty="0">
                <a:solidFill>
                  <a:schemeClr val="tx1"/>
                </a:solidFill>
              </a:rPr>
              <a:t>Human is better than Machine</a:t>
            </a:r>
          </a:p>
          <a:p>
            <a:pPr marL="342900" indent="-342900" algn="l">
              <a:buClr>
                <a:srgbClr val="0070C0"/>
              </a:buClr>
              <a:buSzPct val="80000"/>
              <a:buFont typeface="Wingdings" pitchFamily="2" charset="2"/>
              <a:buChar char="u"/>
            </a:pPr>
            <a:r>
              <a:rPr lang="en-US" sz="1800" b="1" dirty="0">
                <a:solidFill>
                  <a:schemeClr val="tx1"/>
                </a:solidFill>
              </a:rPr>
              <a:t>Research</a:t>
            </a:r>
            <a:r>
              <a:rPr lang="en-US" sz="1800" b="1" i="0" dirty="0">
                <a:solidFill>
                  <a:schemeClr val="tx1"/>
                </a:solidFill>
                <a:effectLst/>
              </a:rPr>
              <a:t> Problem: May cause problem in future.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99226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105.1 Types of Error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39723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105.1 Types of Error</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33063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Type of Error</a:t>
            </a:r>
          </a:p>
          <a:p>
            <a:pPr marL="342900" indent="-342900" algn="l">
              <a:buClr>
                <a:srgbClr val="0070C0"/>
              </a:buClr>
              <a:buSzPct val="80000"/>
              <a:buFont typeface="Wingdings" pitchFamily="2" charset="2"/>
              <a:buChar char="u"/>
            </a:pPr>
            <a:r>
              <a:rPr lang="en-US" sz="1800" b="1" dirty="0">
                <a:solidFill>
                  <a:schemeClr val="tx1"/>
                </a:solidFill>
              </a:rPr>
              <a:t>Accuracy does not tell you the whole story</a:t>
            </a:r>
          </a:p>
          <a:p>
            <a:pPr marL="342900" indent="-342900" algn="l">
              <a:buClr>
                <a:srgbClr val="0070C0"/>
              </a:buClr>
              <a:buSzPct val="80000"/>
              <a:buFont typeface="Wingdings" pitchFamily="2" charset="2"/>
              <a:buChar char="u"/>
            </a:pPr>
            <a:r>
              <a:rPr lang="en-US" sz="1800" b="1" dirty="0">
                <a:solidFill>
                  <a:schemeClr val="tx1"/>
                </a:solidFill>
              </a:rPr>
              <a:t>Type 1: False </a:t>
            </a:r>
            <a:r>
              <a:rPr lang="en-US" sz="1800" b="1" dirty="0">
                <a:solidFill>
                  <a:srgbClr val="C00000"/>
                </a:solidFill>
              </a:rPr>
              <a:t>Positive</a:t>
            </a:r>
            <a:r>
              <a:rPr lang="en-US" sz="1800" b="1" dirty="0">
                <a:solidFill>
                  <a:schemeClr val="tx1"/>
                </a:solidFill>
              </a:rPr>
              <a:t> (nothing happened but </a:t>
            </a:r>
            <a:r>
              <a:rPr lang="en-US" sz="1800" b="1" dirty="0">
                <a:solidFill>
                  <a:srgbClr val="C00000"/>
                </a:solidFill>
              </a:rPr>
              <a:t>predict Positive</a:t>
            </a:r>
            <a:r>
              <a:rPr lang="en-US" sz="1800" b="1"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Unnecessary surgery</a:t>
            </a:r>
          </a:p>
          <a:p>
            <a:pPr marL="800100" lvl="1" indent="-342900" algn="l">
              <a:buClr>
                <a:srgbClr val="0070C0"/>
              </a:buClr>
              <a:buSzPct val="80000"/>
              <a:buFont typeface="Wingdings" pitchFamily="2" charset="2"/>
              <a:buChar char="u"/>
            </a:pPr>
            <a:r>
              <a:rPr lang="en-US" sz="1800" b="1" dirty="0">
                <a:solidFill>
                  <a:schemeClr val="tx1"/>
                </a:solidFill>
              </a:rPr>
              <a:t>Slam on the brakes for no reason</a:t>
            </a:r>
          </a:p>
          <a:p>
            <a:pPr marL="342900" indent="-342900" algn="l">
              <a:buClr>
                <a:srgbClr val="0070C0"/>
              </a:buClr>
              <a:buSzPct val="80000"/>
              <a:buFont typeface="Wingdings" pitchFamily="2" charset="2"/>
              <a:buChar char="u"/>
            </a:pPr>
            <a:r>
              <a:rPr lang="en-US" sz="1800" b="1" dirty="0">
                <a:solidFill>
                  <a:schemeClr val="tx1"/>
                </a:solidFill>
              </a:rPr>
              <a:t>Type 2: False </a:t>
            </a:r>
            <a:r>
              <a:rPr lang="en-US" sz="1800" b="1" dirty="0">
                <a:solidFill>
                  <a:srgbClr val="C00000"/>
                </a:solidFill>
              </a:rPr>
              <a:t>Negative</a:t>
            </a:r>
            <a:r>
              <a:rPr lang="en-US" sz="1800" b="1" dirty="0">
                <a:solidFill>
                  <a:schemeClr val="tx1"/>
                </a:solidFill>
              </a:rPr>
              <a:t> (Something happened but </a:t>
            </a:r>
            <a:r>
              <a:rPr lang="en-US" sz="1800" b="1" dirty="0">
                <a:solidFill>
                  <a:srgbClr val="C00000"/>
                </a:solidFill>
              </a:rPr>
              <a:t>predict Negative</a:t>
            </a:r>
            <a:r>
              <a:rPr lang="en-US" sz="1800" b="1"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Untreated conditions</a:t>
            </a:r>
          </a:p>
          <a:p>
            <a:pPr marL="800100" lvl="1" indent="-342900" algn="l">
              <a:buClr>
                <a:srgbClr val="0070C0"/>
              </a:buClr>
              <a:buSzPct val="80000"/>
              <a:buFont typeface="Wingdings" pitchFamily="2" charset="2"/>
              <a:buChar char="u"/>
            </a:pPr>
            <a:r>
              <a:rPr lang="en-US" sz="1800" b="1" dirty="0">
                <a:solidFill>
                  <a:schemeClr val="tx1"/>
                </a:solidFill>
              </a:rPr>
              <a:t>You crash into the car in front of you</a:t>
            </a:r>
          </a:p>
          <a:p>
            <a:pPr marL="342900" indent="-342900" algn="l">
              <a:buClr>
                <a:srgbClr val="0070C0"/>
              </a:buClr>
              <a:buSzPct val="80000"/>
              <a:buFont typeface="Wingdings" pitchFamily="2" charset="2"/>
              <a:buChar char="u"/>
            </a:pPr>
            <a:r>
              <a:rPr lang="en-US" sz="1800" b="1" dirty="0">
                <a:solidFill>
                  <a:schemeClr val="tx1"/>
                </a:solidFill>
              </a:rPr>
              <a:t>Think about the ramifications (branching) of different types of errors from your model, tune it accordingly.</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04574CB-1120-4E06-AA71-11DB9AE6467D}"/>
              </a:ext>
            </a:extLst>
          </p:cNvPr>
          <p:cNvPicPr>
            <a:picLocks noChangeAspect="1"/>
          </p:cNvPicPr>
          <p:nvPr/>
        </p:nvPicPr>
        <p:blipFill>
          <a:blip r:embed="rId4"/>
          <a:stretch>
            <a:fillRect/>
          </a:stretch>
        </p:blipFill>
        <p:spPr>
          <a:xfrm>
            <a:off x="4476750" y="4977252"/>
            <a:ext cx="2076450" cy="923925"/>
          </a:xfrm>
          <a:prstGeom prst="rect">
            <a:avLst/>
          </a:prstGeom>
          <a:ln>
            <a:solidFill>
              <a:srgbClr val="C00000"/>
            </a:solidFill>
          </a:ln>
        </p:spPr>
      </p:pic>
    </p:spTree>
    <p:extLst>
      <p:ext uri="{BB962C8B-B14F-4D97-AF65-F5344CB8AC3E}">
        <p14:creationId xmlns:p14="http://schemas.microsoft.com/office/powerpoint/2010/main" val="34681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105.1 Types of Error</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10021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Type of Error (Explanation)</a:t>
            </a:r>
          </a:p>
          <a:p>
            <a:pPr marL="342900" indent="-342900" algn="l">
              <a:buClr>
                <a:srgbClr val="0070C0"/>
              </a:buClr>
              <a:buSzPct val="80000"/>
              <a:buFont typeface="Wingdings" pitchFamily="2" charset="2"/>
              <a:buChar char="u"/>
            </a:pPr>
            <a:r>
              <a:rPr lang="en-US" sz="1800" b="1" i="0" dirty="0">
                <a:solidFill>
                  <a:srgbClr val="29303B"/>
                </a:solidFill>
                <a:effectLst/>
              </a:rPr>
              <a:t>The Deep Learning can be misused.</a:t>
            </a:r>
            <a:r>
              <a:rPr lang="en-US" sz="1800" b="1" dirty="0">
                <a:solidFill>
                  <a:srgbClr val="29303B"/>
                </a:solidFill>
              </a:rPr>
              <a:t> The robot may take over the future world. If someone is devil may misuse the technology.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9423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105.1 Types of Error</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28743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Type of Error (Explanation)</a:t>
            </a:r>
          </a:p>
          <a:p>
            <a:pPr marL="342900" indent="-342900" algn="l">
              <a:buClr>
                <a:srgbClr val="0070C0"/>
              </a:buClr>
              <a:buSzPct val="80000"/>
              <a:buFont typeface="Wingdings" pitchFamily="2" charset="2"/>
              <a:buChar char="u"/>
            </a:pPr>
            <a:r>
              <a:rPr lang="en-US" sz="1800" b="1" dirty="0">
                <a:solidFill>
                  <a:srgbClr val="29303B"/>
                </a:solidFill>
              </a:rPr>
              <a:t>Anther kind of problem related to accuracy. T</a:t>
            </a:r>
            <a:r>
              <a:rPr lang="en-US" sz="1800" b="1" i="0" dirty="0">
                <a:solidFill>
                  <a:srgbClr val="29303B"/>
                </a:solidFill>
                <a:effectLst/>
              </a:rPr>
              <a:t>here are different kinds of errors.</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irst, call a </a:t>
            </a:r>
            <a:r>
              <a:rPr lang="en-US" sz="1800" b="1" i="0" dirty="0">
                <a:solidFill>
                  <a:srgbClr val="C00000"/>
                </a:solidFill>
                <a:effectLst/>
              </a:rPr>
              <a:t>"type 1" error</a:t>
            </a:r>
            <a:r>
              <a:rPr lang="en-US" sz="1800" b="1" i="0" dirty="0">
                <a:solidFill>
                  <a:srgbClr val="29303B"/>
                </a:solidFill>
                <a:effectLst/>
              </a:rPr>
              <a:t>, which is </a:t>
            </a:r>
            <a:r>
              <a:rPr lang="en-US" sz="1800" b="1" i="0" dirty="0">
                <a:solidFill>
                  <a:srgbClr val="C00000"/>
                </a:solidFill>
                <a:effectLst/>
              </a:rPr>
              <a:t>a False Positive, </a:t>
            </a:r>
            <a:r>
              <a:rPr lang="en-US" sz="1800" b="1" i="0" dirty="0">
                <a:solidFill>
                  <a:srgbClr val="29303B"/>
                </a:solidFill>
                <a:effectLst/>
              </a:rPr>
              <a:t>that is </a:t>
            </a:r>
            <a:r>
              <a:rPr lang="en-US" sz="1800" b="1" i="0" dirty="0">
                <a:solidFill>
                  <a:srgbClr val="C00000"/>
                </a:solidFill>
                <a:effectLst/>
              </a:rPr>
              <a:t>Actually is Negative </a:t>
            </a:r>
            <a:r>
              <a:rPr lang="en-US" sz="1800" b="1" i="0" dirty="0">
                <a:solidFill>
                  <a:srgbClr val="29303B"/>
                </a:solidFill>
                <a:effectLst/>
              </a:rPr>
              <a:t>but </a:t>
            </a:r>
            <a:r>
              <a:rPr lang="en-US" sz="1800" b="1" i="0" dirty="0">
                <a:solidFill>
                  <a:srgbClr val="C00000"/>
                </a:solidFill>
                <a:effectLst/>
              </a:rPr>
              <a:t>Predict is Positive</a:t>
            </a:r>
            <a:r>
              <a:rPr lang="en-US" sz="1800" b="1" i="0" dirty="0">
                <a:solidFill>
                  <a:srgbClr val="29303B"/>
                </a:solidFill>
                <a:effectLst/>
              </a:rPr>
              <a:t>.</a:t>
            </a:r>
          </a:p>
          <a:p>
            <a:pPr marL="342900" indent="-342900" algn="l">
              <a:buClr>
                <a:srgbClr val="0070C0"/>
              </a:buClr>
              <a:buSzPct val="80000"/>
              <a:buFont typeface="Wingdings" pitchFamily="2" charset="2"/>
              <a:buChar char="u"/>
            </a:pPr>
            <a:r>
              <a:rPr lang="en-US" sz="1800" b="1" i="0" dirty="0">
                <a:solidFill>
                  <a:srgbClr val="29303B"/>
                </a:solidFill>
                <a:effectLst/>
              </a:rPr>
              <a:t>For example</a:t>
            </a:r>
          </a:p>
          <a:p>
            <a:pPr marL="342900" indent="-342900" algn="l">
              <a:buClr>
                <a:srgbClr val="0070C0"/>
              </a:buClr>
              <a:buSzPct val="80000"/>
              <a:buFont typeface="Wingdings" pitchFamily="2" charset="2"/>
              <a:buChar char="u"/>
            </a:pPr>
            <a:r>
              <a:rPr lang="en-US" sz="1800" b="1" dirty="0">
                <a:solidFill>
                  <a:srgbClr val="29303B"/>
                </a:solidFill>
              </a:rPr>
              <a:t>False Positive (Actually nothing but predict something): Y</a:t>
            </a:r>
            <a:r>
              <a:rPr lang="en-US" sz="1800" b="1" i="0" dirty="0">
                <a:solidFill>
                  <a:srgbClr val="29303B"/>
                </a:solidFill>
                <a:effectLst/>
              </a:rPr>
              <a:t>ou mis-interpreted a tumor that was measured by some breast biopsy. </a:t>
            </a:r>
            <a:r>
              <a:rPr lang="en-US" sz="1800" b="1" dirty="0">
                <a:solidFill>
                  <a:srgbClr val="29303B"/>
                </a:solidFill>
              </a:rPr>
              <a:t>For </a:t>
            </a:r>
            <a:r>
              <a:rPr lang="en-US" sz="1800" b="1" i="0" dirty="0">
                <a:solidFill>
                  <a:srgbClr val="29303B"/>
                </a:solidFill>
                <a:effectLst/>
              </a:rPr>
              <a:t>a </a:t>
            </a:r>
            <a:r>
              <a:rPr lang="en-US" sz="1800" b="1" i="0" dirty="0">
                <a:solidFill>
                  <a:srgbClr val="C00000"/>
                </a:solidFill>
                <a:effectLst/>
              </a:rPr>
              <a:t>non-malignant cancer</a:t>
            </a:r>
            <a:r>
              <a:rPr lang="en-US" sz="1800" b="1" i="0" dirty="0">
                <a:solidFill>
                  <a:srgbClr val="29303B"/>
                </a:solidFill>
                <a:effectLst/>
              </a:rPr>
              <a:t>, </a:t>
            </a:r>
            <a:r>
              <a:rPr lang="en-US" sz="1800" b="1" i="0" dirty="0">
                <a:solidFill>
                  <a:srgbClr val="C00000"/>
                </a:solidFill>
                <a:effectLst/>
              </a:rPr>
              <a:t>the false positive (Actual is false, predict is positive) </a:t>
            </a:r>
            <a:r>
              <a:rPr lang="en-US" sz="1800" b="1" i="0" dirty="0">
                <a:solidFill>
                  <a:srgbClr val="29303B"/>
                </a:solidFill>
                <a:effectLst/>
              </a:rPr>
              <a:t>of a malignant cancerous result could result in real unnecessary surgery to somebody. </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6" name="Picture 2" descr="Beyond Accuracy: Precision and Recall | by Will Koehrsen | Towards Data  Science">
            <a:extLst>
              <a:ext uri="{FF2B5EF4-FFF2-40B4-BE49-F238E27FC236}">
                <a16:creationId xmlns:a16="http://schemas.microsoft.com/office/drawing/2014/main" id="{791C8E02-AA3B-4D3B-AFAC-0BC28315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738" y="4426984"/>
            <a:ext cx="5272524" cy="190828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2F3053-CBFB-4B95-9403-14E1A4210D92}"/>
              </a:ext>
            </a:extLst>
          </p:cNvPr>
          <p:cNvSpPr/>
          <p:nvPr/>
        </p:nvSpPr>
        <p:spPr>
          <a:xfrm>
            <a:off x="5508104" y="4797152"/>
            <a:ext cx="1512168"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88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105.1 Types of Error</a:t>
            </a:r>
            <a:endParaRPr lang="zh-TW" altLang="en-US" b="1" dirty="0">
              <a:solidFill>
                <a:srgbClr val="FFFF00"/>
              </a:solidFill>
            </a:endParaRPr>
          </a:p>
        </p:txBody>
      </p:sp>
      <p:sp>
        <p:nvSpPr>
          <p:cNvPr id="3" name="副標題 2"/>
          <p:cNvSpPr>
            <a:spLocks noGrp="1"/>
          </p:cNvSpPr>
          <p:nvPr>
            <p:ph type="subTitle" idx="1"/>
          </p:nvPr>
        </p:nvSpPr>
        <p:spPr>
          <a:xfrm>
            <a:off x="426368" y="1418786"/>
            <a:ext cx="8260431" cy="1276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Type of Error (Explanation)</a:t>
            </a:r>
          </a:p>
          <a:p>
            <a:pPr marL="342900" indent="-342900" algn="l">
              <a:buClr>
                <a:srgbClr val="0070C0"/>
              </a:buClr>
              <a:buSzPct val="80000"/>
              <a:buFont typeface="Wingdings" pitchFamily="2" charset="2"/>
              <a:buChar char="u"/>
            </a:pPr>
            <a:r>
              <a:rPr lang="en-US" sz="1800" b="1" dirty="0">
                <a:solidFill>
                  <a:srgbClr val="29303B"/>
                </a:solidFill>
              </a:rPr>
              <a:t>False Positive (Actually nothing but predict something) : A</a:t>
            </a:r>
            <a:r>
              <a:rPr lang="en-US" sz="1800" b="1" i="0" dirty="0">
                <a:solidFill>
                  <a:srgbClr val="29303B"/>
                </a:solidFill>
                <a:effectLst/>
              </a:rPr>
              <a:t> self-driving car see a shadow and predict a object. Your car press on the brakes for emergency stop. </a:t>
            </a:r>
            <a:r>
              <a:rPr lang="en-US" sz="1800" b="1" dirty="0">
                <a:solidFill>
                  <a:srgbClr val="29303B"/>
                </a:solidFill>
              </a:rPr>
              <a:t>This is unnecessary stop.</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2" descr="Beyond Accuracy: Precision and Recall | by Will Koehrsen | Towards Data  Science">
            <a:extLst>
              <a:ext uri="{FF2B5EF4-FFF2-40B4-BE49-F238E27FC236}">
                <a16:creationId xmlns:a16="http://schemas.microsoft.com/office/drawing/2014/main" id="{EE877AF8-6562-4CE8-8777-C23E805A3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705" y="2988556"/>
            <a:ext cx="5272524" cy="190828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A98502F-A4CD-4883-9843-98D9EECDA235}"/>
              </a:ext>
            </a:extLst>
          </p:cNvPr>
          <p:cNvSpPr/>
          <p:nvPr/>
        </p:nvSpPr>
        <p:spPr>
          <a:xfrm>
            <a:off x="5148064" y="3434581"/>
            <a:ext cx="1512168"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05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105.1 Types of Error</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27512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Type of Error (Explanation)</a:t>
            </a:r>
          </a:p>
          <a:p>
            <a:pPr marL="342900" indent="-342900" algn="l">
              <a:buClr>
                <a:srgbClr val="0070C0"/>
              </a:buClr>
              <a:buSzPct val="80000"/>
              <a:buFont typeface="Wingdings" pitchFamily="2" charset="2"/>
              <a:buChar char="u"/>
            </a:pPr>
            <a:r>
              <a:rPr lang="en-US" sz="1800" b="1" i="0" dirty="0">
                <a:solidFill>
                  <a:srgbClr val="29303B"/>
                </a:solidFill>
                <a:effectLst/>
              </a:rPr>
              <a:t>The second type is a </a:t>
            </a:r>
            <a:r>
              <a:rPr lang="en-US" sz="1800" b="1" i="0" dirty="0">
                <a:solidFill>
                  <a:srgbClr val="C00000"/>
                </a:solidFill>
                <a:effectLst/>
              </a:rPr>
              <a:t>False </a:t>
            </a:r>
            <a:r>
              <a:rPr lang="en-US" sz="1800" b="1" dirty="0">
                <a:solidFill>
                  <a:srgbClr val="C00000"/>
                </a:solidFill>
              </a:rPr>
              <a:t>N</a:t>
            </a:r>
            <a:r>
              <a:rPr lang="en-US" sz="1800" b="1" i="0" dirty="0">
                <a:solidFill>
                  <a:srgbClr val="C00000"/>
                </a:solidFill>
                <a:effectLst/>
              </a:rPr>
              <a:t>egative (Actually Positive but </a:t>
            </a:r>
            <a:r>
              <a:rPr lang="en-US" sz="1800" b="1" dirty="0">
                <a:solidFill>
                  <a:srgbClr val="C00000"/>
                </a:solidFill>
              </a:rPr>
              <a:t>P</a:t>
            </a:r>
            <a:r>
              <a:rPr lang="en-US" sz="1800" b="1" i="0" dirty="0">
                <a:solidFill>
                  <a:srgbClr val="C00000"/>
                </a:solidFill>
                <a:effectLst/>
              </a:rPr>
              <a:t>redict is False Negative):</a:t>
            </a:r>
            <a:endParaRPr lang="en-US" sz="1800" b="1" dirty="0">
              <a:solidFill>
                <a:srgbClr val="C00000"/>
              </a:solidFill>
            </a:endParaRPr>
          </a:p>
          <a:p>
            <a:pPr marL="342900" indent="-342900" algn="l">
              <a:buClr>
                <a:srgbClr val="0070C0"/>
              </a:buClr>
              <a:buSzPct val="80000"/>
              <a:buFont typeface="Wingdings" pitchFamily="2" charset="2"/>
              <a:buChar char="u"/>
            </a:pPr>
            <a:r>
              <a:rPr lang="en-US" sz="1800" b="1" i="0" dirty="0">
                <a:solidFill>
                  <a:srgbClr val="29303B"/>
                </a:solidFill>
                <a:effectLst/>
              </a:rPr>
              <a:t>for example, you might have breast cancer (actually Positive), but fail to detect it, you may have misclassified it is being benign (False Negative).</a:t>
            </a:r>
            <a:r>
              <a:rPr lang="en-US" sz="1800" b="1" dirty="0">
                <a:solidFill>
                  <a:srgbClr val="29303B"/>
                </a:solidFill>
              </a:rPr>
              <a:t> It may causes s</a:t>
            </a:r>
            <a:r>
              <a:rPr lang="en-US" sz="1800" b="1" i="0" dirty="0">
                <a:solidFill>
                  <a:srgbClr val="29303B"/>
                </a:solidFill>
                <a:effectLst/>
              </a:rPr>
              <a:t>omebody dies if you get that wrong</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For self-driving car, </a:t>
            </a:r>
            <a:r>
              <a:rPr lang="en-US" sz="1800" b="1" dirty="0">
                <a:solidFill>
                  <a:srgbClr val="29303B"/>
                </a:solidFill>
              </a:rPr>
              <a:t>you predict False Negative. You predict nothing, but actually something there, you did detect the car (cause not press the brake) and cause car accident.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2" descr="Beyond Accuracy: Precision and Recall | by Will Koehrsen | Towards Data  Science">
            <a:extLst>
              <a:ext uri="{FF2B5EF4-FFF2-40B4-BE49-F238E27FC236}">
                <a16:creationId xmlns:a16="http://schemas.microsoft.com/office/drawing/2014/main" id="{A91EF358-EFBC-4A8D-A03D-DBDF385F6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53" y="4269175"/>
            <a:ext cx="5272524" cy="190828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E470EC7-D954-4432-8DCE-5D74BC05C7D4}"/>
              </a:ext>
            </a:extLst>
          </p:cNvPr>
          <p:cNvPicPr>
            <a:picLocks noChangeAspect="1"/>
          </p:cNvPicPr>
          <p:nvPr/>
        </p:nvPicPr>
        <p:blipFill>
          <a:blip r:embed="rId5"/>
          <a:stretch>
            <a:fillRect/>
          </a:stretch>
        </p:blipFill>
        <p:spPr>
          <a:xfrm>
            <a:off x="6156176" y="4801242"/>
            <a:ext cx="2076450" cy="923925"/>
          </a:xfrm>
          <a:prstGeom prst="rect">
            <a:avLst/>
          </a:prstGeom>
          <a:ln>
            <a:solidFill>
              <a:srgbClr val="C00000"/>
            </a:solidFill>
          </a:ln>
        </p:spPr>
      </p:pic>
      <p:sp>
        <p:nvSpPr>
          <p:cNvPr id="10" name="Rectangle 9">
            <a:extLst>
              <a:ext uri="{FF2B5EF4-FFF2-40B4-BE49-F238E27FC236}">
                <a16:creationId xmlns:a16="http://schemas.microsoft.com/office/drawing/2014/main" id="{10663354-B8C9-447A-BEE4-12D151B84902}"/>
              </a:ext>
            </a:extLst>
          </p:cNvPr>
          <p:cNvSpPr/>
          <p:nvPr/>
        </p:nvSpPr>
        <p:spPr>
          <a:xfrm>
            <a:off x="2459757" y="5263204"/>
            <a:ext cx="1512168"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92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105.1 Types of Error</a:t>
            </a:r>
            <a:endParaRPr lang="zh-TW" altLang="en-US" b="1" dirty="0">
              <a:solidFill>
                <a:srgbClr val="FFFF00"/>
              </a:solidFill>
            </a:endParaRPr>
          </a:p>
        </p:txBody>
      </p:sp>
      <p:sp>
        <p:nvSpPr>
          <p:cNvPr id="3" name="副標題 2"/>
          <p:cNvSpPr>
            <a:spLocks noGrp="1"/>
          </p:cNvSpPr>
          <p:nvPr>
            <p:ph type="subTitle" idx="1"/>
          </p:nvPr>
        </p:nvSpPr>
        <p:spPr>
          <a:xfrm>
            <a:off x="426368" y="1418785"/>
            <a:ext cx="8260431" cy="27302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Type of Error (Explanation)</a:t>
            </a:r>
          </a:p>
          <a:p>
            <a:pPr marL="342900" indent="-342900" algn="l">
              <a:buClr>
                <a:srgbClr val="0070C0"/>
              </a:buClr>
              <a:buSzPct val="80000"/>
              <a:buFont typeface="Wingdings" pitchFamily="2" charset="2"/>
              <a:buChar char="u"/>
            </a:pPr>
            <a:r>
              <a:rPr lang="en-US" sz="1800" b="1" i="0" dirty="0">
                <a:solidFill>
                  <a:srgbClr val="29303B"/>
                </a:solidFill>
                <a:effectLst/>
              </a:rPr>
              <a:t>So people are very eager to apply Deep Learning to different situations in the real world, but often the real world consequences of getting something wrong is a life and death matter quite literally</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need to really think about how your system is being used and make sure that your superiors and the people who were actually rolling this out to the world understand the consequences of what happens when things go wrong and the real odds of things going wrong</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can't oversell your systems.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https://github.com/peterhchen/930_Python_ML_DS_DL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
        <p:nvSpPr>
          <p:cNvPr id="16" name="Rectangle 10">
            <a:hlinkClick r:id="rId2"/>
            <a:extLst>
              <a:ext uri="{FF2B5EF4-FFF2-40B4-BE49-F238E27FC236}">
                <a16:creationId xmlns:a16="http://schemas.microsoft.com/office/drawing/2014/main" id="{62B2A935-4165-4F58-9F94-8EBD01713D35}"/>
              </a:ext>
            </a:extLst>
          </p:cNvPr>
          <p:cNvSpPr>
            <a:spLocks noChangeArrowheads="1"/>
          </p:cNvSpPr>
          <p:nvPr/>
        </p:nvSpPr>
        <p:spPr bwMode="auto">
          <a:xfrm>
            <a:off x="152400" y="152400"/>
            <a:ext cx="39338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11">
            <a:extLst>
              <a:ext uri="{FF2B5EF4-FFF2-40B4-BE49-F238E27FC236}">
                <a16:creationId xmlns:a16="http://schemas.microsoft.com/office/drawing/2014/main" id="{F1807D9A-DC3A-4776-8ADF-C87633FC6B84}"/>
              </a:ext>
            </a:extLst>
          </p:cNvPr>
          <p:cNvSpPr>
            <a:spLocks noChangeArrowheads="1"/>
          </p:cNvSpPr>
          <p:nvPr/>
        </p:nvSpPr>
        <p:spPr bwMode="auto">
          <a:xfrm>
            <a:off x="152400" y="1524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13">
            <a:hlinkClick r:id="rId3" tooltip="Next (SHIFT+n)"/>
            <a:extLst>
              <a:ext uri="{FF2B5EF4-FFF2-40B4-BE49-F238E27FC236}">
                <a16:creationId xmlns:a16="http://schemas.microsoft.com/office/drawing/2014/main" id="{E441ABD1-4629-43A1-A350-4BDCD5209807}"/>
              </a:ext>
            </a:extLst>
          </p:cNvPr>
          <p:cNvSpPr>
            <a:spLocks noChangeArrowheads="1"/>
          </p:cNvSpPr>
          <p:nvPr/>
        </p:nvSpPr>
        <p:spPr bwMode="auto">
          <a:xfrm>
            <a:off x="152400" y="152400"/>
            <a:ext cx="3819525"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224259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16062</TotalTime>
  <Words>1643</Words>
  <Application>Microsoft Office PowerPoint</Application>
  <PresentationFormat>On-screen Show (4:3)</PresentationFormat>
  <Paragraphs>150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105 Deep Learning Ethics</vt:lpstr>
      <vt:lpstr>105 Deep Learning Ethics</vt:lpstr>
      <vt:lpstr>105.1 Types of Error</vt:lpstr>
      <vt:lpstr>105.1 Types of Error</vt:lpstr>
      <vt:lpstr>105.1 Types of Error</vt:lpstr>
      <vt:lpstr>105.1 Types of Error</vt:lpstr>
      <vt:lpstr>105.1 Types of Error</vt:lpstr>
      <vt:lpstr>105.1 Types of Error</vt:lpstr>
      <vt:lpstr>105.1 Types of Error</vt:lpstr>
      <vt:lpstr>105.2 Hidden Biases</vt:lpstr>
      <vt:lpstr>105.2 Hidden Biases</vt:lpstr>
      <vt:lpstr>105.2 Hidden Biases</vt:lpstr>
      <vt:lpstr>105.2 Hidden Biases</vt:lpstr>
      <vt:lpstr>105.3 Better than Human?</vt:lpstr>
      <vt:lpstr>105.3 Better than Human?</vt:lpstr>
      <vt:lpstr>105.3 Better than Human?</vt:lpstr>
      <vt:lpstr>105.3 Better than Human?</vt:lpstr>
      <vt:lpstr>105.4 Research Issues</vt:lpstr>
      <vt:lpstr>105.4 Research Issues</vt:lpstr>
      <vt:lpstr>105.5 Summary</vt:lpstr>
      <vt:lpstr>105.5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7804</cp:revision>
  <dcterms:created xsi:type="dcterms:W3CDTF">2018-09-28T16:40:41Z</dcterms:created>
  <dcterms:modified xsi:type="dcterms:W3CDTF">2020-09-23T03:52:15Z</dcterms:modified>
</cp:coreProperties>
</file>