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74" r:id="rId3"/>
    <p:sldId id="282" r:id="rId4"/>
    <p:sldId id="283" r:id="rId5"/>
    <p:sldId id="281" r:id="rId6"/>
    <p:sldId id="284" r:id="rId7"/>
    <p:sldId id="279" r:id="rId8"/>
    <p:sldId id="285" r:id="rId9"/>
    <p:sldId id="286" r:id="rId10"/>
    <p:sldId id="287" r:id="rId11"/>
    <p:sldId id="288" r:id="rId12"/>
    <p:sldId id="289" r:id="rId13"/>
    <p:sldId id="259" r:id="rId1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68" autoAdjust="0"/>
    <p:restoredTop sz="78184" autoAdjust="0"/>
  </p:normalViewPr>
  <p:slideViewPr>
    <p:cSldViewPr>
      <p:cViewPr varScale="1">
        <p:scale>
          <a:sx n="78" d="100"/>
          <a:sy n="78" d="100"/>
        </p:scale>
        <p:origin x="174"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2020/8/28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2020/8/28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2020/8/28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2020/8/28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2020/8/28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2020/8/28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2020/8/28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2020/8/28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2020/8/28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2020/8/28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2020/8/28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2020/8/28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2020/8/28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15090192#overview"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15090192#overview"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15090192#overview"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udemy.com/course/data-science-and-machine-learning-with-python-hands-on/learn/lecture/4020582#overview"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udemy.com/course/data-science-and-machine-learning-with-python-hands-on/learn/lecture/4020582#overview"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udemy.com/course/data-science-and-machine-learning-with-python-hands-on/learn/lecture/4020582#overview"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15090192#overview"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15090192#overview"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15090192#overview"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41 Ensemble Learning Overview</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41.2 Advanced Ensemble Learning</a:t>
            </a:r>
            <a:endParaRPr lang="zh-TW" altLang="en-US" b="1" dirty="0">
              <a:solidFill>
                <a:srgbClr val="FFFF00"/>
              </a:solidFill>
            </a:endParaRPr>
          </a:p>
        </p:txBody>
      </p:sp>
      <p:sp>
        <p:nvSpPr>
          <p:cNvPr id="3" name="副標題 2"/>
          <p:cNvSpPr>
            <a:spLocks noGrp="1"/>
          </p:cNvSpPr>
          <p:nvPr>
            <p:ph type="subTitle" idx="1"/>
          </p:nvPr>
        </p:nvSpPr>
        <p:spPr>
          <a:xfrm>
            <a:off x="457199" y="1268759"/>
            <a:ext cx="8419457" cy="324036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Advanced Ensemble Learning: Ways to Sound Smart</a:t>
            </a:r>
          </a:p>
          <a:p>
            <a:pPr marL="342900" indent="-342900" algn="l">
              <a:buClr>
                <a:srgbClr val="0070C0"/>
              </a:buClr>
              <a:buSzPct val="80000"/>
              <a:buFont typeface="Wingdings" pitchFamily="2" charset="2"/>
              <a:buChar char="u"/>
            </a:pPr>
            <a:r>
              <a:rPr lang="en-US" sz="1800" b="1" dirty="0">
                <a:solidFill>
                  <a:schemeClr val="tx1"/>
                </a:solidFill>
              </a:rPr>
              <a:t>BOC (Bayes Optimal Classifier)</a:t>
            </a:r>
          </a:p>
          <a:p>
            <a:pPr marL="800100" lvl="1" indent="-342900" algn="l">
              <a:buClr>
                <a:srgbClr val="0070C0"/>
              </a:buClr>
              <a:buSzPct val="80000"/>
              <a:buFont typeface="Wingdings" pitchFamily="2" charset="2"/>
              <a:buChar char="u"/>
            </a:pPr>
            <a:r>
              <a:rPr lang="en-US" sz="1800" b="1" dirty="0">
                <a:solidFill>
                  <a:schemeClr val="tx1"/>
                </a:solidFill>
              </a:rPr>
              <a:t>Theoretically the best – but almost always impractical</a:t>
            </a:r>
          </a:p>
          <a:p>
            <a:pPr marL="342900" indent="-342900" algn="l">
              <a:buClr>
                <a:srgbClr val="0070C0"/>
              </a:buClr>
              <a:buSzPct val="80000"/>
              <a:buFont typeface="Wingdings" pitchFamily="2" charset="2"/>
              <a:buChar char="u"/>
            </a:pPr>
            <a:r>
              <a:rPr lang="en-US" sz="1800" b="1" dirty="0">
                <a:solidFill>
                  <a:schemeClr val="tx1"/>
                </a:solidFill>
              </a:rPr>
              <a:t>Bayesian Parameter Averaging</a:t>
            </a:r>
          </a:p>
          <a:p>
            <a:pPr marL="800100" lvl="1" indent="-342900" algn="l">
              <a:buClr>
                <a:srgbClr val="0070C0"/>
              </a:buClr>
              <a:buSzPct val="80000"/>
              <a:buFont typeface="Wingdings" pitchFamily="2" charset="2"/>
              <a:buChar char="u"/>
            </a:pPr>
            <a:r>
              <a:rPr lang="en-US" sz="1800" b="1" dirty="0">
                <a:solidFill>
                  <a:schemeClr val="tx1"/>
                </a:solidFill>
              </a:rPr>
              <a:t>Attempts to make BOC practical – but it is still misunderstood, susceptible to overfitting, and often outperformed by the simpler bagging approach.</a:t>
            </a:r>
          </a:p>
          <a:p>
            <a:pPr marL="342900" indent="-342900" algn="l">
              <a:buClr>
                <a:srgbClr val="0070C0"/>
              </a:buClr>
              <a:buSzPct val="80000"/>
              <a:buFont typeface="Wingdings" pitchFamily="2" charset="2"/>
              <a:buChar char="u"/>
            </a:pPr>
            <a:r>
              <a:rPr lang="en-US" sz="1800" b="1" dirty="0">
                <a:solidFill>
                  <a:schemeClr val="tx1"/>
                </a:solidFill>
              </a:rPr>
              <a:t>Bayesian Model Combination</a:t>
            </a:r>
          </a:p>
          <a:p>
            <a:pPr marL="800100" lvl="1" indent="-342900" algn="l">
              <a:buClr>
                <a:srgbClr val="0070C0"/>
              </a:buClr>
              <a:buSzPct val="80000"/>
              <a:buFont typeface="Wingdings" pitchFamily="2" charset="2"/>
              <a:buChar char="u"/>
            </a:pPr>
            <a:r>
              <a:rPr lang="en-US" sz="1800" b="1" dirty="0">
                <a:solidFill>
                  <a:schemeClr val="tx1"/>
                </a:solidFill>
              </a:rPr>
              <a:t>Tries to address all those problems</a:t>
            </a:r>
          </a:p>
          <a:p>
            <a:pPr marL="800100" lvl="1" indent="-342900" algn="l">
              <a:buClr>
                <a:srgbClr val="0070C0"/>
              </a:buClr>
              <a:buSzPct val="80000"/>
              <a:buFont typeface="Wingdings" pitchFamily="2" charset="2"/>
              <a:buChar char="u"/>
            </a:pPr>
            <a:r>
              <a:rPr lang="en-US" sz="1800" b="1" dirty="0">
                <a:solidFill>
                  <a:schemeClr val="tx1"/>
                </a:solidFill>
              </a:rPr>
              <a:t>But in the end, it is about the same as using cross-validation to find the best combination of models.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https://www.udemy.com/course/data-science-and-machine-learning-with-python-hands-on/learn/lecture/15090192#overview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2253722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41.2 Advanced Ensemble Learning</a:t>
            </a:r>
            <a:endParaRPr lang="zh-TW" altLang="en-US" b="1" dirty="0">
              <a:solidFill>
                <a:srgbClr val="FFFF00"/>
              </a:solidFill>
            </a:endParaRPr>
          </a:p>
        </p:txBody>
      </p:sp>
      <p:sp>
        <p:nvSpPr>
          <p:cNvPr id="3" name="副標題 2"/>
          <p:cNvSpPr>
            <a:spLocks noGrp="1"/>
          </p:cNvSpPr>
          <p:nvPr>
            <p:ph type="subTitle" idx="1"/>
          </p:nvPr>
        </p:nvSpPr>
        <p:spPr>
          <a:xfrm>
            <a:off x="457199" y="1268759"/>
            <a:ext cx="8419457" cy="439248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Advanced Ensemble Learning: Explanation</a:t>
            </a:r>
          </a:p>
          <a:p>
            <a:pPr marL="342900" indent="-342900" algn="l">
              <a:buClr>
                <a:srgbClr val="0070C0"/>
              </a:buClr>
              <a:buSzPct val="80000"/>
              <a:buFont typeface="Wingdings" pitchFamily="2" charset="2"/>
              <a:buChar char="u"/>
            </a:pPr>
            <a:r>
              <a:rPr lang="en-US" sz="1800" b="1" dirty="0">
                <a:solidFill>
                  <a:schemeClr val="tx1"/>
                </a:solidFill>
              </a:rPr>
              <a:t>Here is some researches on ensemble learning that tried to find the optimal ways of doing ensemble learning.</a:t>
            </a:r>
          </a:p>
          <a:p>
            <a:pPr marL="342900" indent="-342900" algn="l">
              <a:buClr>
                <a:srgbClr val="0070C0"/>
              </a:buClr>
              <a:buSzPct val="80000"/>
              <a:buFont typeface="Wingdings" pitchFamily="2" charset="2"/>
              <a:buChar char="u"/>
            </a:pPr>
            <a:r>
              <a:rPr lang="en-US" sz="1800" b="1" dirty="0">
                <a:solidFill>
                  <a:schemeClr val="tx1"/>
                </a:solidFill>
              </a:rPr>
              <a:t>If you want to sound smart, usually that involves using the word Bayes a lot.</a:t>
            </a:r>
          </a:p>
          <a:p>
            <a:pPr marL="342900" indent="-342900" algn="l">
              <a:buClr>
                <a:srgbClr val="0070C0"/>
              </a:buClr>
              <a:buSzPct val="80000"/>
              <a:buFont typeface="Wingdings" pitchFamily="2" charset="2"/>
              <a:buChar char="u"/>
            </a:pPr>
            <a:r>
              <a:rPr lang="en-US" sz="1800" b="1" dirty="0">
                <a:solidFill>
                  <a:schemeClr val="tx1"/>
                </a:solidFill>
              </a:rPr>
              <a:t>There are some advanced ways of doing ensemble learning but all them have the weak points. </a:t>
            </a:r>
          </a:p>
          <a:p>
            <a:pPr marL="342900" indent="-342900" algn="l">
              <a:buClr>
                <a:srgbClr val="0070C0"/>
              </a:buClr>
              <a:buSzPct val="80000"/>
              <a:buFont typeface="Wingdings" pitchFamily="2" charset="2"/>
              <a:buChar char="u"/>
            </a:pPr>
            <a:r>
              <a:rPr lang="en-US" sz="1800" b="1" dirty="0">
                <a:solidFill>
                  <a:schemeClr val="tx1"/>
                </a:solidFill>
              </a:rPr>
              <a:t>There is another way: you always want to find the simplest way that work for you.</a:t>
            </a:r>
          </a:p>
          <a:p>
            <a:pPr marL="342900" indent="-342900" algn="l">
              <a:buClr>
                <a:srgbClr val="0070C0"/>
              </a:buClr>
              <a:buSzPct val="80000"/>
              <a:buFont typeface="Wingdings" pitchFamily="2" charset="2"/>
              <a:buChar char="u"/>
            </a:pPr>
            <a:r>
              <a:rPr lang="en-US" sz="1800" b="1" dirty="0">
                <a:solidFill>
                  <a:schemeClr val="tx1"/>
                </a:solidFill>
              </a:rPr>
              <a:t>These are all very complicated techniques that I cannot really get into the scope in this discussion.</a:t>
            </a:r>
          </a:p>
          <a:p>
            <a:pPr marL="342900" indent="-342900" algn="l">
              <a:buClr>
                <a:srgbClr val="0070C0"/>
              </a:buClr>
              <a:buSzPct val="80000"/>
              <a:buFont typeface="Wingdings" pitchFamily="2" charset="2"/>
              <a:buChar char="u"/>
            </a:pPr>
            <a:r>
              <a:rPr lang="en-US" sz="1800" b="1" dirty="0">
                <a:solidFill>
                  <a:schemeClr val="tx1"/>
                </a:solidFill>
              </a:rPr>
              <a:t>During this day, they are hard to outperform simple techniques that we already have.</a:t>
            </a:r>
          </a:p>
          <a:p>
            <a:pPr marL="342900" indent="-342900" algn="l">
              <a:buClr>
                <a:srgbClr val="0070C0"/>
              </a:buClr>
              <a:buSzPct val="80000"/>
              <a:buFont typeface="Wingdings" pitchFamily="2" charset="2"/>
              <a:buChar char="u"/>
            </a:pPr>
            <a:r>
              <a:rPr lang="en-US" sz="1800" b="1" dirty="0">
                <a:solidFill>
                  <a:schemeClr val="tx1"/>
                </a:solidFill>
              </a:rPr>
              <a:t>In theory, they called the BOC (Bayes Optimal Classifier) that will always be the best. But it is impractical.</a:t>
            </a:r>
          </a:p>
          <a:p>
            <a:pPr marL="342900" indent="-342900" algn="l">
              <a:buClr>
                <a:srgbClr val="0070C0"/>
              </a:buClr>
              <a:buSzPct val="80000"/>
              <a:buFont typeface="Wingdings" pitchFamily="2" charset="2"/>
              <a:buChar char="u"/>
            </a:pPr>
            <a:r>
              <a:rPr lang="en-US" sz="1800" b="1" dirty="0">
                <a:solidFill>
                  <a:schemeClr val="tx1"/>
                </a:solidFill>
              </a:rPr>
              <a:t>It is computationally prohibitive to do it.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https://www.udemy.com/course/data-science-and-machine-learning-with-python-hands-on/learn/lecture/15090192#overview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2548176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41.2 Advanced Ensemble Learning</a:t>
            </a:r>
            <a:endParaRPr lang="zh-TW" altLang="en-US" b="1" dirty="0">
              <a:solidFill>
                <a:srgbClr val="FFFF00"/>
              </a:solidFill>
            </a:endParaRPr>
          </a:p>
        </p:txBody>
      </p:sp>
      <p:sp>
        <p:nvSpPr>
          <p:cNvPr id="3" name="副標題 2"/>
          <p:cNvSpPr>
            <a:spLocks noGrp="1"/>
          </p:cNvSpPr>
          <p:nvPr>
            <p:ph type="subTitle" idx="1"/>
          </p:nvPr>
        </p:nvSpPr>
        <p:spPr>
          <a:xfrm>
            <a:off x="457199" y="1268759"/>
            <a:ext cx="8419457" cy="48245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Advanced Ensemble Learning: Explanation</a:t>
            </a:r>
          </a:p>
          <a:p>
            <a:pPr marL="342900" indent="-342900" algn="l">
              <a:buClr>
                <a:srgbClr val="0070C0"/>
              </a:buClr>
              <a:buSzPct val="80000"/>
              <a:buFont typeface="Wingdings" pitchFamily="2" charset="2"/>
              <a:buChar char="u"/>
            </a:pPr>
            <a:r>
              <a:rPr lang="en-US" sz="1800" b="1" dirty="0">
                <a:solidFill>
                  <a:schemeClr val="tx1"/>
                </a:solidFill>
              </a:rPr>
              <a:t>People try to do variations of the Bayes Optimal Classifier to make it more practical.</a:t>
            </a:r>
          </a:p>
          <a:p>
            <a:pPr marL="342900" indent="-342900" algn="l">
              <a:buClr>
                <a:srgbClr val="0070C0"/>
              </a:buClr>
              <a:buSzPct val="80000"/>
              <a:buFont typeface="Wingdings" pitchFamily="2" charset="2"/>
              <a:buChar char="u"/>
            </a:pPr>
            <a:r>
              <a:rPr lang="en-US" sz="1800" b="1" dirty="0">
                <a:solidFill>
                  <a:schemeClr val="tx1"/>
                </a:solidFill>
              </a:rPr>
              <a:t>Like Bayesian Parameter Averaging, but it is still susceptible to overfitting and it is often outperformed by bagging which is the same idea behind Random Forests. </a:t>
            </a:r>
          </a:p>
          <a:p>
            <a:pPr marL="342900" indent="-342900" algn="l">
              <a:buClr>
                <a:srgbClr val="0070C0"/>
              </a:buClr>
              <a:buSzPct val="80000"/>
              <a:buFont typeface="Wingdings" pitchFamily="2" charset="2"/>
              <a:buChar char="u"/>
            </a:pPr>
            <a:r>
              <a:rPr lang="en-US" sz="1800" b="1" dirty="0">
                <a:solidFill>
                  <a:schemeClr val="tx1"/>
                </a:solidFill>
              </a:rPr>
              <a:t>In Random Forests, you just resample the data multiple times, run different models, and let them all vote on the final result. Turns out that works just as well and it is a heck of a lot of simpler.</a:t>
            </a:r>
          </a:p>
          <a:p>
            <a:pPr marL="342900" indent="-342900" algn="l">
              <a:buClr>
                <a:srgbClr val="0070C0"/>
              </a:buClr>
              <a:buSzPct val="80000"/>
              <a:buFont typeface="Wingdings" pitchFamily="2" charset="2"/>
              <a:buChar char="u"/>
            </a:pPr>
            <a:r>
              <a:rPr lang="en-US" sz="1800" b="1" dirty="0">
                <a:solidFill>
                  <a:schemeClr val="tx1"/>
                </a:solidFill>
              </a:rPr>
              <a:t>Finally, there is something called Bayesian Model Combination that tries to solve all of the shortcomings of Bayes Optimal Classifier and Bayesian Parameter Averaging.</a:t>
            </a:r>
          </a:p>
          <a:p>
            <a:pPr marL="342900" indent="-342900" algn="l">
              <a:buClr>
                <a:srgbClr val="0070C0"/>
              </a:buClr>
              <a:buSzPct val="80000"/>
              <a:buFont typeface="Wingdings" pitchFamily="2" charset="2"/>
              <a:buChar char="u"/>
            </a:pPr>
            <a:r>
              <a:rPr lang="en-US" sz="1800" b="1" dirty="0">
                <a:solidFill>
                  <a:schemeClr val="tx1"/>
                </a:solidFill>
              </a:rPr>
              <a:t>But at the end of the day, it does not do much better than just cross-validating against a combination of models against stacking.</a:t>
            </a:r>
          </a:p>
          <a:p>
            <a:pPr marL="342900" indent="-342900" algn="l">
              <a:buClr>
                <a:srgbClr val="0070C0"/>
              </a:buClr>
              <a:buSzPct val="80000"/>
              <a:buFont typeface="Wingdings" pitchFamily="2" charset="2"/>
              <a:buChar char="u"/>
            </a:pPr>
            <a:r>
              <a:rPr lang="en-US" sz="1800" b="1" dirty="0">
                <a:solidFill>
                  <a:schemeClr val="tx1"/>
                </a:solidFill>
              </a:rPr>
              <a:t>These are all very complex techniques and very difficult to use in practice.</a:t>
            </a:r>
          </a:p>
          <a:p>
            <a:pPr marL="342900" indent="-342900" algn="l">
              <a:buClr>
                <a:srgbClr val="0070C0"/>
              </a:buClr>
              <a:buSzPct val="80000"/>
              <a:buFont typeface="Wingdings" pitchFamily="2" charset="2"/>
              <a:buChar char="u"/>
            </a:pPr>
            <a:r>
              <a:rPr lang="en-US" sz="1800" b="1" dirty="0">
                <a:solidFill>
                  <a:schemeClr val="tx1"/>
                </a:solidFill>
              </a:rPr>
              <a:t>You are better off with the simpler ones.</a:t>
            </a:r>
          </a:p>
          <a:p>
            <a:pPr marL="342900" indent="-342900" algn="l">
              <a:buClr>
                <a:srgbClr val="0070C0"/>
              </a:buClr>
              <a:buSzPct val="80000"/>
              <a:buFont typeface="Wingdings" pitchFamily="2" charset="2"/>
              <a:buChar char="u"/>
            </a:pPr>
            <a:r>
              <a:rPr lang="en-US" sz="1800" b="1" dirty="0">
                <a:solidFill>
                  <a:schemeClr val="tx1"/>
                </a:solidFill>
              </a:rPr>
              <a:t>But it is smart to know what Bayes approaches want to do.</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https://www.udemy.com/course/data-science-and-machine-learning-with-python-hands-on/learn/lecture/15090192#overview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3242511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41 Ensemble Learning Overview</a:t>
            </a:r>
            <a:endParaRPr lang="zh-TW" altLang="en-US" b="1" dirty="0">
              <a:solidFill>
                <a:srgbClr val="FFFF00"/>
              </a:solidFill>
            </a:endParaRPr>
          </a:p>
        </p:txBody>
      </p:sp>
      <p:sp>
        <p:nvSpPr>
          <p:cNvPr id="3" name="副標題 2"/>
          <p:cNvSpPr>
            <a:spLocks noGrp="1"/>
          </p:cNvSpPr>
          <p:nvPr>
            <p:ph type="subTitle" idx="1"/>
          </p:nvPr>
        </p:nvSpPr>
        <p:spPr>
          <a:xfrm>
            <a:off x="457199" y="1268758"/>
            <a:ext cx="8419457" cy="31254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Ensemble Learning Overview</a:t>
            </a:r>
          </a:p>
          <a:p>
            <a:pPr marL="342900" indent="-342900" algn="l">
              <a:buClr>
                <a:srgbClr val="0070C0"/>
              </a:buClr>
              <a:buSzPct val="80000"/>
              <a:buFont typeface="Wingdings" pitchFamily="2" charset="2"/>
              <a:buChar char="u"/>
            </a:pPr>
            <a:r>
              <a:rPr lang="en-US" sz="1800" b="1" dirty="0">
                <a:solidFill>
                  <a:schemeClr val="tx1"/>
                </a:solidFill>
              </a:rPr>
              <a:t>Random Forest was an example of </a:t>
            </a:r>
            <a:r>
              <a:rPr lang="en-US" sz="1800" b="1" dirty="0">
                <a:solidFill>
                  <a:srgbClr val="C00000"/>
                </a:solidFill>
              </a:rPr>
              <a:t>Ensemble Learning</a:t>
            </a:r>
            <a:r>
              <a:rPr lang="en-US" sz="1800" b="1" dirty="0">
                <a:solidFill>
                  <a:schemeClr val="tx1"/>
                </a:solidFill>
              </a:rPr>
              <a:t>.</a:t>
            </a:r>
          </a:p>
          <a:p>
            <a:pPr marL="342900" indent="-342900" algn="l">
              <a:buClr>
                <a:srgbClr val="0070C0"/>
              </a:buClr>
              <a:buSzPct val="80000"/>
              <a:buFont typeface="Wingdings" pitchFamily="2" charset="2"/>
              <a:buChar char="u"/>
            </a:pPr>
            <a:r>
              <a:rPr lang="en-US" sz="1800" b="1" dirty="0">
                <a:solidFill>
                  <a:schemeClr val="tx1"/>
                </a:solidFill>
              </a:rPr>
              <a:t>It just mean we use multiple models to try and solve the same problem, and let them vote on the results.</a:t>
            </a:r>
          </a:p>
          <a:p>
            <a:pPr marL="342900" indent="-342900" algn="l">
              <a:buClr>
                <a:srgbClr val="0070C0"/>
              </a:buClr>
              <a:buSzPct val="80000"/>
              <a:buFont typeface="Wingdings" pitchFamily="2" charset="2"/>
              <a:buChar char="u"/>
            </a:pPr>
            <a:r>
              <a:rPr lang="en-US" sz="1800" b="1" dirty="0">
                <a:solidFill>
                  <a:schemeClr val="tx1"/>
                </a:solidFill>
              </a:rPr>
              <a:t>What is random forest doing? </a:t>
            </a:r>
          </a:p>
          <a:p>
            <a:pPr marL="342900" indent="-342900" algn="l">
              <a:buClr>
                <a:srgbClr val="0070C0"/>
              </a:buClr>
              <a:buSzPct val="80000"/>
              <a:buFont typeface="Wingdings" pitchFamily="2" charset="2"/>
              <a:buChar char="u"/>
            </a:pPr>
            <a:r>
              <a:rPr lang="en-US" sz="1800" b="1" dirty="0">
                <a:solidFill>
                  <a:schemeClr val="tx1"/>
                </a:solidFill>
              </a:rPr>
              <a:t>We have a bunch of decision trees.</a:t>
            </a:r>
          </a:p>
          <a:p>
            <a:pPr marL="342900" indent="-342900" algn="l">
              <a:buClr>
                <a:srgbClr val="0070C0"/>
              </a:buClr>
              <a:buSzPct val="80000"/>
              <a:buFont typeface="Wingdings" pitchFamily="2" charset="2"/>
              <a:buChar char="u"/>
            </a:pPr>
            <a:r>
              <a:rPr lang="en-US" sz="1800" b="1" dirty="0">
                <a:solidFill>
                  <a:schemeClr val="tx1"/>
                </a:solidFill>
              </a:rPr>
              <a:t>The decision trees divide the input data into different sub-samples and divide into different sets of the attributes for different branch of decision tree.</a:t>
            </a:r>
          </a:p>
          <a:p>
            <a:pPr marL="342900" indent="-342900" algn="l">
              <a:buClr>
                <a:srgbClr val="0070C0"/>
              </a:buClr>
              <a:buSzPct val="80000"/>
              <a:buFont typeface="Wingdings" pitchFamily="2" charset="2"/>
              <a:buChar char="u"/>
            </a:pPr>
            <a:r>
              <a:rPr lang="en-US" sz="1800" b="1" dirty="0">
                <a:solidFill>
                  <a:schemeClr val="tx1"/>
                </a:solidFill>
              </a:rPr>
              <a:t>Each branches vote on the final result when you tried to classify something at the end.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pic>
        <p:nvPicPr>
          <p:cNvPr id="7" name="Picture 6">
            <a:extLst>
              <a:ext uri="{FF2B5EF4-FFF2-40B4-BE49-F238E27FC236}">
                <a16:creationId xmlns:a16="http://schemas.microsoft.com/office/drawing/2014/main" id="{801F6726-8142-44BC-AF3F-A398993EE84D}"/>
              </a:ext>
            </a:extLst>
          </p:cNvPr>
          <p:cNvPicPr>
            <a:picLocks noChangeAspect="1"/>
          </p:cNvPicPr>
          <p:nvPr/>
        </p:nvPicPr>
        <p:blipFill>
          <a:blip r:embed="rId3"/>
          <a:stretch>
            <a:fillRect/>
          </a:stretch>
        </p:blipFill>
        <p:spPr>
          <a:xfrm>
            <a:off x="5325008" y="4522552"/>
            <a:ext cx="3543300" cy="1962150"/>
          </a:xfrm>
          <a:prstGeom prst="rect">
            <a:avLst/>
          </a:prstGeom>
          <a:ln>
            <a:solidFill>
              <a:srgbClr val="C00000"/>
            </a:solidFill>
          </a:ln>
        </p:spPr>
      </p:pic>
    </p:spTree>
    <p:extLst>
      <p:ext uri="{BB962C8B-B14F-4D97-AF65-F5344CB8AC3E}">
        <p14:creationId xmlns:p14="http://schemas.microsoft.com/office/powerpoint/2010/main" val="378734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41 Ensemble Learning Overview</a:t>
            </a:r>
            <a:endParaRPr lang="zh-TW" altLang="en-US" b="1" dirty="0">
              <a:solidFill>
                <a:srgbClr val="FFFF00"/>
              </a:solidFill>
            </a:endParaRPr>
          </a:p>
        </p:txBody>
      </p:sp>
      <p:sp>
        <p:nvSpPr>
          <p:cNvPr id="3" name="副標題 2"/>
          <p:cNvSpPr>
            <a:spLocks noGrp="1"/>
          </p:cNvSpPr>
          <p:nvPr>
            <p:ph type="subTitle" idx="1"/>
          </p:nvPr>
        </p:nvSpPr>
        <p:spPr>
          <a:xfrm>
            <a:off x="457199" y="1268758"/>
            <a:ext cx="8419457" cy="289375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Ensemble Learning Overview</a:t>
            </a:r>
          </a:p>
          <a:p>
            <a:pPr marL="342900" indent="-342900" algn="l">
              <a:buClr>
                <a:srgbClr val="0070C0"/>
              </a:buClr>
              <a:buSzPct val="80000"/>
              <a:buFont typeface="Wingdings" pitchFamily="2" charset="2"/>
              <a:buChar char="u"/>
            </a:pPr>
            <a:r>
              <a:rPr lang="en-US" sz="1800" b="1" dirty="0">
                <a:solidFill>
                  <a:schemeClr val="tx1"/>
                </a:solidFill>
              </a:rPr>
              <a:t>Random Forest is an example of ensemble learning.</a:t>
            </a:r>
          </a:p>
          <a:p>
            <a:pPr marL="342900" indent="-342900" algn="l">
              <a:buClr>
                <a:srgbClr val="0070C0"/>
              </a:buClr>
              <a:buSzPct val="80000"/>
              <a:buFont typeface="Wingdings" pitchFamily="2" charset="2"/>
              <a:buChar char="u"/>
            </a:pPr>
            <a:r>
              <a:rPr lang="en-US" sz="1800" b="1" dirty="0">
                <a:solidFill>
                  <a:schemeClr val="tx1"/>
                </a:solidFill>
              </a:rPr>
              <a:t>Another example, when we talk about K-Mean clustering.</a:t>
            </a:r>
          </a:p>
          <a:p>
            <a:pPr marL="342900" indent="-342900" algn="l">
              <a:buClr>
                <a:srgbClr val="0070C0"/>
              </a:buClr>
              <a:buSzPct val="80000"/>
              <a:buFont typeface="Wingdings" pitchFamily="2" charset="2"/>
              <a:buChar char="u"/>
            </a:pPr>
            <a:r>
              <a:rPr lang="en-US" sz="1800" b="1" dirty="0">
                <a:solidFill>
                  <a:schemeClr val="tx1"/>
                </a:solidFill>
              </a:rPr>
              <a:t>We have the idea of using different K-Mean models with different initial random centroids, and then let them all vote on the final result as well. This is an example of ensemble learning.</a:t>
            </a:r>
          </a:p>
          <a:p>
            <a:pPr marL="342900" indent="-342900" algn="l">
              <a:buClr>
                <a:srgbClr val="0070C0"/>
              </a:buClr>
              <a:buSzPct val="80000"/>
              <a:buFont typeface="Wingdings" pitchFamily="2" charset="2"/>
              <a:buChar char="u"/>
            </a:pPr>
            <a:r>
              <a:rPr lang="en-US" sz="1800" b="1" dirty="0">
                <a:solidFill>
                  <a:schemeClr val="tx1"/>
                </a:solidFill>
              </a:rPr>
              <a:t>Basically, there are more than one models. It might be different kinds of models. You run them all on your set of training data. They all vote on the final result for whatever it is you are trying to predict.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801F6726-8142-44BC-AF3F-A398993EE84D}"/>
              </a:ext>
            </a:extLst>
          </p:cNvPr>
          <p:cNvPicPr>
            <a:picLocks noChangeAspect="1"/>
          </p:cNvPicPr>
          <p:nvPr/>
        </p:nvPicPr>
        <p:blipFill>
          <a:blip r:embed="rId3"/>
          <a:stretch>
            <a:fillRect/>
          </a:stretch>
        </p:blipFill>
        <p:spPr>
          <a:xfrm>
            <a:off x="5325008" y="4522552"/>
            <a:ext cx="3543300" cy="1962150"/>
          </a:xfrm>
          <a:prstGeom prst="rect">
            <a:avLst/>
          </a:prstGeom>
          <a:ln>
            <a:solidFill>
              <a:srgbClr val="C00000"/>
            </a:solidFill>
          </a:ln>
        </p:spPr>
      </p:pic>
    </p:spTree>
    <p:extLst>
      <p:ext uri="{BB962C8B-B14F-4D97-AF65-F5344CB8AC3E}">
        <p14:creationId xmlns:p14="http://schemas.microsoft.com/office/powerpoint/2010/main" val="1104745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41 Ensemble Learning Overview</a:t>
            </a:r>
            <a:endParaRPr lang="zh-TW" altLang="en-US" b="1" dirty="0">
              <a:solidFill>
                <a:srgbClr val="FFFF00"/>
              </a:solidFill>
            </a:endParaRPr>
          </a:p>
        </p:txBody>
      </p:sp>
      <p:sp>
        <p:nvSpPr>
          <p:cNvPr id="3" name="副標題 2"/>
          <p:cNvSpPr>
            <a:spLocks noGrp="1"/>
          </p:cNvSpPr>
          <p:nvPr>
            <p:ph type="subTitle" idx="1"/>
          </p:nvPr>
        </p:nvSpPr>
        <p:spPr>
          <a:xfrm>
            <a:off x="457199" y="1268758"/>
            <a:ext cx="8419457" cy="301702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Ensemble Learning Overview</a:t>
            </a:r>
          </a:p>
          <a:p>
            <a:pPr marL="342900" indent="-342900" algn="l">
              <a:buClr>
                <a:srgbClr val="0070C0"/>
              </a:buClr>
              <a:buSzPct val="80000"/>
              <a:buFont typeface="Wingdings" pitchFamily="2" charset="2"/>
              <a:buChar char="u"/>
            </a:pPr>
            <a:r>
              <a:rPr lang="en-US" sz="1800" b="1" dirty="0">
                <a:solidFill>
                  <a:schemeClr val="tx1"/>
                </a:solidFill>
              </a:rPr>
              <a:t>You will always find that this ensemble of different models produces better results than any single model could on its own.</a:t>
            </a:r>
          </a:p>
          <a:p>
            <a:pPr marL="342900" indent="-342900" algn="l">
              <a:buClr>
                <a:srgbClr val="0070C0"/>
              </a:buClr>
              <a:buSzPct val="80000"/>
              <a:buFont typeface="Wingdings" pitchFamily="2" charset="2"/>
              <a:buChar char="u"/>
            </a:pPr>
            <a:r>
              <a:rPr lang="en-US" sz="1800" b="1" dirty="0">
                <a:solidFill>
                  <a:schemeClr val="tx1"/>
                </a:solidFill>
              </a:rPr>
              <a:t>For example, Netflix prize, Netflix ran a content where they offered 1 million dollars to any researcher who could outperform their existing movie recommendation algorithm. The ones that won were ensemble approaches where they actually ran multiple recommender algorithms at once. Then, let them all vote the final result.</a:t>
            </a:r>
          </a:p>
          <a:p>
            <a:pPr marL="342900" indent="-342900" algn="l">
              <a:buClr>
                <a:srgbClr val="0070C0"/>
              </a:buClr>
              <a:buSzPct val="80000"/>
              <a:buFont typeface="Wingdings" pitchFamily="2" charset="2"/>
              <a:buChar char="u"/>
            </a:pPr>
            <a:r>
              <a:rPr lang="en-US" sz="1800" b="1" dirty="0">
                <a:solidFill>
                  <a:schemeClr val="tx1"/>
                </a:solidFill>
              </a:rPr>
              <a:t>So, ensemble learning can be a very powerful yet simple tool for increasing the quality of your final result in machine learning.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https://www.udemy.com/course/data-science-and-machine-learning-with-python-hands-on/learn/lecture/4020582#overview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801F6726-8142-44BC-AF3F-A398993EE84D}"/>
              </a:ext>
            </a:extLst>
          </p:cNvPr>
          <p:cNvPicPr>
            <a:picLocks noChangeAspect="1"/>
          </p:cNvPicPr>
          <p:nvPr/>
        </p:nvPicPr>
        <p:blipFill>
          <a:blip r:embed="rId3"/>
          <a:stretch>
            <a:fillRect/>
          </a:stretch>
        </p:blipFill>
        <p:spPr>
          <a:xfrm>
            <a:off x="5325008" y="4522552"/>
            <a:ext cx="3543300" cy="1962150"/>
          </a:xfrm>
          <a:prstGeom prst="rect">
            <a:avLst/>
          </a:prstGeom>
          <a:ln>
            <a:solidFill>
              <a:srgbClr val="C00000"/>
            </a:solidFill>
          </a:ln>
        </p:spPr>
      </p:pic>
    </p:spTree>
    <p:extLst>
      <p:ext uri="{BB962C8B-B14F-4D97-AF65-F5344CB8AC3E}">
        <p14:creationId xmlns:p14="http://schemas.microsoft.com/office/powerpoint/2010/main" val="386059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41.1 Ensemble Learning</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896819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41.1 Ensemble Learning</a:t>
            </a:r>
            <a:endParaRPr lang="zh-TW" altLang="en-US" b="1" dirty="0">
              <a:solidFill>
                <a:srgbClr val="FFFF00"/>
              </a:solidFill>
            </a:endParaRPr>
          </a:p>
        </p:txBody>
      </p:sp>
      <p:sp>
        <p:nvSpPr>
          <p:cNvPr id="3" name="副標題 2"/>
          <p:cNvSpPr>
            <a:spLocks noGrp="1"/>
          </p:cNvSpPr>
          <p:nvPr>
            <p:ph type="subTitle" idx="1"/>
          </p:nvPr>
        </p:nvSpPr>
        <p:spPr>
          <a:xfrm>
            <a:off x="457199" y="1268759"/>
            <a:ext cx="8419457" cy="37444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Ensemble Learning</a:t>
            </a:r>
          </a:p>
          <a:p>
            <a:pPr marL="342900" indent="-342900" algn="l">
              <a:buClr>
                <a:srgbClr val="0070C0"/>
              </a:buClr>
              <a:buSzPct val="80000"/>
              <a:buFont typeface="Wingdings" pitchFamily="2" charset="2"/>
              <a:buChar char="u"/>
            </a:pPr>
            <a:r>
              <a:rPr lang="en-US" sz="1800" b="1" dirty="0">
                <a:solidFill>
                  <a:schemeClr val="tx1"/>
                </a:solidFill>
              </a:rPr>
              <a:t>Random Forests use </a:t>
            </a:r>
            <a:r>
              <a:rPr lang="en-US" sz="1800" b="1" dirty="0">
                <a:solidFill>
                  <a:srgbClr val="C00000"/>
                </a:solidFill>
              </a:rPr>
              <a:t>Bagging (</a:t>
            </a:r>
            <a:r>
              <a:rPr lang="en-US" sz="1800" b="1" i="1" dirty="0">
                <a:solidFill>
                  <a:srgbClr val="C00000"/>
                </a:solidFill>
              </a:rPr>
              <a:t>B</a:t>
            </a:r>
            <a:r>
              <a:rPr lang="en-US" sz="1800" b="1" dirty="0">
                <a:solidFill>
                  <a:srgbClr val="C00000"/>
                </a:solidFill>
              </a:rPr>
              <a:t>ootstrap </a:t>
            </a:r>
            <a:r>
              <a:rPr lang="en-US" sz="1800" b="1" i="1" dirty="0">
                <a:solidFill>
                  <a:srgbClr val="C00000"/>
                </a:solidFill>
              </a:rPr>
              <a:t>Agg</a:t>
            </a:r>
            <a:r>
              <a:rPr lang="en-US" sz="1800" b="1" dirty="0">
                <a:solidFill>
                  <a:srgbClr val="C00000"/>
                </a:solidFill>
              </a:rPr>
              <a:t>regat</a:t>
            </a:r>
            <a:r>
              <a:rPr lang="en-US" sz="1800" b="1" i="1" dirty="0">
                <a:solidFill>
                  <a:srgbClr val="C00000"/>
                </a:solidFill>
              </a:rPr>
              <a:t>ing</a:t>
            </a:r>
            <a:r>
              <a:rPr lang="en-US" sz="1800" b="1" dirty="0">
                <a:solidFill>
                  <a:schemeClr val="tx1"/>
                </a:solidFill>
              </a:rPr>
              <a:t>) to implement ensemble learning.</a:t>
            </a:r>
          </a:p>
          <a:p>
            <a:pPr marL="800100" lvl="1" indent="-342900" algn="l">
              <a:buClr>
                <a:srgbClr val="0070C0"/>
              </a:buClr>
              <a:buSzPct val="80000"/>
              <a:buFont typeface="Wingdings" pitchFamily="2" charset="2"/>
              <a:buChar char="u"/>
            </a:pPr>
            <a:r>
              <a:rPr lang="en-US" sz="1800" b="1" dirty="0">
                <a:solidFill>
                  <a:schemeClr val="tx1"/>
                </a:solidFill>
              </a:rPr>
              <a:t>Many models are built by training on randomly-drawn subsets of the data.</a:t>
            </a:r>
          </a:p>
          <a:p>
            <a:pPr marL="342900" indent="-342900" algn="l">
              <a:buClr>
                <a:srgbClr val="0070C0"/>
              </a:buClr>
              <a:buSzPct val="80000"/>
              <a:buFont typeface="Wingdings" pitchFamily="2" charset="2"/>
              <a:buChar char="u"/>
            </a:pPr>
            <a:r>
              <a:rPr lang="en-US" sz="1800" b="1" dirty="0">
                <a:solidFill>
                  <a:srgbClr val="C00000"/>
                </a:solidFill>
              </a:rPr>
              <a:t>Boosting</a:t>
            </a:r>
            <a:r>
              <a:rPr lang="en-US" sz="1800" b="1" dirty="0">
                <a:solidFill>
                  <a:schemeClr val="tx1"/>
                </a:solidFill>
              </a:rPr>
              <a:t> is an alternative technique where each subsequent model in the ensemble boots attributes that address data mis-classified by the previous model.</a:t>
            </a:r>
          </a:p>
          <a:p>
            <a:pPr marL="342900" indent="-342900" algn="l">
              <a:buClr>
                <a:srgbClr val="0070C0"/>
              </a:buClr>
              <a:buSzPct val="80000"/>
              <a:buFont typeface="Wingdings" pitchFamily="2" charset="2"/>
              <a:buChar char="u"/>
            </a:pPr>
            <a:r>
              <a:rPr lang="en-US" sz="1800" b="1" dirty="0">
                <a:solidFill>
                  <a:schemeClr val="tx1"/>
                </a:solidFill>
              </a:rPr>
              <a:t>A </a:t>
            </a:r>
            <a:r>
              <a:rPr lang="en-US" sz="1800" b="1" dirty="0">
                <a:solidFill>
                  <a:srgbClr val="C00000"/>
                </a:solidFill>
              </a:rPr>
              <a:t>bucket of models </a:t>
            </a:r>
            <a:r>
              <a:rPr lang="en-US" sz="1800" b="1" dirty="0">
                <a:solidFill>
                  <a:schemeClr val="tx1"/>
                </a:solidFill>
              </a:rPr>
              <a:t>trains several different models using training data, and picks the one that works best with the test data.</a:t>
            </a:r>
          </a:p>
          <a:p>
            <a:pPr marL="342900" indent="-342900" algn="l">
              <a:buClr>
                <a:srgbClr val="0070C0"/>
              </a:buClr>
              <a:buSzPct val="80000"/>
              <a:buFont typeface="Wingdings" pitchFamily="2" charset="2"/>
              <a:buChar char="u"/>
            </a:pPr>
            <a:r>
              <a:rPr lang="en-US" sz="1800" b="1" dirty="0">
                <a:solidFill>
                  <a:srgbClr val="C00000"/>
                </a:solidFill>
              </a:rPr>
              <a:t>Stacking</a:t>
            </a:r>
            <a:r>
              <a:rPr lang="en-US" sz="1800" b="1" dirty="0">
                <a:solidFill>
                  <a:schemeClr val="tx1"/>
                </a:solidFill>
              </a:rPr>
              <a:t> runs multiple models at once on the data, and combines the results together</a:t>
            </a:r>
          </a:p>
          <a:p>
            <a:pPr marL="800100" lvl="1" indent="-342900" algn="l">
              <a:buClr>
                <a:srgbClr val="0070C0"/>
              </a:buClr>
              <a:buSzPct val="80000"/>
              <a:buFont typeface="Wingdings" pitchFamily="2" charset="2"/>
              <a:buChar char="u"/>
            </a:pPr>
            <a:r>
              <a:rPr lang="en-US" sz="1800" b="1" dirty="0">
                <a:solidFill>
                  <a:schemeClr val="tx1"/>
                </a:solidFill>
              </a:rPr>
              <a:t>This is the Netflix price was won.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https://www.udemy.com/course/data-science-and-machine-learning-with-python-hands-on/learn/lecture/15090192#overview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1772628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41.1 Ensemble Learning</a:t>
            </a:r>
            <a:endParaRPr lang="zh-TW" altLang="en-US" b="1" dirty="0">
              <a:solidFill>
                <a:srgbClr val="FFFF00"/>
              </a:solidFill>
            </a:endParaRPr>
          </a:p>
        </p:txBody>
      </p:sp>
      <p:sp>
        <p:nvSpPr>
          <p:cNvPr id="3" name="副標題 2"/>
          <p:cNvSpPr>
            <a:spLocks noGrp="1"/>
          </p:cNvSpPr>
          <p:nvPr>
            <p:ph type="subTitle" idx="1"/>
          </p:nvPr>
        </p:nvSpPr>
        <p:spPr>
          <a:xfrm>
            <a:off x="457199" y="1268759"/>
            <a:ext cx="8419457" cy="49685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Ensemble Learning Explanation:</a:t>
            </a:r>
          </a:p>
          <a:p>
            <a:pPr marL="342900" indent="-342900" algn="l">
              <a:buClr>
                <a:srgbClr val="0070C0"/>
              </a:buClr>
              <a:buSzPct val="80000"/>
              <a:buFont typeface="Wingdings" pitchFamily="2" charset="2"/>
              <a:buChar char="u"/>
            </a:pPr>
            <a:r>
              <a:rPr lang="en-US" sz="1800" b="1" dirty="0">
                <a:solidFill>
                  <a:schemeClr val="tx1"/>
                </a:solidFill>
              </a:rPr>
              <a:t>Now, Random Forest, again, use a technique called bagging, which is short for bootstrap aggregating, which is anther fancy term for a simple concept.</a:t>
            </a:r>
          </a:p>
          <a:p>
            <a:pPr marL="342900" indent="-342900" algn="l">
              <a:buClr>
                <a:srgbClr val="0070C0"/>
              </a:buClr>
              <a:buSzPct val="80000"/>
              <a:buFont typeface="Wingdings" pitchFamily="2" charset="2"/>
              <a:buChar char="u"/>
            </a:pPr>
            <a:r>
              <a:rPr lang="en-US" sz="1800" b="1" dirty="0">
                <a:solidFill>
                  <a:schemeClr val="tx1"/>
                </a:solidFill>
              </a:rPr>
              <a:t>All it means is that we took random sub-samples of our training data and fed them into different versions of same model and let them all vote on the final result.</a:t>
            </a:r>
          </a:p>
          <a:p>
            <a:pPr marL="342900" indent="-342900" algn="l">
              <a:buClr>
                <a:srgbClr val="0070C0"/>
              </a:buClr>
              <a:buSzPct val="80000"/>
              <a:buFont typeface="Wingdings" pitchFamily="2" charset="2"/>
              <a:buChar char="u"/>
            </a:pPr>
            <a:r>
              <a:rPr lang="en-US" sz="1800" b="1" dirty="0">
                <a:solidFill>
                  <a:schemeClr val="tx1"/>
                </a:solidFill>
              </a:rPr>
              <a:t>Remember, random forest took many different decision trees that use a different random sample of the training data to train on, and then they all came together in the end to vote on a final result. OK. That is bagging.</a:t>
            </a:r>
          </a:p>
          <a:p>
            <a:pPr marL="342900" indent="-342900" algn="l">
              <a:buClr>
                <a:srgbClr val="0070C0"/>
              </a:buClr>
              <a:buSzPct val="80000"/>
              <a:buFont typeface="Wingdings" pitchFamily="2" charset="2"/>
              <a:buChar char="u"/>
            </a:pPr>
            <a:r>
              <a:rPr lang="en-US" sz="1800" b="1" dirty="0">
                <a:solidFill>
                  <a:schemeClr val="tx1"/>
                </a:solidFill>
              </a:rPr>
              <a:t>Boosting is an alternate model and the idea there is that you start with a model but to teach subsequent model boosts the attributes that address the area that were misclassified by the previous model. So, you run train test on the model and you figure out what are the attributes that get the wrong result. Then, you boosts those attributes in subsequent models. Hopes the new attributes will get the result right. This is the general idea behind the boosting.</a:t>
            </a:r>
          </a:p>
          <a:p>
            <a:pPr marL="342900" indent="-342900" algn="l">
              <a:buClr>
                <a:srgbClr val="0070C0"/>
              </a:buClr>
              <a:buSzPct val="80000"/>
              <a:buFont typeface="Wingdings" pitchFamily="2" charset="2"/>
              <a:buChar char="u"/>
            </a:pPr>
            <a:r>
              <a:rPr lang="en-US" sz="1800" b="1" dirty="0">
                <a:solidFill>
                  <a:schemeClr val="tx1"/>
                </a:solidFill>
              </a:rPr>
              <a:t>You run the models, figure out the weak points, amplify the focus on those weak points as you go.</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https://www.udemy.com/course/data-science-and-machine-learning-with-python-hands-on/learn/lecture/15090192#overview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1013656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41.1 Ensemble Learning</a:t>
            </a:r>
            <a:endParaRPr lang="zh-TW" altLang="en-US" b="1" dirty="0">
              <a:solidFill>
                <a:srgbClr val="FFFF00"/>
              </a:solidFill>
            </a:endParaRPr>
          </a:p>
        </p:txBody>
      </p:sp>
      <p:sp>
        <p:nvSpPr>
          <p:cNvPr id="3" name="副標題 2"/>
          <p:cNvSpPr>
            <a:spLocks noGrp="1"/>
          </p:cNvSpPr>
          <p:nvPr>
            <p:ph type="subTitle" idx="1"/>
          </p:nvPr>
        </p:nvSpPr>
        <p:spPr>
          <a:xfrm>
            <a:off x="457199" y="1268759"/>
            <a:ext cx="8419457" cy="42484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Ensemble Learning Explanation:</a:t>
            </a:r>
          </a:p>
          <a:p>
            <a:pPr marL="342900" indent="-342900" algn="l">
              <a:buClr>
                <a:srgbClr val="0070C0"/>
              </a:buClr>
              <a:buSzPct val="80000"/>
              <a:buFont typeface="Wingdings" pitchFamily="2" charset="2"/>
              <a:buChar char="u"/>
            </a:pPr>
            <a:r>
              <a:rPr lang="en-US" sz="1800" b="1" dirty="0">
                <a:solidFill>
                  <a:schemeClr val="tx1"/>
                </a:solidFill>
              </a:rPr>
              <a:t>Another one that Netflix uses is bucket of models where you might have entirely different models that try to predict something.</a:t>
            </a:r>
          </a:p>
          <a:p>
            <a:pPr marL="342900" indent="-342900" algn="l">
              <a:buClr>
                <a:srgbClr val="0070C0"/>
              </a:buClr>
              <a:buSzPct val="80000"/>
              <a:buFont typeface="Wingdings" pitchFamily="2" charset="2"/>
              <a:buChar char="u"/>
            </a:pPr>
            <a:r>
              <a:rPr lang="en-US" sz="1800" b="1" dirty="0">
                <a:solidFill>
                  <a:schemeClr val="tx1"/>
                </a:solidFill>
              </a:rPr>
              <a:t>May be I am using K-Means, a decision tree, and regression. I can run all three of those models together on a set of training data and let them all vote on the final classification result when I am trying to predict something. Maybe that would be better than using any one of those models in isolation.</a:t>
            </a:r>
          </a:p>
          <a:p>
            <a:pPr marL="342900" indent="-342900" algn="l">
              <a:buClr>
                <a:srgbClr val="0070C0"/>
              </a:buClr>
              <a:buSzPct val="80000"/>
              <a:buFont typeface="Wingdings" pitchFamily="2" charset="2"/>
              <a:buChar char="u"/>
            </a:pPr>
            <a:r>
              <a:rPr lang="en-US" sz="1800" b="1" dirty="0">
                <a:solidFill>
                  <a:schemeClr val="tx1"/>
                </a:solidFill>
              </a:rPr>
              <a:t>The Stacking is the same idea. You run multiple models on the data. Combine the results together somehow. There are subtle difference between bucket of models and stacking. </a:t>
            </a:r>
          </a:p>
          <a:p>
            <a:pPr marL="342900" indent="-342900" algn="l">
              <a:buClr>
                <a:srgbClr val="0070C0"/>
              </a:buClr>
              <a:buSzPct val="80000"/>
              <a:buFont typeface="Wingdings" pitchFamily="2" charset="2"/>
              <a:buChar char="u"/>
            </a:pPr>
            <a:r>
              <a:rPr lang="en-US" sz="1800" b="1" dirty="0">
                <a:solidFill>
                  <a:schemeClr val="tx1"/>
                </a:solidFill>
              </a:rPr>
              <a:t>In the bucket of models, you pick up the model that wins. Then you run the train test, you find the model that works best for your data. Then you use that model.</a:t>
            </a:r>
          </a:p>
          <a:p>
            <a:pPr marL="342900" indent="-342900" algn="l">
              <a:buClr>
                <a:srgbClr val="0070C0"/>
              </a:buClr>
              <a:buSzPct val="80000"/>
              <a:buFont typeface="Wingdings" pitchFamily="2" charset="2"/>
              <a:buChar char="u"/>
            </a:pPr>
            <a:r>
              <a:rPr lang="en-US" sz="1800" b="1" dirty="0">
                <a:solidFill>
                  <a:schemeClr val="tx1"/>
                </a:solidFill>
              </a:rPr>
              <a:t>In Stacking, you will combine the results of all of those models together to arrive at a final result.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https://www.udemy.com/course/data-science-and-machine-learning-with-python-hands-on/learn/lecture/15090192#overview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1391350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41.2 Advanced Ensemble Learning</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23804982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3729</TotalTime>
  <Words>1446</Words>
  <Application>Microsoft Office PowerPoint</Application>
  <PresentationFormat>On-screen Show (4:3)</PresentationFormat>
  <Paragraphs>110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Wingdings</vt:lpstr>
      <vt:lpstr>Office 佈景主題</vt:lpstr>
      <vt:lpstr>41 Ensemble Learning Overview</vt:lpstr>
      <vt:lpstr>41 Ensemble Learning Overview</vt:lpstr>
      <vt:lpstr>41 Ensemble Learning Overview</vt:lpstr>
      <vt:lpstr>41 Ensemble Learning Overview</vt:lpstr>
      <vt:lpstr>41.1 Ensemble Learning</vt:lpstr>
      <vt:lpstr>41.1 Ensemble Learning</vt:lpstr>
      <vt:lpstr>41.1 Ensemble Learning</vt:lpstr>
      <vt:lpstr>41.1 Ensemble Learning</vt:lpstr>
      <vt:lpstr>41.2 Advanced Ensemble Learning</vt:lpstr>
      <vt:lpstr>41.2 Advanced Ensemble Learning</vt:lpstr>
      <vt:lpstr>41.2 Advanced Ensemble Learning</vt:lpstr>
      <vt:lpstr>41.2 Advanced Ensemble Learning</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1575</cp:revision>
  <dcterms:created xsi:type="dcterms:W3CDTF">2018-09-28T16:40:41Z</dcterms:created>
  <dcterms:modified xsi:type="dcterms:W3CDTF">2020-08-28T19:10:17Z</dcterms:modified>
</cp:coreProperties>
</file>