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4" r:id="rId3"/>
    <p:sldId id="275" r:id="rId4"/>
    <p:sldId id="280" r:id="rId5"/>
    <p:sldId id="276" r:id="rId6"/>
    <p:sldId id="277" r:id="rId7"/>
    <p:sldId id="279" r:id="rId8"/>
    <p:sldId id="278" r:id="rId9"/>
    <p:sldId id="281" r:id="rId10"/>
    <p:sldId id="282" r:id="rId11"/>
    <p:sldId id="283" r:id="rId12"/>
    <p:sldId id="284" r:id="rId13"/>
    <p:sldId id="285" r:id="rId14"/>
    <p:sldId id="286" r:id="rId15"/>
    <p:sldId id="287" r:id="rId16"/>
    <p:sldId id="288" r:id="rId17"/>
    <p:sldId id="289" r:id="rId18"/>
    <p:sldId id="290"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96806" autoAdjust="0"/>
  </p:normalViewPr>
  <p:slideViewPr>
    <p:cSldViewPr>
      <p:cViewPr varScale="1">
        <p:scale>
          <a:sx n="86" d="100"/>
          <a:sy n="86" d="100"/>
        </p:scale>
        <p:origin x="5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5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 Supervised vs. Unsupervised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29.2 Supervised Learning</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21602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Learning</a:t>
            </a:r>
          </a:p>
          <a:p>
            <a:pPr marL="342900" indent="-342900" algn="l">
              <a:buClr>
                <a:srgbClr val="0070C0"/>
              </a:buClr>
              <a:buSzPct val="80000"/>
              <a:buFont typeface="Wingdings" pitchFamily="2" charset="2"/>
              <a:buChar char="u"/>
            </a:pPr>
            <a:r>
              <a:rPr lang="en-US" sz="1800" b="1" dirty="0">
                <a:solidFill>
                  <a:schemeClr val="tx1"/>
                </a:solidFill>
              </a:rPr>
              <a:t>In supervised learning, the data algorithm “learns” from come with the “correct” answers.</a:t>
            </a:r>
          </a:p>
          <a:p>
            <a:pPr marL="342900" indent="-342900" algn="l">
              <a:buClr>
                <a:srgbClr val="0070C0"/>
              </a:buClr>
              <a:buSzPct val="80000"/>
              <a:buFont typeface="Wingdings" pitchFamily="2" charset="2"/>
              <a:buChar char="u"/>
            </a:pPr>
            <a:r>
              <a:rPr lang="en-US" sz="1800" b="1" dirty="0">
                <a:solidFill>
                  <a:schemeClr val="tx1"/>
                </a:solidFill>
              </a:rPr>
              <a:t>The model created is then used to predict the answer for now, unknown values.</a:t>
            </a:r>
          </a:p>
          <a:p>
            <a:pPr marL="342900" indent="-342900" algn="l">
              <a:buClr>
                <a:srgbClr val="0070C0"/>
              </a:buClr>
              <a:buSzPct val="80000"/>
              <a:buFont typeface="Wingdings" pitchFamily="2" charset="2"/>
              <a:buChar char="u"/>
            </a:pPr>
            <a:r>
              <a:rPr lang="en-US" sz="1800" b="1" dirty="0">
                <a:solidFill>
                  <a:schemeClr val="tx1"/>
                </a:solidFill>
              </a:rPr>
              <a:t>For example, you can train a model for predicting car prices based on car attributes using historical sales data. That model can then </a:t>
            </a:r>
            <a:r>
              <a:rPr lang="en-US" sz="1800" b="1" dirty="0">
                <a:solidFill>
                  <a:srgbClr val="C00000"/>
                </a:solidFill>
              </a:rPr>
              <a:t>predict</a:t>
            </a:r>
            <a:r>
              <a:rPr lang="en-US" sz="1800" b="1" dirty="0">
                <a:solidFill>
                  <a:schemeClr val="tx1"/>
                </a:solidFill>
              </a:rPr>
              <a:t> the optimal price for new cars that have not been sold before.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5317F9D1-EECA-4BEF-B51A-9390C10861FC}"/>
              </a:ext>
            </a:extLst>
          </p:cNvPr>
          <p:cNvPicPr>
            <a:picLocks noChangeAspect="1"/>
          </p:cNvPicPr>
          <p:nvPr/>
        </p:nvPicPr>
        <p:blipFill>
          <a:blip r:embed="rId3"/>
          <a:stretch>
            <a:fillRect/>
          </a:stretch>
        </p:blipFill>
        <p:spPr>
          <a:xfrm>
            <a:off x="3203848" y="3847875"/>
            <a:ext cx="2114550" cy="1981200"/>
          </a:xfrm>
          <a:prstGeom prst="rect">
            <a:avLst/>
          </a:prstGeom>
          <a:ln>
            <a:solidFill>
              <a:srgbClr val="C00000"/>
            </a:solidFill>
          </a:ln>
        </p:spPr>
      </p:pic>
    </p:spTree>
    <p:extLst>
      <p:ext uri="{BB962C8B-B14F-4D97-AF65-F5344CB8AC3E}">
        <p14:creationId xmlns:p14="http://schemas.microsoft.com/office/powerpoint/2010/main" val="369927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29.2 Supervised Learning</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27363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Do You Evaluate Supervised Learning?</a:t>
            </a:r>
          </a:p>
          <a:p>
            <a:pPr marL="342900" indent="-342900" algn="l">
              <a:buClr>
                <a:srgbClr val="0070C0"/>
              </a:buClr>
              <a:buSzPct val="80000"/>
              <a:buFont typeface="Wingdings" pitchFamily="2" charset="2"/>
              <a:buChar char="u"/>
            </a:pPr>
            <a:r>
              <a:rPr lang="en-US" sz="1800" b="1" dirty="0">
                <a:solidFill>
                  <a:schemeClr val="tx1"/>
                </a:solidFill>
              </a:rPr>
              <a:t>If you have a set of training data that includes the value you are trying to predict. You do not have to guess if the resulting model is good or not.</a:t>
            </a:r>
          </a:p>
          <a:p>
            <a:pPr marL="342900" indent="-342900" algn="l">
              <a:buClr>
                <a:srgbClr val="0070C0"/>
              </a:buClr>
              <a:buSzPct val="80000"/>
              <a:buFont typeface="Wingdings" pitchFamily="2" charset="2"/>
              <a:buChar char="u"/>
            </a:pPr>
            <a:r>
              <a:rPr lang="en-US" sz="1800" b="1" dirty="0">
                <a:solidFill>
                  <a:schemeClr val="tx1"/>
                </a:solidFill>
              </a:rPr>
              <a:t>If you have enough training data, you can split it into two parts: a </a:t>
            </a:r>
            <a:r>
              <a:rPr lang="en-US" sz="1800" b="1" dirty="0">
                <a:solidFill>
                  <a:srgbClr val="C00000"/>
                </a:solidFill>
              </a:rPr>
              <a:t>training</a:t>
            </a:r>
            <a:r>
              <a:rPr lang="en-US" sz="1800" b="1" dirty="0">
                <a:solidFill>
                  <a:schemeClr val="tx1"/>
                </a:solidFill>
              </a:rPr>
              <a:t> set and a </a:t>
            </a:r>
            <a:r>
              <a:rPr lang="en-US" sz="1800" b="1" dirty="0">
                <a:solidFill>
                  <a:srgbClr val="C00000"/>
                </a:solidFill>
              </a:rPr>
              <a:t>test</a:t>
            </a:r>
            <a:r>
              <a:rPr lang="en-US" sz="1800" b="1" dirty="0">
                <a:solidFill>
                  <a:schemeClr val="tx1"/>
                </a:solidFill>
              </a:rPr>
              <a:t> set.</a:t>
            </a:r>
          </a:p>
          <a:p>
            <a:pPr marL="342900" indent="-342900" algn="l">
              <a:buClr>
                <a:srgbClr val="0070C0"/>
              </a:buClr>
              <a:buSzPct val="80000"/>
              <a:buFont typeface="Wingdings" pitchFamily="2" charset="2"/>
              <a:buChar char="u"/>
            </a:pPr>
            <a:r>
              <a:rPr lang="en-US" sz="1800" b="1" dirty="0">
                <a:solidFill>
                  <a:schemeClr val="tx1"/>
                </a:solidFill>
              </a:rPr>
              <a:t>You then train the model using only the training set.</a:t>
            </a:r>
          </a:p>
          <a:p>
            <a:pPr marL="342900" indent="-342900" algn="l">
              <a:buClr>
                <a:srgbClr val="0070C0"/>
              </a:buClr>
              <a:buSzPct val="80000"/>
              <a:buFont typeface="Wingdings" pitchFamily="2" charset="2"/>
              <a:buChar char="u"/>
            </a:pPr>
            <a:r>
              <a:rPr lang="en-US" sz="1800" b="1" dirty="0">
                <a:solidFill>
                  <a:schemeClr val="tx1"/>
                </a:solidFill>
              </a:rPr>
              <a:t>And then measure (using r-squared or some other metric) the model’s accuracy by asking it to predict values for the test set, and compare that to the known, true values.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70342881-D35F-4AAD-8D5C-DF9860900571}"/>
              </a:ext>
            </a:extLst>
          </p:cNvPr>
          <p:cNvPicPr>
            <a:picLocks noChangeAspect="1"/>
          </p:cNvPicPr>
          <p:nvPr/>
        </p:nvPicPr>
        <p:blipFill>
          <a:blip r:embed="rId3"/>
          <a:stretch>
            <a:fillRect/>
          </a:stretch>
        </p:blipFill>
        <p:spPr>
          <a:xfrm>
            <a:off x="3851920" y="4512146"/>
            <a:ext cx="2200275" cy="1581150"/>
          </a:xfrm>
          <a:prstGeom prst="rect">
            <a:avLst/>
          </a:prstGeom>
          <a:ln>
            <a:solidFill>
              <a:srgbClr val="C00000"/>
            </a:solidFill>
          </a:ln>
        </p:spPr>
      </p:pic>
    </p:spTree>
    <p:extLst>
      <p:ext uri="{BB962C8B-B14F-4D97-AF65-F5344CB8AC3E}">
        <p14:creationId xmlns:p14="http://schemas.microsoft.com/office/powerpoint/2010/main" val="355838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29.3 Train/Test in Practice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60871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29.3 Train/Test in Practice</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17049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Train/Test is not Good enough due to:</a:t>
            </a:r>
          </a:p>
          <a:p>
            <a:pPr marL="342900" indent="-342900" algn="l">
              <a:buClr>
                <a:srgbClr val="0070C0"/>
              </a:buClr>
              <a:buSzPct val="80000"/>
              <a:buFont typeface="Wingdings" pitchFamily="2" charset="2"/>
              <a:buChar char="u"/>
            </a:pPr>
            <a:r>
              <a:rPr lang="en-US" sz="1800" b="1" dirty="0">
                <a:solidFill>
                  <a:schemeClr val="tx1"/>
                </a:solidFill>
              </a:rPr>
              <a:t>Maybe your sample size are too small</a:t>
            </a:r>
          </a:p>
          <a:p>
            <a:pPr marL="342900" indent="-342900" algn="l">
              <a:buClr>
                <a:srgbClr val="0070C0"/>
              </a:buClr>
              <a:buSzPct val="80000"/>
              <a:buFont typeface="Wingdings" pitchFamily="2" charset="2"/>
              <a:buChar char="u"/>
            </a:pPr>
            <a:r>
              <a:rPr lang="en-US" sz="1800" b="1" dirty="0">
                <a:solidFill>
                  <a:schemeClr val="tx1"/>
                </a:solidFill>
              </a:rPr>
              <a:t>Or due to random chance, you train and test sets are too similar (the data are not good enough for model) and cause error prediction.</a:t>
            </a:r>
          </a:p>
          <a:p>
            <a:pPr marL="342900" indent="-342900" algn="l">
              <a:buClr>
                <a:srgbClr val="0070C0"/>
              </a:buClr>
              <a:buSzPct val="80000"/>
              <a:buFont typeface="Wingdings" pitchFamily="2" charset="2"/>
              <a:buChar char="u"/>
            </a:pPr>
            <a:r>
              <a:rPr lang="en-US" sz="1800" b="1" dirty="0">
                <a:solidFill>
                  <a:srgbClr val="C00000"/>
                </a:solidFill>
              </a:rPr>
              <a:t>Overfitting</a:t>
            </a:r>
            <a:r>
              <a:rPr lang="en-US" sz="1800" b="1" dirty="0">
                <a:solidFill>
                  <a:schemeClr val="tx1"/>
                </a:solidFill>
              </a:rPr>
              <a:t> can still happen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10" name="Picture 9">
            <a:extLst>
              <a:ext uri="{FF2B5EF4-FFF2-40B4-BE49-F238E27FC236}">
                <a16:creationId xmlns:a16="http://schemas.microsoft.com/office/drawing/2014/main" id="{6B80A6E1-ACE2-4B11-A54B-DFA45BC48D77}"/>
              </a:ext>
            </a:extLst>
          </p:cNvPr>
          <p:cNvPicPr>
            <a:picLocks noChangeAspect="1"/>
          </p:cNvPicPr>
          <p:nvPr/>
        </p:nvPicPr>
        <p:blipFill>
          <a:blip r:embed="rId3"/>
          <a:stretch>
            <a:fillRect/>
          </a:stretch>
        </p:blipFill>
        <p:spPr>
          <a:xfrm>
            <a:off x="2324100" y="3740248"/>
            <a:ext cx="4229100" cy="1704975"/>
          </a:xfrm>
          <a:prstGeom prst="rect">
            <a:avLst/>
          </a:prstGeom>
          <a:ln>
            <a:solidFill>
              <a:srgbClr val="C00000"/>
            </a:solidFill>
          </a:ln>
        </p:spPr>
      </p:pic>
    </p:spTree>
    <p:extLst>
      <p:ext uri="{BB962C8B-B14F-4D97-AF65-F5344CB8AC3E}">
        <p14:creationId xmlns:p14="http://schemas.microsoft.com/office/powerpoint/2010/main" val="14322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29.3 Train/Test in Practice</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16561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Train/Test in Practice</a:t>
            </a:r>
          </a:p>
          <a:p>
            <a:pPr marL="342900" indent="-342900" algn="l">
              <a:buClr>
                <a:srgbClr val="0070C0"/>
              </a:buClr>
              <a:buSzPct val="80000"/>
              <a:buFont typeface="Wingdings" pitchFamily="2" charset="2"/>
              <a:buChar char="u"/>
            </a:pPr>
            <a:r>
              <a:rPr lang="en-US" sz="1800" b="1" dirty="0">
                <a:solidFill>
                  <a:schemeClr val="tx1"/>
                </a:solidFill>
              </a:rPr>
              <a:t>Need to ensure both sets ae large enough to contain representatives of all the variations and outliers in the data you care about</a:t>
            </a:r>
          </a:p>
          <a:p>
            <a:pPr marL="342900" indent="-342900" algn="l">
              <a:buClr>
                <a:srgbClr val="0070C0"/>
              </a:buClr>
              <a:buSzPct val="80000"/>
              <a:buFont typeface="Wingdings" pitchFamily="2" charset="2"/>
              <a:buChar char="u"/>
            </a:pPr>
            <a:r>
              <a:rPr lang="en-US" sz="1800" b="1" dirty="0">
                <a:solidFill>
                  <a:schemeClr val="tx1"/>
                </a:solidFill>
              </a:rPr>
              <a:t>The data sets must selected randomly</a:t>
            </a:r>
          </a:p>
          <a:p>
            <a:pPr marL="342900" indent="-342900" algn="l">
              <a:buClr>
                <a:srgbClr val="0070C0"/>
              </a:buClr>
              <a:buSzPct val="80000"/>
              <a:buFont typeface="Wingdings" pitchFamily="2" charset="2"/>
              <a:buChar char="u"/>
            </a:pPr>
            <a:r>
              <a:rPr lang="en-US" sz="1800" b="1" dirty="0">
                <a:solidFill>
                  <a:schemeClr val="tx1"/>
                </a:solidFill>
              </a:rPr>
              <a:t>Train/Test us a great way to guard against </a:t>
            </a:r>
            <a:r>
              <a:rPr lang="en-US" sz="1800" b="1" dirty="0">
                <a:solidFill>
                  <a:srgbClr val="C00000"/>
                </a:solidFill>
              </a:rPr>
              <a:t>overfitting</a:t>
            </a:r>
            <a:r>
              <a:rPr lang="en-US" sz="1800" b="1"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3FBA1657-8A83-4997-BE21-4014C13C5002}"/>
              </a:ext>
            </a:extLst>
          </p:cNvPr>
          <p:cNvPicPr>
            <a:picLocks noChangeAspect="1"/>
          </p:cNvPicPr>
          <p:nvPr/>
        </p:nvPicPr>
        <p:blipFill>
          <a:blip r:embed="rId3"/>
          <a:stretch>
            <a:fillRect/>
          </a:stretch>
        </p:blipFill>
        <p:spPr>
          <a:xfrm>
            <a:off x="5446989" y="3068960"/>
            <a:ext cx="3371850" cy="3371850"/>
          </a:xfrm>
          <a:prstGeom prst="rect">
            <a:avLst/>
          </a:prstGeom>
          <a:ln>
            <a:solidFill>
              <a:srgbClr val="C00000"/>
            </a:solidFill>
          </a:ln>
        </p:spPr>
      </p:pic>
      <p:sp>
        <p:nvSpPr>
          <p:cNvPr id="9" name="副標題 2">
            <a:extLst>
              <a:ext uri="{FF2B5EF4-FFF2-40B4-BE49-F238E27FC236}">
                <a16:creationId xmlns:a16="http://schemas.microsoft.com/office/drawing/2014/main" id="{CA8BC3E8-C9CA-4805-AAD0-0971EE7F3864}"/>
              </a:ext>
            </a:extLst>
          </p:cNvPr>
          <p:cNvSpPr txBox="1">
            <a:spLocks/>
          </p:cNvSpPr>
          <p:nvPr/>
        </p:nvSpPr>
        <p:spPr>
          <a:xfrm>
            <a:off x="455567" y="3211349"/>
            <a:ext cx="4764505" cy="151379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If your model is overfitting and going out of its way to accept outliers in your training data.</a:t>
            </a:r>
          </a:p>
          <a:p>
            <a:pPr marL="342900" indent="-342900" algn="l">
              <a:buClr>
                <a:srgbClr val="0070C0"/>
              </a:buClr>
              <a:buSzPct val="80000"/>
              <a:buFont typeface="Wingdings" pitchFamily="2" charset="2"/>
              <a:buChar char="u"/>
            </a:pPr>
            <a:r>
              <a:rPr lang="en-US" sz="1800" b="1" dirty="0">
                <a:solidFill>
                  <a:schemeClr val="tx1"/>
                </a:solidFill>
              </a:rPr>
              <a:t>All the errors prediction of outliers in the test data set will come out. </a:t>
            </a:r>
          </a:p>
        </p:txBody>
      </p:sp>
    </p:spTree>
    <p:extLst>
      <p:ext uri="{BB962C8B-B14F-4D97-AF65-F5344CB8AC3E}">
        <p14:creationId xmlns:p14="http://schemas.microsoft.com/office/powerpoint/2010/main" val="379692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29.4 K-Fold Cross Validation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7853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29.4 K-Fold Cross Validation</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30243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K-Fold Cross Validation</a:t>
            </a:r>
          </a:p>
          <a:p>
            <a:pPr marL="342900" indent="-342900" algn="l">
              <a:buClr>
                <a:srgbClr val="0070C0"/>
              </a:buClr>
              <a:buSzPct val="80000"/>
              <a:buFont typeface="Wingdings" pitchFamily="2" charset="2"/>
              <a:buChar char="u"/>
            </a:pPr>
            <a:r>
              <a:rPr lang="en-US" sz="1800" b="1" dirty="0">
                <a:solidFill>
                  <a:schemeClr val="tx1"/>
                </a:solidFill>
              </a:rPr>
              <a:t>One way to further protect against overfitting is </a:t>
            </a:r>
            <a:r>
              <a:rPr lang="en-US" sz="1800" b="1" dirty="0">
                <a:solidFill>
                  <a:srgbClr val="C00000"/>
                </a:solidFill>
              </a:rPr>
              <a:t>K-Fold Cross Validation</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Looks complicated, but it is a simple idea:</a:t>
            </a:r>
          </a:p>
          <a:p>
            <a:pPr marL="800100" lvl="1" indent="-342900" algn="l">
              <a:buClr>
                <a:srgbClr val="0070C0"/>
              </a:buClr>
              <a:buSzPct val="80000"/>
              <a:buFont typeface="Wingdings" pitchFamily="2" charset="2"/>
              <a:buChar char="u"/>
            </a:pPr>
            <a:r>
              <a:rPr lang="en-US" sz="1800" b="1" dirty="0">
                <a:solidFill>
                  <a:schemeClr val="tx1"/>
                </a:solidFill>
              </a:rPr>
              <a:t>Split your data into K randomly-assigned segments.</a:t>
            </a:r>
          </a:p>
          <a:p>
            <a:pPr marL="800100" lvl="1" indent="-342900" algn="l">
              <a:buClr>
                <a:srgbClr val="0070C0"/>
              </a:buClr>
              <a:buSzPct val="80000"/>
              <a:buFont typeface="Wingdings" pitchFamily="2" charset="2"/>
              <a:buChar char="u"/>
            </a:pPr>
            <a:r>
              <a:rPr lang="en-US" sz="1800" b="1" dirty="0">
                <a:solidFill>
                  <a:schemeClr val="tx1"/>
                </a:solidFill>
              </a:rPr>
              <a:t>Reserve one segment as your test data</a:t>
            </a:r>
          </a:p>
          <a:p>
            <a:pPr marL="800100" lvl="1" indent="-342900" algn="l">
              <a:buClr>
                <a:srgbClr val="0070C0"/>
              </a:buClr>
              <a:buSzPct val="80000"/>
              <a:buFont typeface="Wingdings" pitchFamily="2" charset="2"/>
              <a:buChar char="u"/>
            </a:pPr>
            <a:r>
              <a:rPr lang="en-US" sz="1800" b="1" dirty="0">
                <a:solidFill>
                  <a:schemeClr val="tx1"/>
                </a:solidFill>
              </a:rPr>
              <a:t>Train on each of the remaining K-1 segments and measure their performance against the test set</a:t>
            </a:r>
          </a:p>
          <a:p>
            <a:pPr marL="800100" lvl="1" indent="-342900" algn="l">
              <a:buClr>
                <a:srgbClr val="0070C0"/>
              </a:buClr>
              <a:buSzPct val="80000"/>
              <a:buFont typeface="Wingdings" pitchFamily="2" charset="2"/>
              <a:buChar char="u"/>
            </a:pPr>
            <a:r>
              <a:rPr lang="en-US" sz="1800" b="1" dirty="0">
                <a:solidFill>
                  <a:schemeClr val="tx1"/>
                </a:solidFill>
              </a:rPr>
              <a:t>Take the average of K-1 r-squared scores</a:t>
            </a:r>
          </a:p>
          <a:p>
            <a:pPr marL="800100" lvl="1" indent="-342900" algn="l">
              <a:buClr>
                <a:srgbClr val="0070C0"/>
              </a:buClr>
              <a:buSzPct val="80000"/>
              <a:buFont typeface="Wingdings" pitchFamily="2" charset="2"/>
              <a:buChar char="u"/>
            </a:pPr>
            <a:r>
              <a:rPr lang="en-US" sz="1800" b="1" dirty="0">
                <a:solidFill>
                  <a:schemeClr val="tx1"/>
                </a:solidFill>
              </a:rPr>
              <a:t>Then pick up the best model from K-1 segments.</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09596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90023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29.5 Summary</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20162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b="1" dirty="0">
                <a:solidFill>
                  <a:schemeClr val="tx1"/>
                </a:solidFill>
              </a:rPr>
              <a:t>We discussed</a:t>
            </a:r>
          </a:p>
          <a:p>
            <a:pPr marL="800100" lvl="1" indent="-342900" algn="l">
              <a:buClr>
                <a:srgbClr val="0070C0"/>
              </a:buClr>
              <a:buSzPct val="80000"/>
              <a:buFont typeface="Wingdings" pitchFamily="2" charset="2"/>
              <a:buChar char="u"/>
            </a:pPr>
            <a:r>
              <a:rPr lang="en-US" sz="1800" b="1" dirty="0">
                <a:solidFill>
                  <a:schemeClr val="tx1"/>
                </a:solidFill>
              </a:rPr>
              <a:t>What is Unsupervised Learning</a:t>
            </a:r>
          </a:p>
          <a:p>
            <a:pPr marL="800100" lvl="1" indent="-342900" algn="l">
              <a:buClr>
                <a:srgbClr val="0070C0"/>
              </a:buClr>
              <a:buSzPct val="80000"/>
              <a:buFont typeface="Wingdings" pitchFamily="2" charset="2"/>
              <a:buChar char="u"/>
            </a:pPr>
            <a:r>
              <a:rPr lang="en-US" sz="1800" b="1" dirty="0">
                <a:solidFill>
                  <a:schemeClr val="tx1"/>
                </a:solidFill>
              </a:rPr>
              <a:t>What is Supervised Learning</a:t>
            </a:r>
          </a:p>
          <a:p>
            <a:pPr marL="800100" lvl="1" indent="-342900" algn="l">
              <a:buClr>
                <a:srgbClr val="0070C0"/>
              </a:buClr>
              <a:buSzPct val="80000"/>
              <a:buFont typeface="Wingdings" pitchFamily="2" charset="2"/>
              <a:buChar char="u"/>
            </a:pPr>
            <a:r>
              <a:rPr lang="en-US" sz="1800" b="1" dirty="0">
                <a:solidFill>
                  <a:schemeClr val="tx1"/>
                </a:solidFill>
              </a:rPr>
              <a:t>What is Train/Set</a:t>
            </a:r>
          </a:p>
          <a:p>
            <a:pPr marL="800100" lvl="1" indent="-342900" algn="l">
              <a:buClr>
                <a:srgbClr val="0070C0"/>
              </a:buClr>
              <a:buSzPct val="80000"/>
              <a:buFont typeface="Wingdings" pitchFamily="2" charset="2"/>
              <a:buChar char="u"/>
            </a:pPr>
            <a:r>
              <a:rPr lang="en-US" sz="1800" b="1" dirty="0">
                <a:solidFill>
                  <a:schemeClr val="tx1"/>
                </a:solidFill>
              </a:rPr>
              <a:t>What is K-Fold Cross Validation</a:t>
            </a:r>
          </a:p>
          <a:p>
            <a:pPr marL="342900" indent="-342900" algn="l">
              <a:buClr>
                <a:srgbClr val="0070C0"/>
              </a:buClr>
              <a:buSzPct val="80000"/>
              <a:buFont typeface="Wingdings" pitchFamily="2" charset="2"/>
              <a:buChar char="u"/>
            </a:pPr>
            <a:endParaRPr lang="en-US" sz="1800" b="1" dirty="0">
              <a:solidFill>
                <a:schemeClr val="tx1"/>
              </a:solidFill>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3236366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Supervised vs. Unsupervised</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vs. Unsupervised Learning and Train/Test</a:t>
            </a:r>
          </a:p>
          <a:p>
            <a:pPr marL="342900" indent="-342900" algn="l">
              <a:buClr>
                <a:srgbClr val="0070C0"/>
              </a:buClr>
              <a:buSzPct val="80000"/>
              <a:buFont typeface="Wingdings" pitchFamily="2" charset="2"/>
              <a:buChar char="u"/>
            </a:pPr>
            <a:r>
              <a:rPr lang="en-US" sz="1800" b="1" dirty="0">
                <a:solidFill>
                  <a:schemeClr val="tx1"/>
                </a:solidFill>
              </a:rPr>
              <a:t>The fundamental concept of machine learning is called train/test.</a:t>
            </a:r>
          </a:p>
          <a:p>
            <a:pPr marL="342900" indent="-342900" algn="l">
              <a:buClr>
                <a:srgbClr val="0070C0"/>
              </a:buClr>
              <a:buSzPct val="80000"/>
              <a:buFont typeface="Wingdings" pitchFamily="2" charset="2"/>
              <a:buChar char="u"/>
            </a:pPr>
            <a:r>
              <a:rPr lang="en-US" sz="1800" b="1" dirty="0">
                <a:solidFill>
                  <a:schemeClr val="tx1"/>
                </a:solidFill>
              </a:rPr>
              <a:t>We evaluate how good of the model is.</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Supervised vs. Unsupervised</a:t>
            </a:r>
            <a:endParaRPr lang="zh-TW" altLang="en-US" b="1" dirty="0">
              <a:solidFill>
                <a:srgbClr val="FFFF00"/>
              </a:solidFill>
            </a:endParaRPr>
          </a:p>
        </p:txBody>
      </p:sp>
      <p:sp>
        <p:nvSpPr>
          <p:cNvPr id="3" name="副標題 2"/>
          <p:cNvSpPr>
            <a:spLocks noGrp="1"/>
          </p:cNvSpPr>
          <p:nvPr>
            <p:ph type="subTitle" idx="1"/>
          </p:nvPr>
        </p:nvSpPr>
        <p:spPr>
          <a:xfrm>
            <a:off x="455567" y="1412778"/>
            <a:ext cx="8363272" cy="1277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vs. Unsupervised Learning and the concept of Train/Test</a:t>
            </a:r>
          </a:p>
          <a:p>
            <a:pPr marL="342900" indent="-342900" algn="l">
              <a:buClr>
                <a:srgbClr val="0070C0"/>
              </a:buClr>
              <a:buSzPct val="80000"/>
              <a:buFont typeface="Wingdings" pitchFamily="2" charset="2"/>
              <a:buChar char="u"/>
            </a:pPr>
            <a:r>
              <a:rPr lang="en-US" sz="1800" b="1" dirty="0">
                <a:solidFill>
                  <a:schemeClr val="tx1"/>
                </a:solidFill>
              </a:rPr>
              <a:t>What is machine learning?</a:t>
            </a:r>
          </a:p>
          <a:p>
            <a:pPr marL="342900" indent="-342900" algn="l">
              <a:buClr>
                <a:srgbClr val="0070C0"/>
              </a:buClr>
              <a:buSzPct val="80000"/>
              <a:buFont typeface="Wingdings" pitchFamily="2" charset="2"/>
              <a:buChar char="u"/>
            </a:pPr>
            <a:r>
              <a:rPr lang="en-US" sz="1800" b="1" dirty="0">
                <a:solidFill>
                  <a:schemeClr val="tx1"/>
                </a:solidFill>
              </a:rPr>
              <a:t>Algorithms that can learn from observation data, and can make predictions based on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D04A170F-AF11-4DE8-B7D3-2F21C4FDB45C}"/>
              </a:ext>
            </a:extLst>
          </p:cNvPr>
          <p:cNvPicPr>
            <a:picLocks noChangeAspect="1"/>
          </p:cNvPicPr>
          <p:nvPr/>
        </p:nvPicPr>
        <p:blipFill>
          <a:blip r:embed="rId3"/>
          <a:stretch>
            <a:fillRect/>
          </a:stretch>
        </p:blipFill>
        <p:spPr>
          <a:xfrm>
            <a:off x="6456639" y="2798920"/>
            <a:ext cx="2362200" cy="2619375"/>
          </a:xfrm>
          <a:prstGeom prst="rect">
            <a:avLst/>
          </a:prstGeom>
          <a:ln>
            <a:solidFill>
              <a:srgbClr val="C00000"/>
            </a:solidFill>
          </a:ln>
        </p:spPr>
      </p:pic>
      <p:sp>
        <p:nvSpPr>
          <p:cNvPr id="8" name="副標題 2">
            <a:extLst>
              <a:ext uri="{FF2B5EF4-FFF2-40B4-BE49-F238E27FC236}">
                <a16:creationId xmlns:a16="http://schemas.microsoft.com/office/drawing/2014/main" id="{ED60853D-541D-4972-BA40-2240F8988FB6}"/>
              </a:ext>
            </a:extLst>
          </p:cNvPr>
          <p:cNvSpPr txBox="1">
            <a:spLocks/>
          </p:cNvSpPr>
          <p:nvPr/>
        </p:nvSpPr>
        <p:spPr>
          <a:xfrm>
            <a:off x="455567" y="2789038"/>
            <a:ext cx="5838574" cy="356731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That is pretty much what your own brain does too.</a:t>
            </a:r>
          </a:p>
          <a:p>
            <a:pPr marL="342900" indent="-342900" algn="l">
              <a:buClr>
                <a:srgbClr val="0070C0"/>
              </a:buClr>
              <a:buSzPct val="80000"/>
              <a:buFont typeface="Wingdings" pitchFamily="2" charset="2"/>
              <a:buChar char="u"/>
            </a:pPr>
            <a:r>
              <a:rPr lang="en-US" sz="1800" b="1" dirty="0">
                <a:solidFill>
                  <a:schemeClr val="tx1"/>
                </a:solidFill>
              </a:rPr>
              <a:t>The concept is pretty simple and we human being already done this, right?</a:t>
            </a:r>
          </a:p>
          <a:p>
            <a:pPr marL="342900" indent="-342900" algn="l">
              <a:buClr>
                <a:srgbClr val="0070C0"/>
              </a:buClr>
              <a:buSzPct val="80000"/>
              <a:buFont typeface="Wingdings" pitchFamily="2" charset="2"/>
              <a:buChar char="u"/>
            </a:pPr>
            <a:r>
              <a:rPr lang="en-US" sz="1800" b="1" dirty="0">
                <a:solidFill>
                  <a:schemeClr val="tx1"/>
                </a:solidFill>
              </a:rPr>
              <a:t>If we look at regression, we look a set of observation data, we fit a line to the data, and then we can use the line to make prediction.</a:t>
            </a:r>
          </a:p>
          <a:p>
            <a:pPr marL="342900" indent="-342900" algn="l">
              <a:buClr>
                <a:srgbClr val="0070C0"/>
              </a:buClr>
              <a:buSzPct val="80000"/>
              <a:buFont typeface="Wingdings" pitchFamily="2" charset="2"/>
              <a:buChar char="u"/>
            </a:pPr>
            <a:r>
              <a:rPr lang="en-US" sz="1800" b="1" dirty="0">
                <a:solidFill>
                  <a:schemeClr val="tx1"/>
                </a:solidFill>
              </a:rPr>
              <a:t>By definition, it is machine learning. It is pretty simple.</a:t>
            </a:r>
          </a:p>
          <a:p>
            <a:pPr marL="342900" indent="-342900" algn="l">
              <a:buClr>
                <a:srgbClr val="0070C0"/>
              </a:buClr>
              <a:buSzPct val="80000"/>
              <a:buFont typeface="Wingdings" pitchFamily="2" charset="2"/>
              <a:buChar char="u"/>
            </a:pPr>
            <a:r>
              <a:rPr lang="en-US" sz="1800" b="1" dirty="0">
                <a:solidFill>
                  <a:schemeClr val="tx1"/>
                </a:solidFill>
              </a:rPr>
              <a:t>The brain works that way too. It is time to look are there any insight in these algorithms and look into how your brain actually works. </a:t>
            </a:r>
          </a:p>
          <a:p>
            <a:pPr marL="342900" indent="-342900" algn="l">
              <a:buClr>
                <a:srgbClr val="0070C0"/>
              </a:buClr>
              <a:buSzPct val="80000"/>
              <a:buFont typeface="Wingdings" pitchFamily="2" charset="2"/>
              <a:buChar char="u"/>
            </a:pPr>
            <a:r>
              <a:rPr lang="en-US" sz="1800" b="1" dirty="0">
                <a:solidFill>
                  <a:schemeClr val="tx1"/>
                </a:solidFill>
              </a:rPr>
              <a:t>Is there a really simple thing going on inside your brain? But the brain theory is the topic of different course.</a:t>
            </a:r>
          </a:p>
        </p:txBody>
      </p:sp>
    </p:spTree>
    <p:extLst>
      <p:ext uri="{BB962C8B-B14F-4D97-AF65-F5344CB8AC3E}">
        <p14:creationId xmlns:p14="http://schemas.microsoft.com/office/powerpoint/2010/main" val="239253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29.1 Unsupervised Learning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1804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29.1 Unsupervised Learning</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17281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Unsupervised Learning</a:t>
            </a:r>
          </a:p>
          <a:p>
            <a:pPr marL="342900" indent="-342900" algn="l">
              <a:buClr>
                <a:srgbClr val="0070C0"/>
              </a:buClr>
              <a:buSzPct val="80000"/>
              <a:buFont typeface="Wingdings" pitchFamily="2" charset="2"/>
              <a:buChar char="u"/>
            </a:pPr>
            <a:r>
              <a:rPr lang="en-US" sz="1800" b="1" dirty="0">
                <a:solidFill>
                  <a:schemeClr val="tx1"/>
                </a:solidFill>
              </a:rPr>
              <a:t>The basic definition of unsupervised learning is that your are not given your model any “answers” to learn from.</a:t>
            </a:r>
          </a:p>
          <a:p>
            <a:pPr marL="342900" indent="-342900" algn="l">
              <a:buClr>
                <a:srgbClr val="0070C0"/>
              </a:buClr>
              <a:buSzPct val="80000"/>
              <a:buFont typeface="Wingdings" pitchFamily="2" charset="2"/>
              <a:buChar char="u"/>
            </a:pPr>
            <a:r>
              <a:rPr lang="en-US" sz="1800" b="1" dirty="0">
                <a:solidFill>
                  <a:schemeClr val="tx1"/>
                </a:solidFill>
              </a:rPr>
              <a:t>You are just presenting it with a group of data and try to make sense out of it. Given no additional information.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58258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29.1 Unsupervised Learning</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33843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Unsupervised Learning</a:t>
            </a:r>
          </a:p>
          <a:p>
            <a:pPr marL="342900" indent="-342900" algn="l">
              <a:buClr>
                <a:srgbClr val="0070C0"/>
              </a:buClr>
              <a:buSzPct val="80000"/>
              <a:buFont typeface="Wingdings" pitchFamily="2" charset="2"/>
              <a:buChar char="u"/>
            </a:pPr>
            <a:r>
              <a:rPr lang="en-US" sz="1800" b="1" dirty="0">
                <a:solidFill>
                  <a:schemeClr val="tx1"/>
                </a:solidFill>
              </a:rPr>
              <a:t>For Example, we have a bunch of different objects, balls, cubes, sets of dice, and etc. We have some algorithms that will cluster these objects into categories based on some similarity metric. </a:t>
            </a:r>
          </a:p>
          <a:p>
            <a:pPr marL="342900" indent="-342900" algn="l">
              <a:buClr>
                <a:srgbClr val="0070C0"/>
              </a:buClr>
              <a:buSzPct val="80000"/>
              <a:buFont typeface="Wingdings" pitchFamily="2" charset="2"/>
              <a:buChar char="u"/>
            </a:pPr>
            <a:r>
              <a:rPr lang="en-US" sz="1800" b="1" dirty="0">
                <a:solidFill>
                  <a:schemeClr val="tx1"/>
                </a:solidFill>
              </a:rPr>
              <a:t>We do not know ahead of time what category of certain objects belong to and we do not have a cheat-sheet to learn from. </a:t>
            </a:r>
          </a:p>
          <a:p>
            <a:pPr marL="342900" indent="-342900" algn="l">
              <a:buClr>
                <a:srgbClr val="0070C0"/>
              </a:buClr>
              <a:buSzPct val="80000"/>
              <a:buFont typeface="Wingdings" pitchFamily="2" charset="2"/>
              <a:buChar char="u"/>
            </a:pPr>
            <a:r>
              <a:rPr lang="en-US" sz="1800" b="1" dirty="0">
                <a:solidFill>
                  <a:schemeClr val="tx1"/>
                </a:solidFill>
              </a:rPr>
              <a:t>We only have a set of existing objects and the categorization is based on them. </a:t>
            </a:r>
          </a:p>
          <a:p>
            <a:pPr marL="342900" indent="-342900" algn="l">
              <a:buClr>
                <a:srgbClr val="0070C0"/>
              </a:buClr>
              <a:buSzPct val="80000"/>
              <a:buFont typeface="Wingdings" pitchFamily="2" charset="2"/>
              <a:buChar char="u"/>
            </a:pPr>
            <a:r>
              <a:rPr lang="en-US" sz="1800" b="1" dirty="0">
                <a:solidFill>
                  <a:schemeClr val="tx1"/>
                </a:solidFill>
              </a:rPr>
              <a:t>We have to  those categories by its own. </a:t>
            </a:r>
          </a:p>
          <a:p>
            <a:pPr marL="342900" indent="-342900" algn="l">
              <a:buClr>
                <a:srgbClr val="0070C0"/>
              </a:buClr>
              <a:buSzPct val="80000"/>
              <a:buFont typeface="Wingdings" pitchFamily="2" charset="2"/>
              <a:buChar char="u"/>
            </a:pPr>
            <a:r>
              <a:rPr lang="en-US" sz="1800" b="1" dirty="0">
                <a:solidFill>
                  <a:schemeClr val="tx1"/>
                </a:solidFill>
              </a:rPr>
              <a:t>That is an example of unsupervised learning.</a:t>
            </a:r>
          </a:p>
          <a:p>
            <a:pPr marL="342900" indent="-342900" algn="l">
              <a:buClr>
                <a:srgbClr val="0070C0"/>
              </a:buClr>
              <a:buSzPct val="80000"/>
              <a:buFont typeface="Wingdings" pitchFamily="2" charset="2"/>
              <a:buChar char="u"/>
            </a:pPr>
            <a:r>
              <a:rPr lang="en-US" sz="1800" b="1" dirty="0">
                <a:solidFill>
                  <a:schemeClr val="tx1"/>
                </a:solidFill>
              </a:rPr>
              <a:t>We gather the answer and group them based on the data presented and similarity between the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7B338DB9-78A7-4B1C-9A08-55255983CA8F}"/>
              </a:ext>
            </a:extLst>
          </p:cNvPr>
          <p:cNvPicPr>
            <a:picLocks noChangeAspect="1"/>
          </p:cNvPicPr>
          <p:nvPr/>
        </p:nvPicPr>
        <p:blipFill>
          <a:blip r:embed="rId3"/>
          <a:stretch>
            <a:fillRect/>
          </a:stretch>
        </p:blipFill>
        <p:spPr>
          <a:xfrm>
            <a:off x="1866900" y="5051009"/>
            <a:ext cx="5410200" cy="1095375"/>
          </a:xfrm>
          <a:prstGeom prst="rect">
            <a:avLst/>
          </a:prstGeom>
          <a:ln>
            <a:solidFill>
              <a:srgbClr val="C00000"/>
            </a:solidFill>
          </a:ln>
        </p:spPr>
      </p:pic>
    </p:spTree>
    <p:extLst>
      <p:ext uri="{BB962C8B-B14F-4D97-AF65-F5344CB8AC3E}">
        <p14:creationId xmlns:p14="http://schemas.microsoft.com/office/powerpoint/2010/main" val="393486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29.1 Unsupervised Learning</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42484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Unsupervised Learning</a:t>
            </a:r>
          </a:p>
          <a:p>
            <a:pPr marL="342900" indent="-342900" algn="l">
              <a:buClr>
                <a:srgbClr val="0070C0"/>
              </a:buClr>
              <a:buSzPct val="80000"/>
              <a:buFont typeface="Wingdings" pitchFamily="2" charset="2"/>
              <a:buChar char="u"/>
            </a:pPr>
            <a:r>
              <a:rPr lang="en-US" sz="1800" b="1" dirty="0">
                <a:solidFill>
                  <a:schemeClr val="tx1"/>
                </a:solidFill>
              </a:rPr>
              <a:t>Unsupervised learning seems awful! Why use it?</a:t>
            </a:r>
          </a:p>
          <a:p>
            <a:pPr marL="342900" indent="-342900" algn="l">
              <a:buClr>
                <a:srgbClr val="0070C0"/>
              </a:buClr>
              <a:buSzPct val="80000"/>
              <a:buFont typeface="Wingdings" pitchFamily="2" charset="2"/>
              <a:buChar char="u"/>
            </a:pPr>
            <a:r>
              <a:rPr lang="en-US" sz="1800" b="1" dirty="0">
                <a:solidFill>
                  <a:schemeClr val="tx1"/>
                </a:solidFill>
              </a:rPr>
              <a:t>You do not know what you are looking for: It is a powerful tool for discovering classification that we do not even know we were there. We called that is a </a:t>
            </a:r>
            <a:r>
              <a:rPr lang="en-US" sz="1800" b="1" dirty="0">
                <a:solidFill>
                  <a:srgbClr val="C00000"/>
                </a:solidFill>
              </a:rPr>
              <a:t>latent variables</a:t>
            </a:r>
            <a:r>
              <a:rPr lang="en-US" sz="1800" b="1" dirty="0">
                <a:solidFill>
                  <a:schemeClr val="tx1"/>
                </a:solidFill>
              </a:rPr>
              <a:t>. So some property of the data that we did not even know was there originally, but unsupervised learning can tear out for you.</a:t>
            </a:r>
          </a:p>
          <a:p>
            <a:pPr marL="342900" indent="-342900" algn="l">
              <a:buClr>
                <a:srgbClr val="0070C0"/>
              </a:buClr>
              <a:buSzPct val="80000"/>
              <a:buFont typeface="Wingdings" pitchFamily="2" charset="2"/>
              <a:buChar char="u"/>
            </a:pPr>
            <a:r>
              <a:rPr lang="en-US" sz="1800" b="1" dirty="0">
                <a:solidFill>
                  <a:schemeClr val="tx1"/>
                </a:solidFill>
              </a:rPr>
              <a:t>For example, we are clustering people instead of balls, dice and etc. </a:t>
            </a:r>
          </a:p>
          <a:p>
            <a:pPr marL="342900" indent="-342900" algn="l">
              <a:buClr>
                <a:srgbClr val="0070C0"/>
              </a:buClr>
              <a:buSzPct val="80000"/>
              <a:buFont typeface="Wingdings" pitchFamily="2" charset="2"/>
              <a:buChar char="u"/>
            </a:pPr>
            <a:r>
              <a:rPr lang="en-US" sz="1800" b="1" dirty="0">
                <a:solidFill>
                  <a:schemeClr val="tx1"/>
                </a:solidFill>
              </a:rPr>
              <a:t>We are running a dating site and we want to see what sorts of people tend to cluster together.</a:t>
            </a:r>
          </a:p>
          <a:p>
            <a:pPr marL="342900" indent="-342900" algn="l">
              <a:buClr>
                <a:srgbClr val="0070C0"/>
              </a:buClr>
              <a:buSzPct val="80000"/>
              <a:buFont typeface="Wingdings" pitchFamily="2" charset="2"/>
              <a:buChar char="u"/>
            </a:pPr>
            <a:r>
              <a:rPr lang="en-US" sz="1800" b="1" dirty="0">
                <a:solidFill>
                  <a:schemeClr val="tx1"/>
                </a:solidFill>
              </a:rPr>
              <a:t>Are there some attributes that people tend to cluster around that they tend to like each other and data each other?</a:t>
            </a:r>
          </a:p>
          <a:p>
            <a:pPr marL="342900" indent="-342900" algn="l">
              <a:buClr>
                <a:srgbClr val="0070C0"/>
              </a:buClr>
              <a:buSzPct val="80000"/>
              <a:buFont typeface="Wingdings" pitchFamily="2" charset="2"/>
              <a:buChar char="u"/>
            </a:pPr>
            <a:r>
              <a:rPr lang="en-US" sz="1800" b="1" dirty="0">
                <a:solidFill>
                  <a:schemeClr val="tx1"/>
                </a:solidFill>
              </a:rPr>
              <a:t>You may find that the clusters that immerge do not conform to your predisposed stereotypes. The people are not the college students, middle-aged people, or people who are divorced,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98016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29.1 Unsupervised Learning</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25202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Unsupervised Learning</a:t>
            </a:r>
          </a:p>
          <a:p>
            <a:pPr marL="342900" indent="-342900" algn="l">
              <a:buClr>
                <a:srgbClr val="0070C0"/>
              </a:buClr>
              <a:buSzPct val="80000"/>
              <a:buFont typeface="Wingdings" pitchFamily="2" charset="2"/>
              <a:buChar char="u"/>
            </a:pPr>
            <a:r>
              <a:rPr lang="en-US" sz="1800" b="1" dirty="0">
                <a:solidFill>
                  <a:schemeClr val="tx1"/>
                </a:solidFill>
              </a:rPr>
              <a:t>If you look at the people that emerge from that analysis, you find out something new about your users and actually figure out that there is something more important than any of those existing features.</a:t>
            </a:r>
          </a:p>
          <a:p>
            <a:pPr marL="342900" indent="-342900" algn="l">
              <a:buClr>
                <a:srgbClr val="0070C0"/>
              </a:buClr>
              <a:buSzPct val="80000"/>
              <a:buFont typeface="Wingdings" pitchFamily="2" charset="2"/>
              <a:buChar char="u"/>
            </a:pPr>
            <a:r>
              <a:rPr lang="en-US" sz="1800" b="1" dirty="0">
                <a:solidFill>
                  <a:schemeClr val="tx1"/>
                </a:solidFill>
              </a:rPr>
              <a:t>That is the example of unsupervised learning.</a:t>
            </a:r>
          </a:p>
          <a:p>
            <a:pPr marL="342900" indent="-342900" algn="l">
              <a:buClr>
                <a:srgbClr val="0070C0"/>
              </a:buClr>
              <a:buSzPct val="80000"/>
              <a:buFont typeface="Wingdings" pitchFamily="2" charset="2"/>
              <a:buChar char="u"/>
            </a:pPr>
            <a:r>
              <a:rPr lang="en-US" sz="1800" b="1" dirty="0">
                <a:solidFill>
                  <a:schemeClr val="tx1"/>
                </a:solidFill>
              </a:rPr>
              <a:t>If we want to cluster a movie, like IMDB or etc. You maybe get surprise, not just the genre of the movies.</a:t>
            </a:r>
          </a:p>
          <a:p>
            <a:pPr marL="342900" indent="-342900" algn="l">
              <a:buClr>
                <a:srgbClr val="0070C0"/>
              </a:buClr>
              <a:buSzPct val="80000"/>
              <a:buFont typeface="Wingdings" pitchFamily="2" charset="2"/>
              <a:buChar char="u"/>
            </a:pPr>
            <a:r>
              <a:rPr lang="en-US" sz="1800" b="1" dirty="0">
                <a:solidFill>
                  <a:schemeClr val="tx1"/>
                </a:solidFill>
              </a:rPr>
              <a:t>The unsupervised learning tear out the latent and surprised information.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https://www.udemy.com/course/data-science-and-machine-learning-with-python-hands-on/learn/lecture/4020552#overview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71379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29.2 Supervised Learning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1709244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2604</TotalTime>
  <Words>1351</Words>
  <Application>Microsoft Office PowerPoint</Application>
  <PresentationFormat>On-screen Show (4:3)</PresentationFormat>
  <Paragraphs>137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29 Supervised vs. Unsupervised</vt:lpstr>
      <vt:lpstr>29 Supervised vs. Unsupervised</vt:lpstr>
      <vt:lpstr>29 Supervised vs. Unsupervised</vt:lpstr>
      <vt:lpstr>29.1 Unsupervised Learning</vt:lpstr>
      <vt:lpstr>29.1 Unsupervised Learning</vt:lpstr>
      <vt:lpstr>29.1 Unsupervised Learning</vt:lpstr>
      <vt:lpstr>29.1 Unsupervised Learning</vt:lpstr>
      <vt:lpstr>29.1 Unsupervised Learning</vt:lpstr>
      <vt:lpstr>29.2 Supervised Learning</vt:lpstr>
      <vt:lpstr>29.2 Supervised Learning</vt:lpstr>
      <vt:lpstr>29.2 Supervised Learning</vt:lpstr>
      <vt:lpstr>29.3 Train/Test in Practice</vt:lpstr>
      <vt:lpstr>29.3 Train/Test in Practice</vt:lpstr>
      <vt:lpstr>29.3 Train/Test in Practice</vt:lpstr>
      <vt:lpstr>29.4 K-Fold Cross Validation</vt:lpstr>
      <vt:lpstr>29.4 K-Fold Cross Validation</vt:lpstr>
      <vt:lpstr>29.5 Summary</vt:lpstr>
      <vt:lpstr>29.5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952</cp:revision>
  <dcterms:created xsi:type="dcterms:W3CDTF">2018-09-28T16:40:41Z</dcterms:created>
  <dcterms:modified xsi:type="dcterms:W3CDTF">2020-08-24T20:07:46Z</dcterms:modified>
</cp:coreProperties>
</file>