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07" r:id="rId3"/>
    <p:sldId id="320" r:id="rId4"/>
    <p:sldId id="331" r:id="rId5"/>
    <p:sldId id="332" r:id="rId6"/>
    <p:sldId id="333" r:id="rId7"/>
    <p:sldId id="334" r:id="rId8"/>
    <p:sldId id="335" r:id="rId9"/>
    <p:sldId id="336" r:id="rId10"/>
    <p:sldId id="338" r:id="rId11"/>
    <p:sldId id="337" r:id="rId12"/>
    <p:sldId id="339" r:id="rId13"/>
    <p:sldId id="342" r:id="rId14"/>
    <p:sldId id="340" r:id="rId15"/>
    <p:sldId id="343" r:id="rId16"/>
    <p:sldId id="341" r:id="rId17"/>
    <p:sldId id="344" r:id="rId18"/>
    <p:sldId id="345" r:id="rId19"/>
    <p:sldId id="346" r:id="rId20"/>
    <p:sldId id="347" r:id="rId21"/>
    <p:sldId id="349" r:id="rId22"/>
    <p:sldId id="353" r:id="rId23"/>
    <p:sldId id="354" r:id="rId24"/>
    <p:sldId id="355" r:id="rId25"/>
    <p:sldId id="351" r:id="rId26"/>
    <p:sldId id="356" r:id="rId27"/>
    <p:sldId id="357" r:id="rId28"/>
    <p:sldId id="358" r:id="rId29"/>
    <p:sldId id="359" r:id="rId30"/>
    <p:sldId id="360" r:id="rId31"/>
    <p:sldId id="361" r:id="rId32"/>
    <p:sldId id="362" r:id="rId33"/>
    <p:sldId id="363" r:id="rId34"/>
    <p:sldId id="366" r:id="rId35"/>
    <p:sldId id="367" r:id="rId36"/>
    <p:sldId id="368" r:id="rId37"/>
    <p:sldId id="365" r:id="rId38"/>
    <p:sldId id="259" r:id="rId3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84" d="100"/>
          <a:sy n="84" d="100"/>
        </p:scale>
        <p:origin x="144" y="4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file:///C:\users\peter\gobs-otxt.txt"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a:solidFill>
                  <a:srgbClr val="FFFF00"/>
                </a:solidFill>
              </a:rPr>
              <a:t>75 Spark RDD</a:t>
            </a:r>
            <a:endParaRPr lang="zh-TW" altLang="en-US" sz="4800" b="1">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75.3 Create RDDs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08586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75.3 Create RDD</a:t>
            </a:r>
            <a:endParaRPr lang="zh-TW" altLang="en-US" b="1" dirty="0">
              <a:solidFill>
                <a:srgbClr val="FFFF00"/>
              </a:solidFill>
            </a:endParaRPr>
          </a:p>
        </p:txBody>
      </p:sp>
      <p:sp>
        <p:nvSpPr>
          <p:cNvPr id="3" name="副標題 2"/>
          <p:cNvSpPr>
            <a:spLocks noGrp="1"/>
          </p:cNvSpPr>
          <p:nvPr>
            <p:ph type="subTitle" idx="1"/>
          </p:nvPr>
        </p:nvSpPr>
        <p:spPr>
          <a:xfrm>
            <a:off x="482352" y="1328750"/>
            <a:ext cx="8291263" cy="49085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Create RDD</a:t>
            </a:r>
          </a:p>
          <a:p>
            <a:pPr marL="342900" indent="-342900" algn="l">
              <a:buClr>
                <a:srgbClr val="0070C0"/>
              </a:buClr>
              <a:buSzPct val="80000"/>
              <a:buFont typeface="Wingdings" pitchFamily="2" charset="2"/>
              <a:buChar char="u"/>
            </a:pPr>
            <a:r>
              <a:rPr lang="en-US" sz="1800" b="1" dirty="0">
                <a:solidFill>
                  <a:srgbClr val="29303B"/>
                </a:solidFill>
              </a:rPr>
              <a:t>Some example of creating RDDs. We call parallelize() function in Spark.</a:t>
            </a:r>
          </a:p>
          <a:p>
            <a:pPr marL="342900" indent="-342900" algn="l">
              <a:buClr>
                <a:srgbClr val="0070C0"/>
              </a:buClr>
              <a:buSzPct val="80000"/>
              <a:buFont typeface="Wingdings" pitchFamily="2" charset="2"/>
              <a:buChar char="u"/>
            </a:pPr>
            <a:r>
              <a:rPr lang="en-US" sz="1800" b="1" dirty="0">
                <a:solidFill>
                  <a:srgbClr val="29303B"/>
                </a:solidFill>
              </a:rPr>
              <a:t>The list of numbers [1, 2, 3, 4] can be a Datasets in Big Data.</a:t>
            </a:r>
          </a:p>
          <a:p>
            <a:pPr marL="342900" indent="-342900" algn="l">
              <a:buClr>
                <a:srgbClr val="0070C0"/>
              </a:buClr>
              <a:buSzPct val="80000"/>
              <a:buFont typeface="Wingdings" pitchFamily="2" charset="2"/>
              <a:buChar char="u"/>
            </a:pPr>
            <a:r>
              <a:rPr lang="en-US" sz="1800" b="1" dirty="0">
                <a:solidFill>
                  <a:srgbClr val="C00000"/>
                </a:solidFill>
              </a:rPr>
              <a:t>&gt; nums = parallelize ([1, 2, 3, 4])</a:t>
            </a:r>
          </a:p>
          <a:p>
            <a:pPr marL="342900" indent="-342900" algn="l">
              <a:buClr>
                <a:srgbClr val="0070C0"/>
              </a:buClr>
              <a:buSzPct val="80000"/>
              <a:buFont typeface="Wingdings" pitchFamily="2" charset="2"/>
              <a:buChar char="u"/>
            </a:pPr>
            <a:r>
              <a:rPr lang="en-US" sz="1800" b="1" dirty="0">
                <a:solidFill>
                  <a:srgbClr val="29303B"/>
                </a:solidFill>
              </a:rPr>
              <a:t>I can also load the RDD from text file:</a:t>
            </a:r>
          </a:p>
          <a:p>
            <a:pPr marL="342900" indent="-342900" algn="l">
              <a:buClr>
                <a:srgbClr val="0070C0"/>
              </a:buClr>
              <a:buSzPct val="80000"/>
              <a:buFont typeface="Wingdings" pitchFamily="2" charset="2"/>
              <a:buChar char="u"/>
            </a:pPr>
            <a:r>
              <a:rPr lang="en-US" sz="1800" b="1" dirty="0">
                <a:solidFill>
                  <a:srgbClr val="C00000"/>
                </a:solidFill>
              </a:rPr>
              <a:t>&gt; </a:t>
            </a:r>
            <a:r>
              <a:rPr lang="en-US" sz="1800" b="1" dirty="0" err="1">
                <a:solidFill>
                  <a:srgbClr val="C00000"/>
                </a:solidFill>
              </a:rPr>
              <a:t>sc.textFile</a:t>
            </a:r>
            <a:r>
              <a:rPr lang="en-US" sz="1800" b="1" dirty="0">
                <a:solidFill>
                  <a:srgbClr val="C00000"/>
                </a:solidFill>
              </a:rPr>
              <a:t> (</a:t>
            </a:r>
            <a:r>
              <a:rPr lang="en-US" sz="1800" b="1" dirty="0">
                <a:solidFill>
                  <a:srgbClr val="C00000"/>
                </a:solidFill>
                <a:hlinkClick r:id="rId2" action="ppaction://hlinkfile">
                  <a:extLst>
                    <a:ext uri="{A12FA001-AC4F-418D-AE19-62706E023703}">
                      <ahyp:hlinkClr xmlns:ahyp="http://schemas.microsoft.com/office/drawing/2018/hyperlinkcolor" val="tx"/>
                    </a:ext>
                  </a:extLst>
                </a:hlinkClick>
              </a:rPr>
              <a:t>“file:///C:/users/peter/gobs-otxt.txt</a:t>
            </a:r>
            <a:r>
              <a:rPr lang="en-US" sz="1800" b="1" dirty="0">
                <a:solidFill>
                  <a:srgbClr val="C00000"/>
                </a:solidFill>
              </a:rPr>
              <a:t>”)</a:t>
            </a:r>
          </a:p>
          <a:p>
            <a:pPr marL="800100" lvl="1" indent="-342900" algn="l">
              <a:buClr>
                <a:srgbClr val="0070C0"/>
              </a:buClr>
              <a:buSzPct val="80000"/>
              <a:buFont typeface="Wingdings" pitchFamily="2" charset="2"/>
              <a:buChar char="u"/>
            </a:pPr>
            <a:r>
              <a:rPr lang="en-US" sz="1800" b="1" dirty="0">
                <a:solidFill>
                  <a:srgbClr val="C00000"/>
                </a:solidFill>
              </a:rPr>
              <a:t>&gt; Or (s3n://…, hdfs://…)</a:t>
            </a:r>
          </a:p>
          <a:p>
            <a:pPr marL="342900" indent="-342900" algn="l">
              <a:buClr>
                <a:srgbClr val="0070C0"/>
              </a:buClr>
              <a:buSzPct val="80000"/>
              <a:buFont typeface="Wingdings" pitchFamily="2" charset="2"/>
              <a:buChar char="u"/>
            </a:pPr>
            <a:r>
              <a:rPr lang="en-US" sz="1800" b="1" dirty="0">
                <a:solidFill>
                  <a:srgbClr val="C00000"/>
                </a:solidFill>
              </a:rPr>
              <a:t>&gt; </a:t>
            </a:r>
            <a:r>
              <a:rPr lang="en-US" sz="1800" b="1" dirty="0" err="1">
                <a:solidFill>
                  <a:srgbClr val="C00000"/>
                </a:solidFill>
              </a:rPr>
              <a:t>hiveCtx</a:t>
            </a:r>
            <a:r>
              <a:rPr lang="en-US" sz="1800" b="1" dirty="0">
                <a:solidFill>
                  <a:srgbClr val="C00000"/>
                </a:solidFill>
              </a:rPr>
              <a:t> = HiveContext(sc) </a:t>
            </a:r>
          </a:p>
          <a:p>
            <a:pPr marL="342900" indent="-342900" algn="l">
              <a:buClr>
                <a:srgbClr val="0070C0"/>
              </a:buClr>
              <a:buSzPct val="80000"/>
              <a:buFont typeface="Wingdings" pitchFamily="2" charset="2"/>
              <a:buChar char="u"/>
            </a:pPr>
            <a:r>
              <a:rPr lang="en-US" sz="1800" b="1" dirty="0">
                <a:solidFill>
                  <a:srgbClr val="C00000"/>
                </a:solidFill>
              </a:rPr>
              <a:t>&gt; rows = </a:t>
            </a:r>
            <a:r>
              <a:rPr lang="en-US" sz="1800" b="1" dirty="0" err="1">
                <a:solidFill>
                  <a:srgbClr val="C00000"/>
                </a:solidFill>
              </a:rPr>
              <a:t>hiveCtx.sql</a:t>
            </a:r>
            <a:r>
              <a:rPr lang="en-US" sz="1800" b="1" dirty="0">
                <a:solidFill>
                  <a:srgbClr val="C00000"/>
                </a:solidFill>
              </a:rPr>
              <a:t> (“SELECT name , age FROM users”)</a:t>
            </a:r>
          </a:p>
          <a:p>
            <a:pPr marL="342900" indent="-342900" algn="l">
              <a:buClr>
                <a:srgbClr val="0070C0"/>
              </a:buClr>
              <a:buSzPct val="80000"/>
              <a:buFont typeface="Wingdings" pitchFamily="2" charset="2"/>
              <a:buChar char="u"/>
            </a:pPr>
            <a:r>
              <a:rPr lang="en-US" sz="1800" b="1" dirty="0">
                <a:solidFill>
                  <a:srgbClr val="C00000"/>
                </a:solidFill>
              </a:rPr>
              <a:t>Can also create form:</a:t>
            </a:r>
          </a:p>
          <a:p>
            <a:pPr marL="800100" lvl="1" indent="-342900" algn="l">
              <a:buClr>
                <a:srgbClr val="0070C0"/>
              </a:buClr>
              <a:buSzPct val="80000"/>
              <a:buFont typeface="Wingdings" pitchFamily="2" charset="2"/>
              <a:buChar char="u"/>
            </a:pPr>
            <a:r>
              <a:rPr lang="en-US" sz="1800" b="1" dirty="0">
                <a:solidFill>
                  <a:srgbClr val="C00000"/>
                </a:solidFill>
              </a:rPr>
              <a:t>JDBC</a:t>
            </a:r>
          </a:p>
          <a:p>
            <a:pPr marL="800100" lvl="1" indent="-342900" algn="l">
              <a:buClr>
                <a:srgbClr val="0070C0"/>
              </a:buClr>
              <a:buSzPct val="80000"/>
              <a:buFont typeface="Wingdings" pitchFamily="2" charset="2"/>
              <a:buChar char="u"/>
            </a:pPr>
            <a:r>
              <a:rPr lang="en-US" sz="1800" b="1" dirty="0">
                <a:solidFill>
                  <a:srgbClr val="C00000"/>
                </a:solidFill>
              </a:rPr>
              <a:t>Cassandra</a:t>
            </a:r>
          </a:p>
          <a:p>
            <a:pPr marL="800100" lvl="1" indent="-342900" algn="l">
              <a:buClr>
                <a:srgbClr val="0070C0"/>
              </a:buClr>
              <a:buSzPct val="80000"/>
              <a:buFont typeface="Wingdings" pitchFamily="2" charset="2"/>
              <a:buChar char="u"/>
            </a:pPr>
            <a:r>
              <a:rPr lang="en-US" sz="1800" b="1" dirty="0">
                <a:solidFill>
                  <a:srgbClr val="C00000"/>
                </a:solidFill>
              </a:rPr>
              <a:t>HBase</a:t>
            </a:r>
          </a:p>
          <a:p>
            <a:pPr marL="800100" lvl="1" indent="-342900" algn="l">
              <a:buClr>
                <a:srgbClr val="0070C0"/>
              </a:buClr>
              <a:buSzPct val="80000"/>
              <a:buFont typeface="Wingdings" pitchFamily="2" charset="2"/>
              <a:buChar char="u"/>
            </a:pPr>
            <a:r>
              <a:rPr lang="en-US" sz="1800" b="1" dirty="0">
                <a:solidFill>
                  <a:srgbClr val="C00000"/>
                </a:solidFill>
              </a:rPr>
              <a:t>Elasticsearch</a:t>
            </a:r>
          </a:p>
          <a:p>
            <a:pPr marL="800100" lvl="1" indent="-342900" algn="l">
              <a:buClr>
                <a:srgbClr val="0070C0"/>
              </a:buClr>
              <a:buSzPct val="80000"/>
              <a:buFont typeface="Wingdings" pitchFamily="2" charset="2"/>
              <a:buChar char="u"/>
            </a:pPr>
            <a:r>
              <a:rPr lang="en-US" sz="1800" b="1" dirty="0">
                <a:solidFill>
                  <a:srgbClr val="C00000"/>
                </a:solidFill>
              </a:rPr>
              <a:t>JSON, CSV, sequence files, object files, various compressed formats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550983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75.3 Create RDDs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5558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Create RDDs</a:t>
            </a:r>
            <a:r>
              <a:rPr lang="en-US" sz="1800" b="1" dirty="0">
                <a:solidFill>
                  <a:srgbClr val="29303B"/>
                </a:solidFill>
              </a:rPr>
              <a:t> Explanation</a:t>
            </a:r>
          </a:p>
          <a:p>
            <a:pPr marL="342900" indent="-342900" algn="l">
              <a:buClr>
                <a:srgbClr val="0070C0"/>
              </a:buClr>
              <a:buSzPct val="80000"/>
              <a:buFont typeface="Wingdings" pitchFamily="2" charset="2"/>
              <a:buChar char="u"/>
            </a:pPr>
            <a:r>
              <a:rPr lang="en-US" sz="1800" b="1" i="0" dirty="0">
                <a:solidFill>
                  <a:srgbClr val="29303B"/>
                </a:solidFill>
                <a:effectLst/>
              </a:rPr>
              <a:t>I can call the parallelize function in Spark, and that will convert a list of numbers: [1, 2, 3, 4]</a:t>
            </a:r>
            <a:r>
              <a:rPr lang="en-US" sz="1800" b="1" dirty="0">
                <a:solidFill>
                  <a:srgbClr val="29303B"/>
                </a:solidFill>
              </a:rPr>
              <a:t> </a:t>
            </a:r>
            <a:r>
              <a:rPr lang="en-US" sz="1800" b="1" i="0" dirty="0">
                <a:solidFill>
                  <a:srgbClr val="29303B"/>
                </a:solidFill>
                <a:effectLst/>
              </a:rPr>
              <a:t>into an RDD object called nums.</a:t>
            </a:r>
          </a:p>
          <a:p>
            <a:pPr marL="342900" indent="-342900" algn="l">
              <a:buClr>
                <a:srgbClr val="0070C0"/>
              </a:buClr>
              <a:buSzPct val="80000"/>
              <a:buFont typeface="Wingdings" pitchFamily="2" charset="2"/>
              <a:buChar char="u"/>
            </a:pPr>
            <a:r>
              <a:rPr lang="en-US" sz="1800" b="1" i="0" dirty="0">
                <a:solidFill>
                  <a:srgbClr val="29303B"/>
                </a:solidFill>
                <a:effectLst/>
              </a:rPr>
              <a:t>The list [1, 2, 3, 4] could come from a Dataset of </a:t>
            </a:r>
            <a:r>
              <a:rPr lang="en-US" sz="1800" b="1" dirty="0">
                <a:solidFill>
                  <a:srgbClr val="29303B"/>
                </a:solidFill>
              </a:rPr>
              <a:t>B</a:t>
            </a:r>
            <a:r>
              <a:rPr lang="en-US" sz="1800" b="1" i="0" dirty="0">
                <a:solidFill>
                  <a:srgbClr val="29303B"/>
                </a:solidFill>
                <a:effectLst/>
              </a:rPr>
              <a:t>ig </a:t>
            </a:r>
            <a:r>
              <a:rPr lang="en-US" sz="1800" b="1" dirty="0">
                <a:solidFill>
                  <a:srgbClr val="29303B"/>
                </a:solidFill>
              </a:rPr>
              <a:t>D</a:t>
            </a:r>
            <a:r>
              <a:rPr lang="en-US" sz="1800" b="1" i="0" dirty="0">
                <a:solidFill>
                  <a:srgbClr val="29303B"/>
                </a:solidFill>
                <a:effectLst/>
              </a:rPr>
              <a:t>ata.</a:t>
            </a:r>
          </a:p>
          <a:p>
            <a:pPr marL="342900" indent="-342900" algn="l">
              <a:buClr>
                <a:srgbClr val="0070C0"/>
              </a:buClr>
              <a:buSzPct val="80000"/>
              <a:buFont typeface="Wingdings" pitchFamily="2" charset="2"/>
              <a:buChar char="u"/>
            </a:pPr>
            <a:r>
              <a:rPr lang="en-US" sz="1800" b="1" i="0" dirty="0">
                <a:solidFill>
                  <a:srgbClr val="29303B"/>
                </a:solidFill>
                <a:effectLst/>
              </a:rPr>
              <a:t>If I have to load the entire dataset into memory before I can create an RDD from big Dataset</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I can also load an RDD from a text file, and that could be anywhere (any Dataset).</a:t>
            </a:r>
          </a:p>
          <a:p>
            <a:pPr marL="342900" indent="-342900" algn="l">
              <a:buClr>
                <a:srgbClr val="0070C0"/>
              </a:buClr>
              <a:buSzPct val="80000"/>
              <a:buFont typeface="Wingdings" pitchFamily="2" charset="2"/>
              <a:buChar char="u"/>
            </a:pPr>
            <a:r>
              <a:rPr lang="en-US" sz="1800" b="1" i="0" dirty="0">
                <a:solidFill>
                  <a:srgbClr val="29303B"/>
                </a:solidFill>
                <a:effectLst/>
              </a:rPr>
              <a:t>In this example, I'm reading that from my local disc.</a:t>
            </a:r>
            <a:r>
              <a:rPr lang="en-US" sz="1800" b="1" dirty="0">
                <a:solidFill>
                  <a:srgbClr val="29303B"/>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026" name="Picture 2" descr="Loading and Saving Your Data | Spark Tutorial | Intellipaat">
            <a:extLst>
              <a:ext uri="{FF2B5EF4-FFF2-40B4-BE49-F238E27FC236}">
                <a16:creationId xmlns:a16="http://schemas.microsoft.com/office/drawing/2014/main" id="{6144EADA-4161-4A92-A919-4B03E9960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293096"/>
            <a:ext cx="4231868" cy="192021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36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75.3 Create RDDs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6278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Create RDDs</a:t>
            </a:r>
            <a:r>
              <a:rPr lang="en-US" sz="1800" b="1" dirty="0">
                <a:solidFill>
                  <a:srgbClr val="29303B"/>
                </a:solidFill>
              </a:rPr>
              <a:t> Explanation</a:t>
            </a:r>
          </a:p>
          <a:p>
            <a:pPr marL="342900" indent="-342900" algn="l">
              <a:buClr>
                <a:srgbClr val="0070C0"/>
              </a:buClr>
              <a:buSzPct val="80000"/>
              <a:buFont typeface="Wingdings" pitchFamily="2" charset="2"/>
              <a:buChar char="u"/>
            </a:pPr>
            <a:r>
              <a:rPr lang="en-US" sz="1800" b="1" dirty="0">
                <a:solidFill>
                  <a:srgbClr val="29303B"/>
                </a:solidFill>
              </a:rPr>
              <a:t>This sc.textFile ()  </a:t>
            </a:r>
            <a:r>
              <a:rPr lang="en-US" sz="1800" b="1" i="0" dirty="0">
                <a:solidFill>
                  <a:srgbClr val="29303B"/>
                </a:solidFill>
                <a:effectLst/>
              </a:rPr>
              <a:t>converts every line of that text file into its own row into an RDDs.</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You can think of the RDD as a database of rows.</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 that example, they load my text file into an RDD where every row contains one line of text.</a:t>
            </a:r>
          </a:p>
          <a:p>
            <a:pPr marL="342900" indent="-342900" algn="l">
              <a:buClr>
                <a:srgbClr val="0070C0"/>
              </a:buClr>
              <a:buSzPct val="80000"/>
              <a:buFont typeface="Wingdings" pitchFamily="2" charset="2"/>
              <a:buChar char="u"/>
            </a:pPr>
            <a:r>
              <a:rPr lang="en-US" sz="1800" b="1" i="0" dirty="0">
                <a:solidFill>
                  <a:srgbClr val="29303B"/>
                </a:solidFill>
                <a:effectLst/>
              </a:rPr>
              <a:t>Remember when </a:t>
            </a:r>
            <a:r>
              <a:rPr lang="en-US" sz="1800" b="1" dirty="0">
                <a:solidFill>
                  <a:srgbClr val="29303B"/>
                </a:solidFill>
              </a:rPr>
              <a:t>ELT (Extract, Load, Transform)</a:t>
            </a:r>
            <a:r>
              <a:rPr lang="en-US" sz="1800" b="1" i="0" dirty="0">
                <a:solidFill>
                  <a:srgbClr val="29303B"/>
                </a:solidFill>
                <a:effectLst/>
              </a:rPr>
              <a:t> and ETL (Extract, </a:t>
            </a:r>
            <a:r>
              <a:rPr lang="en-US" sz="1800" b="1" dirty="0">
                <a:solidFill>
                  <a:srgbClr val="29303B"/>
                </a:solidFill>
              </a:rPr>
              <a:t>Transform, Load)</a:t>
            </a:r>
            <a:r>
              <a:rPr lang="en-US" sz="1800" b="1" i="0" dirty="0">
                <a:solidFill>
                  <a:srgbClr val="29303B"/>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1026" name="Picture 2" descr="Loading and Saving Your Data | Spark Tutorial | Intellipaat">
            <a:extLst>
              <a:ext uri="{FF2B5EF4-FFF2-40B4-BE49-F238E27FC236}">
                <a16:creationId xmlns:a16="http://schemas.microsoft.com/office/drawing/2014/main" id="{6144EADA-4161-4A92-A919-4B03E9960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4221088"/>
            <a:ext cx="3755782" cy="170418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2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75.3 Create RDDs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1694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Create RDDs</a:t>
            </a:r>
            <a:r>
              <a:rPr lang="en-US" sz="1800" b="1" dirty="0">
                <a:solidFill>
                  <a:srgbClr val="29303B"/>
                </a:solidFill>
              </a:rPr>
              <a:t> Explanation</a:t>
            </a:r>
          </a:p>
          <a:p>
            <a:pPr marL="342900" indent="-342900" algn="l">
              <a:buClr>
                <a:srgbClr val="0070C0"/>
              </a:buClr>
              <a:buSzPct val="80000"/>
              <a:buFont typeface="Wingdings" pitchFamily="2" charset="2"/>
              <a:buChar char="u"/>
            </a:pPr>
            <a:r>
              <a:rPr lang="en-US" sz="1800" b="1" i="0" dirty="0">
                <a:solidFill>
                  <a:srgbClr val="29303B"/>
                </a:solidFill>
                <a:effectLst/>
              </a:rPr>
              <a:t>This is a good example of loading raw data into a system and doing the transform on the system </a:t>
            </a:r>
            <a:r>
              <a:rPr lang="en-US" sz="1800" b="1" dirty="0">
                <a:solidFill>
                  <a:srgbClr val="29303B"/>
                </a:solidFill>
              </a:rPr>
              <a:t>by</a:t>
            </a:r>
            <a:r>
              <a:rPr lang="en-US" sz="1800" b="1" i="0" dirty="0">
                <a:solidFill>
                  <a:srgbClr val="29303B"/>
                </a:solidFill>
                <a:effectLst/>
              </a:rPr>
              <a:t> query your data. </a:t>
            </a:r>
          </a:p>
          <a:p>
            <a:pPr marL="342900" indent="-342900" algn="l">
              <a:buClr>
                <a:srgbClr val="0070C0"/>
              </a:buClr>
              <a:buSzPct val="80000"/>
              <a:buFont typeface="Wingdings" pitchFamily="2" charset="2"/>
              <a:buChar char="u"/>
            </a:pPr>
            <a:r>
              <a:rPr lang="en-US" sz="1800" b="1" dirty="0">
                <a:solidFill>
                  <a:srgbClr val="29303B"/>
                </a:solidFill>
              </a:rPr>
              <a:t>Spark sc.textFile() takes</a:t>
            </a:r>
            <a:r>
              <a:rPr lang="en-US" sz="1800" b="1" i="0" dirty="0">
                <a:solidFill>
                  <a:srgbClr val="29303B"/>
                </a:solidFill>
                <a:effectLst/>
              </a:rPr>
              <a:t> raw text files. </a:t>
            </a:r>
            <a:r>
              <a:rPr lang="en-US" sz="1800" b="1" dirty="0">
                <a:solidFill>
                  <a:srgbClr val="29303B"/>
                </a:solidFill>
              </a:rPr>
              <a:t>The hiveContext(sc) and hiveCtx.sql() </a:t>
            </a:r>
            <a:r>
              <a:rPr lang="en-US" sz="1800" b="1" i="0" dirty="0">
                <a:solidFill>
                  <a:srgbClr val="29303B"/>
                </a:solidFill>
                <a:effectLst/>
              </a:rPr>
              <a:t>transform into more structured data</a:t>
            </a:r>
            <a:r>
              <a:rPr lang="en-US" sz="1800" b="1" dirty="0">
                <a:solidFill>
                  <a:srgbClr val="29303B"/>
                </a:solidFill>
              </a:rPr>
              <a:t> into </a:t>
            </a:r>
            <a:r>
              <a:rPr lang="en-US" sz="1800" b="1" i="0" dirty="0">
                <a:solidFill>
                  <a:srgbClr val="29303B"/>
                </a:solidFill>
                <a:effectLst/>
              </a:rPr>
              <a:t>Hive Database if you have an existing Hive database set up at your company.</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can create a HiveContext that is based on your SparkContext.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You can actually create an RDD, in this cased called rows, that's generated by actually executing a SQL query on your Hive database.</a:t>
            </a:r>
          </a:p>
          <a:p>
            <a:pPr marL="342900" indent="-342900" algn="l">
              <a:buClr>
                <a:srgbClr val="0070C0"/>
              </a:buClr>
              <a:buSzPct val="80000"/>
              <a:buFont typeface="Wingdings" pitchFamily="2" charset="2"/>
              <a:buChar char="u"/>
            </a:pPr>
            <a:r>
              <a:rPr lang="en-US" sz="1800" b="1" i="0" dirty="0">
                <a:solidFill>
                  <a:srgbClr val="29303B"/>
                </a:solidFill>
                <a:effectLst/>
              </a:rPr>
              <a:t>This an example of also creating an RDD from text file format.</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2" descr="Loading and Saving Your Data | Spark Tutorial | Intellipaat">
            <a:extLst>
              <a:ext uri="{FF2B5EF4-FFF2-40B4-BE49-F238E27FC236}">
                <a16:creationId xmlns:a16="http://schemas.microsoft.com/office/drawing/2014/main" id="{362BCF3C-5713-4B61-9BF9-59EC37B90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004" y="4834726"/>
            <a:ext cx="3755782" cy="170418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605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75.3 Create RDDs</a:t>
            </a:r>
            <a:endParaRPr lang="zh-TW" altLang="en-US" b="1" dirty="0">
              <a:solidFill>
                <a:srgbClr val="FFFF00"/>
              </a:solidFill>
            </a:endParaRPr>
          </a:p>
        </p:txBody>
      </p:sp>
      <p:sp>
        <p:nvSpPr>
          <p:cNvPr id="3" name="副標題 2"/>
          <p:cNvSpPr>
            <a:spLocks noGrp="1"/>
          </p:cNvSpPr>
          <p:nvPr>
            <p:ph type="subTitle" idx="1"/>
          </p:nvPr>
        </p:nvSpPr>
        <p:spPr>
          <a:xfrm>
            <a:off x="514350" y="1477460"/>
            <a:ext cx="8291263" cy="28876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Create RDDs</a:t>
            </a:r>
            <a:r>
              <a:rPr lang="en-US" sz="1800" b="1" dirty="0">
                <a:solidFill>
                  <a:srgbClr val="29303B"/>
                </a:solidFill>
              </a:rPr>
              <a:t> Explanation</a:t>
            </a:r>
          </a:p>
          <a:p>
            <a:pPr marL="342900" indent="-342900" algn="l">
              <a:buClr>
                <a:srgbClr val="0070C0"/>
              </a:buClr>
              <a:buSzPct val="80000"/>
              <a:buFont typeface="Wingdings" pitchFamily="2" charset="2"/>
              <a:buChar char="u"/>
            </a:pPr>
            <a:r>
              <a:rPr lang="en-US" sz="1800" b="1" i="0" dirty="0">
                <a:solidFill>
                  <a:srgbClr val="29303B"/>
                </a:solidFill>
                <a:effectLst/>
              </a:rPr>
              <a:t>You also can create RDDs from JDBC connections,</a:t>
            </a:r>
            <a:r>
              <a:rPr lang="en-US" sz="1800" b="1" dirty="0">
                <a:solidFill>
                  <a:srgbClr val="29303B"/>
                </a:solidFill>
              </a:rPr>
              <a:t> </a:t>
            </a:r>
            <a:r>
              <a:rPr lang="en-US" sz="1800" b="1" i="0" dirty="0">
                <a:solidFill>
                  <a:srgbClr val="29303B"/>
                </a:solidFill>
                <a:effectLst/>
              </a:rPr>
              <a:t>Cassandra, HBase, Elasticsearch.</a:t>
            </a:r>
          </a:p>
          <a:p>
            <a:pPr marL="342900" indent="-342900" algn="l">
              <a:buClr>
                <a:srgbClr val="0070C0"/>
              </a:buClr>
              <a:buSzPct val="80000"/>
              <a:buFont typeface="Wingdings" pitchFamily="2" charset="2"/>
              <a:buChar char="u"/>
            </a:pPr>
            <a:r>
              <a:rPr lang="en-US" sz="1800" b="1" dirty="0">
                <a:solidFill>
                  <a:srgbClr val="29303B"/>
                </a:solidFill>
              </a:rPr>
              <a:t>You a</a:t>
            </a:r>
            <a:r>
              <a:rPr lang="en-US" sz="1800" b="1" i="0" dirty="0">
                <a:solidFill>
                  <a:srgbClr val="29303B"/>
                </a:solidFill>
                <a:effectLst/>
              </a:rPr>
              <a:t>lso can read files in JSON format, CSV format, sequence files, object files, and a bunch of other compressed files, and etc.</a:t>
            </a:r>
          </a:p>
          <a:p>
            <a:pPr marL="342900" indent="-342900" algn="l">
              <a:buClr>
                <a:srgbClr val="0070C0"/>
              </a:buClr>
              <a:buSzPct val="80000"/>
              <a:buFont typeface="Wingdings" pitchFamily="2" charset="2"/>
              <a:buChar char="u"/>
            </a:pPr>
            <a:r>
              <a:rPr lang="en-US" sz="1800" b="1" dirty="0">
                <a:solidFill>
                  <a:srgbClr val="29303B"/>
                </a:solidFill>
              </a:rPr>
              <a:t>The point is very easy to create RDD from various sources, such as, local file </a:t>
            </a:r>
            <a:r>
              <a:rPr lang="en-US" sz="1800" b="1" i="0" dirty="0">
                <a:solidFill>
                  <a:srgbClr val="29303B"/>
                </a:solidFill>
                <a:effectLst/>
              </a:rPr>
              <a:t>or distributed data store, URL file systems.</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I wanted to host this file on a s3n (distributed Amazon S3 bucket) or HDFS if I want to refer to data that is stored on a distributed HDFS (Hadoop </a:t>
            </a:r>
            <a:r>
              <a:rPr lang="en-US" sz="1800" b="1" dirty="0">
                <a:solidFill>
                  <a:srgbClr val="29303B"/>
                </a:solidFill>
              </a:rPr>
              <a:t>D</a:t>
            </a:r>
            <a:r>
              <a:rPr lang="en-US" sz="1800" b="1" i="0" dirty="0">
                <a:solidFill>
                  <a:srgbClr val="29303B"/>
                </a:solidFill>
                <a:effectLst/>
              </a:rPr>
              <a:t>istributed </a:t>
            </a:r>
            <a:r>
              <a:rPr lang="en-US" sz="1800" b="1" dirty="0">
                <a:solidFill>
                  <a:srgbClr val="29303B"/>
                </a:solidFill>
              </a:rPr>
              <a:t>F</a:t>
            </a:r>
            <a:r>
              <a:rPr lang="en-US" sz="1800" b="1" i="0" dirty="0">
                <a:solidFill>
                  <a:srgbClr val="29303B"/>
                </a:solidFill>
                <a:effectLst/>
              </a:rPr>
              <a:t>ile </a:t>
            </a:r>
            <a:r>
              <a:rPr lang="en-US" sz="1800" b="1" dirty="0">
                <a:solidFill>
                  <a:srgbClr val="29303B"/>
                </a:solidFill>
              </a:rPr>
              <a:t>S</a:t>
            </a:r>
            <a:r>
              <a:rPr lang="en-US" sz="1800" b="1" i="0" dirty="0">
                <a:solidFill>
                  <a:srgbClr val="29303B"/>
                </a:solidFill>
                <a:effectLst/>
              </a:rPr>
              <a:t>ystem) cluster.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2" descr="Loading and Saving Your Data | Spark Tutorial | Intellipaat">
            <a:extLst>
              <a:ext uri="{FF2B5EF4-FFF2-40B4-BE49-F238E27FC236}">
                <a16:creationId xmlns:a16="http://schemas.microsoft.com/office/drawing/2014/main" id="{362BCF3C-5713-4B61-9BF9-59EC37B90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418" y="4652164"/>
            <a:ext cx="3755782" cy="170418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56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75.3 Create RDDs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5558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Create RDDs</a:t>
            </a:r>
            <a:r>
              <a:rPr lang="en-US" sz="1800" b="1" dirty="0">
                <a:solidFill>
                  <a:srgbClr val="29303B"/>
                </a:solidFill>
              </a:rPr>
              <a:t> Explanation</a:t>
            </a:r>
          </a:p>
          <a:p>
            <a:pPr marL="342900" indent="-342900" algn="l">
              <a:buClr>
                <a:srgbClr val="0070C0"/>
              </a:buClr>
              <a:buSzPct val="80000"/>
              <a:buFont typeface="Wingdings" pitchFamily="2" charset="2"/>
              <a:buChar char="u"/>
            </a:pPr>
            <a:r>
              <a:rPr lang="en-US" sz="1800" b="1" dirty="0">
                <a:solidFill>
                  <a:srgbClr val="C00000"/>
                </a:solidFill>
              </a:rPr>
              <a:t>What is HDFS?</a:t>
            </a:r>
          </a:p>
          <a:p>
            <a:pPr marL="342900" indent="-342900" algn="l">
              <a:buClr>
                <a:srgbClr val="0070C0"/>
              </a:buClr>
              <a:buSzPct val="80000"/>
              <a:buFont typeface="Wingdings" pitchFamily="2" charset="2"/>
              <a:buChar char="u"/>
            </a:pPr>
            <a:r>
              <a:rPr lang="en-US" sz="1800" b="1" i="0" dirty="0">
                <a:solidFill>
                  <a:srgbClr val="29303B"/>
                </a:solidFill>
                <a:effectLst/>
              </a:rPr>
              <a:t>When you are dealing with big data</a:t>
            </a:r>
            <a:r>
              <a:rPr lang="en-US" sz="1800" b="1" dirty="0">
                <a:solidFill>
                  <a:srgbClr val="29303B"/>
                </a:solidFill>
              </a:rPr>
              <a:t> </a:t>
            </a:r>
            <a:r>
              <a:rPr lang="en-US" sz="1800" b="1" i="0" dirty="0">
                <a:solidFill>
                  <a:srgbClr val="29303B"/>
                </a:solidFill>
                <a:effectLst/>
              </a:rPr>
              <a:t>and you are working with a Hadoop cluster, HDFS </a:t>
            </a:r>
            <a:r>
              <a:rPr lang="en-US" sz="1800" b="1" dirty="0">
                <a:solidFill>
                  <a:srgbClr val="29303B"/>
                </a:solidFill>
              </a:rPr>
              <a:t>are</a:t>
            </a:r>
            <a:r>
              <a:rPr lang="en-US" sz="1800" b="1" i="0" dirty="0">
                <a:solidFill>
                  <a:srgbClr val="29303B"/>
                </a:solidFill>
                <a:effectLst/>
              </a:rPr>
              <a:t> usually your data will live.</a:t>
            </a:r>
          </a:p>
          <a:p>
            <a:pPr marL="342900" indent="-342900" algn="l">
              <a:buClr>
                <a:srgbClr val="0070C0"/>
              </a:buClr>
              <a:buSzPct val="80000"/>
              <a:buFont typeface="Wingdings" pitchFamily="2" charset="2"/>
              <a:buChar char="u"/>
            </a:pPr>
            <a:r>
              <a:rPr lang="en-US" sz="1800" b="1" i="0" dirty="0">
                <a:solidFill>
                  <a:srgbClr val="29303B"/>
                </a:solidFill>
                <a:effectLst/>
              </a:rPr>
              <a:t>RDD</a:t>
            </a:r>
            <a:r>
              <a:rPr lang="en-US" sz="1800" b="1" dirty="0">
                <a:solidFill>
                  <a:srgbClr val="29303B"/>
                </a:solidFill>
              </a:rPr>
              <a:t>s is </a:t>
            </a:r>
            <a:r>
              <a:rPr lang="en-US" sz="1800" b="1" i="0" dirty="0">
                <a:solidFill>
                  <a:srgbClr val="29303B"/>
                </a:solidFill>
                <a:effectLst/>
              </a:rPr>
              <a:t>just a way of loading and maintaining very large amounts of data and keeping track </a:t>
            </a:r>
            <a:r>
              <a:rPr lang="en-US" sz="1800" b="1" dirty="0">
                <a:solidFill>
                  <a:srgbClr val="29303B"/>
                </a:solidFill>
              </a:rPr>
              <a:t>in</a:t>
            </a:r>
            <a:r>
              <a:rPr lang="en-US" sz="1800" b="1" i="0" dirty="0">
                <a:solidFill>
                  <a:srgbClr val="29303B"/>
                </a:solidFill>
                <a:effectLst/>
              </a:rPr>
              <a:t> your script</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n </a:t>
            </a:r>
            <a:r>
              <a:rPr lang="en-US" sz="1800" b="1" i="0" dirty="0">
                <a:solidFill>
                  <a:srgbClr val="C00000"/>
                </a:solidFill>
                <a:effectLst/>
              </a:rPr>
              <a:t>RDD is an object that contains a bunch of data</a:t>
            </a:r>
            <a:r>
              <a:rPr lang="en-US" sz="1800" b="1" i="0" dirty="0">
                <a:solidFill>
                  <a:srgbClr val="29303B"/>
                </a:solidFill>
                <a:effectLst/>
              </a:rPr>
              <a:t>, and you do not have to think about the scale/size, because Spark does that for you.</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8" name="Picture 2" descr="Loading and Saving Your Data | Spark Tutorial | Intellipaat">
            <a:extLst>
              <a:ext uri="{FF2B5EF4-FFF2-40B4-BE49-F238E27FC236}">
                <a16:creationId xmlns:a16="http://schemas.microsoft.com/office/drawing/2014/main" id="{CDD5D1C4-3F10-4208-ACB3-7EA383C89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418" y="4652164"/>
            <a:ext cx="3755782" cy="170418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934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75.3 Create RDDs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50384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Create RDDs</a:t>
            </a:r>
            <a:r>
              <a:rPr lang="en-US" sz="1800" b="1" dirty="0">
                <a:solidFill>
                  <a:srgbClr val="29303B"/>
                </a:solidFill>
              </a:rPr>
              <a:t> Explanation</a:t>
            </a:r>
          </a:p>
          <a:p>
            <a:pPr marL="342900" indent="-342900" algn="l">
              <a:buClr>
                <a:srgbClr val="0070C0"/>
              </a:buClr>
              <a:buSzPct val="80000"/>
              <a:buFont typeface="Wingdings" pitchFamily="2" charset="2"/>
              <a:buChar char="u"/>
            </a:pPr>
            <a:r>
              <a:rPr lang="en-US" sz="1800" b="1" i="0" dirty="0">
                <a:solidFill>
                  <a:srgbClr val="29303B"/>
                </a:solidFill>
                <a:effectLst/>
              </a:rPr>
              <a:t>Now, there are two different types of classes of things you can do on RDDs once you have them. </a:t>
            </a:r>
          </a:p>
          <a:p>
            <a:pPr marL="342900" indent="-342900" algn="l">
              <a:buClr>
                <a:srgbClr val="0070C0"/>
              </a:buClr>
              <a:buSzPct val="80000"/>
              <a:buFont typeface="Wingdings" pitchFamily="2" charset="2"/>
              <a:buChar char="u"/>
            </a:pPr>
            <a:r>
              <a:rPr lang="en-US" sz="1800" b="1" i="0" dirty="0">
                <a:solidFill>
                  <a:srgbClr val="29303B"/>
                </a:solidFill>
                <a:effectLst/>
              </a:rPr>
              <a:t>You can do transforms, and you can do actions. </a:t>
            </a:r>
          </a:p>
          <a:p>
            <a:pPr marL="342900" indent="-342900" algn="l">
              <a:buClr>
                <a:srgbClr val="0070C0"/>
              </a:buClr>
              <a:buSzPct val="80000"/>
              <a:buFont typeface="Wingdings" pitchFamily="2" charset="2"/>
              <a:buChar char="u"/>
            </a:pPr>
            <a:r>
              <a:rPr lang="en-US" sz="1800" b="1" i="0" dirty="0">
                <a:solidFill>
                  <a:srgbClr val="29303B"/>
                </a:solidFill>
                <a:effectLst/>
              </a:rPr>
              <a:t>Let's talk about transformations first. </a:t>
            </a:r>
          </a:p>
          <a:p>
            <a:pPr marL="342900" indent="-342900" algn="l">
              <a:buClr>
                <a:srgbClr val="0070C0"/>
              </a:buClr>
              <a:buSzPct val="80000"/>
              <a:buFont typeface="Wingdings" pitchFamily="2" charset="2"/>
              <a:buChar char="u"/>
            </a:pPr>
            <a:r>
              <a:rPr lang="en-US" sz="1800" b="1" i="0" dirty="0">
                <a:solidFill>
                  <a:srgbClr val="29303B"/>
                </a:solidFill>
                <a:effectLst/>
              </a:rPr>
              <a:t>Transformations are exactly what it sounds like. </a:t>
            </a:r>
          </a:p>
          <a:p>
            <a:pPr marL="342900" indent="-342900" algn="l">
              <a:buClr>
                <a:srgbClr val="0070C0"/>
              </a:buClr>
              <a:buSzPct val="80000"/>
              <a:buFont typeface="Wingdings" pitchFamily="2" charset="2"/>
              <a:buChar char="u"/>
            </a:pPr>
            <a:r>
              <a:rPr lang="en-US" sz="1800" b="1" i="0" dirty="0">
                <a:solidFill>
                  <a:srgbClr val="29303B"/>
                </a:solidFill>
                <a:effectLst/>
              </a:rPr>
              <a:t>It's a way of taking an RDD and transforming every row in that RDD to some new value based on some function you provide.</a:t>
            </a:r>
          </a:p>
          <a:p>
            <a:pPr algn="l"/>
            <a:r>
              <a:rPr lang="en-US" sz="1800" b="1" i="0" dirty="0">
                <a:solidFill>
                  <a:srgbClr val="29303B"/>
                </a:solidFill>
                <a:effectLst/>
              </a:rPr>
              <a:t>Map and flatmap are the ones you'll see the most often.</a:t>
            </a:r>
          </a:p>
          <a:p>
            <a:pPr algn="l"/>
            <a:r>
              <a:rPr lang="en-US" sz="1800" b="1" i="0" dirty="0">
                <a:solidFill>
                  <a:srgbClr val="29303B"/>
                </a:solidFill>
                <a:effectLst/>
              </a:rPr>
              <a:t>Both of these will take any function that you can dream up</a:t>
            </a:r>
          </a:p>
          <a:p>
            <a:pPr algn="l"/>
            <a:r>
              <a:rPr lang="en-US" sz="1800" b="1" i="0" dirty="0">
                <a:solidFill>
                  <a:srgbClr val="29303B"/>
                </a:solidFill>
                <a:effectLst/>
              </a:rPr>
              <a:t>that will take as input a row of an RDD,</a:t>
            </a:r>
          </a:p>
          <a:p>
            <a:pPr algn="l"/>
            <a:r>
              <a:rPr lang="en-US" sz="1800" b="1" i="0" dirty="0">
                <a:solidFill>
                  <a:srgbClr val="29303B"/>
                </a:solidFill>
                <a:effectLst/>
              </a:rPr>
              <a:t>and it will output a transformed row.</a:t>
            </a:r>
          </a:p>
          <a:p>
            <a:pPr algn="l"/>
            <a:r>
              <a:rPr lang="en-US" sz="1800" b="1" i="0" dirty="0">
                <a:solidFill>
                  <a:srgbClr val="29303B"/>
                </a:solidFill>
                <a:effectLst/>
              </a:rPr>
              <a:t>For example, you might take raw input from some CSV file,</a:t>
            </a:r>
          </a:p>
          <a:p>
            <a:pPr algn="l"/>
            <a:r>
              <a:rPr lang="en-US" sz="1800" b="1" i="0" dirty="0">
                <a:solidFill>
                  <a:srgbClr val="29303B"/>
                </a:solidFill>
                <a:effectLst/>
              </a:rPr>
              <a:t>and your map operation might take that input</a:t>
            </a:r>
          </a:p>
          <a:p>
            <a:pPr algn="l"/>
            <a:r>
              <a:rPr lang="en-US" sz="1800" b="1" i="0" dirty="0">
                <a:solidFill>
                  <a:srgbClr val="29303B"/>
                </a:solidFill>
                <a:effectLst/>
              </a:rPr>
              <a:t>and break it up into individual fields</a:t>
            </a:r>
          </a:p>
          <a:p>
            <a:pPr algn="l"/>
            <a:r>
              <a:rPr lang="en-US" sz="1800" b="1" i="0" dirty="0">
                <a:solidFill>
                  <a:srgbClr val="29303B"/>
                </a:solidFill>
                <a:effectLst/>
              </a:rPr>
              <a:t>based on the comma delimiter and return back a Python list,</a:t>
            </a:r>
          </a:p>
          <a:p>
            <a:pPr algn="l"/>
            <a:r>
              <a:rPr lang="en-US" sz="1800" b="1" i="0" dirty="0">
                <a:solidFill>
                  <a:srgbClr val="29303B"/>
                </a:solidFill>
                <a:effectLst/>
              </a:rPr>
              <a:t>for example, that has that data in a more structured format</a:t>
            </a:r>
          </a:p>
          <a:p>
            <a:pPr algn="l"/>
            <a:r>
              <a:rPr lang="en-US" sz="1800" b="1" i="0" dirty="0">
                <a:solidFill>
                  <a:srgbClr val="29303B"/>
                </a:solidFill>
                <a:effectLst/>
              </a:rPr>
              <a:t>that you can perform further processing on,</a:t>
            </a:r>
          </a:p>
          <a:p>
            <a:pPr algn="l"/>
            <a:r>
              <a:rPr lang="en-US" sz="1800" b="1" i="0" dirty="0">
                <a:solidFill>
                  <a:srgbClr val="29303B"/>
                </a:solidFill>
                <a:effectLst/>
              </a:rPr>
              <a:t>and you can chain map operations together.</a:t>
            </a:r>
          </a:p>
          <a:p>
            <a:pPr algn="l"/>
            <a:r>
              <a:rPr lang="en-US" sz="1800" b="1" i="0" dirty="0">
                <a:solidFill>
                  <a:srgbClr val="29303B"/>
                </a:solidFill>
                <a:effectLst/>
              </a:rPr>
              <a:t>The output of one map might end up creating a new RDD</a:t>
            </a:r>
          </a:p>
          <a:p>
            <a:pPr algn="l"/>
            <a:r>
              <a:rPr lang="en-US" sz="1800" b="1" i="0" dirty="0">
                <a:solidFill>
                  <a:srgbClr val="29303B"/>
                </a:solidFill>
                <a:effectLst/>
              </a:rPr>
              <a:t>that you then do another transformation on</a:t>
            </a:r>
          </a:p>
          <a:p>
            <a:pPr algn="l"/>
            <a:r>
              <a:rPr lang="en-US" sz="1800" b="1" i="0" dirty="0">
                <a:solidFill>
                  <a:srgbClr val="29303B"/>
                </a:solidFill>
                <a:effectLst/>
              </a:rPr>
              <a:t>and so on and so forth, and, again, the key is</a:t>
            </a:r>
          </a:p>
          <a:p>
            <a:pPr algn="l"/>
            <a:r>
              <a:rPr lang="en-US" sz="1800" b="1" i="0" dirty="0">
                <a:solidFill>
                  <a:srgbClr val="29303B"/>
                </a:solidFill>
                <a:effectLst/>
              </a:rPr>
              <a:t>Spark can distribute those transformations across a cluster.</a:t>
            </a:r>
          </a:p>
          <a:p>
            <a:pPr algn="l"/>
            <a:r>
              <a:rPr lang="en-US" sz="1800" b="1" i="0" dirty="0">
                <a:solidFill>
                  <a:srgbClr val="29303B"/>
                </a:solidFill>
                <a:effectLst/>
              </a:rPr>
              <a:t>It might take part of your RDD and transform it</a:t>
            </a:r>
          </a:p>
          <a:p>
            <a:pPr algn="l"/>
            <a:r>
              <a:rPr lang="en-US" sz="1800" b="1" i="0" dirty="0">
                <a:solidFill>
                  <a:srgbClr val="29303B"/>
                </a:solidFill>
                <a:effectLst/>
              </a:rPr>
              <a:t>on one machine and another part of your RDD</a:t>
            </a:r>
          </a:p>
          <a:p>
            <a:pPr algn="l"/>
            <a:r>
              <a:rPr lang="en-US" sz="1800" b="1" i="0" dirty="0">
                <a:solidFill>
                  <a:srgbClr val="29303B"/>
                </a:solidFill>
                <a:effectLst/>
              </a:rPr>
              <a:t>and transform it on another.</a:t>
            </a:r>
          </a:p>
          <a:p>
            <a:pPr algn="l"/>
            <a:r>
              <a:rPr lang="en-US" sz="1800" b="1" i="0" dirty="0">
                <a:solidFill>
                  <a:srgbClr val="29303B"/>
                </a:solidFill>
                <a:effectLst/>
              </a:rPr>
              <a:t>Now, like I said, map and flatmap are</a:t>
            </a:r>
          </a:p>
          <a:p>
            <a:pPr algn="l"/>
            <a:r>
              <a:rPr lang="en-US" sz="1800" b="1" i="0" dirty="0">
                <a:solidFill>
                  <a:srgbClr val="29303B"/>
                </a:solidFill>
                <a:effectLst/>
              </a:rPr>
              <a:t>the most common transformations you'll see.</a:t>
            </a:r>
          </a:p>
          <a:p>
            <a:pPr algn="l"/>
            <a:r>
              <a:rPr lang="en-US" sz="1800" b="1" i="0" dirty="0">
                <a:solidFill>
                  <a:srgbClr val="29303B"/>
                </a:solidFill>
                <a:effectLst/>
              </a:rPr>
              <a:t>The only difference is that, they differ in that,</a:t>
            </a:r>
          </a:p>
          <a:p>
            <a:pPr algn="l"/>
            <a:r>
              <a:rPr lang="en-US" sz="1800" b="1" i="0" dirty="0">
                <a:solidFill>
                  <a:srgbClr val="29303B"/>
                </a:solidFill>
                <a:effectLst/>
              </a:rPr>
              <a:t>map will only allow you to output one value</a:t>
            </a:r>
          </a:p>
          <a:p>
            <a:pPr algn="l"/>
            <a:r>
              <a:rPr lang="en-US" sz="1800" b="1" i="0" dirty="0">
                <a:solidFill>
                  <a:srgbClr val="29303B"/>
                </a:solidFill>
                <a:effectLst/>
              </a:rPr>
              <a:t>for every row whereas flatmap will let you actually output</a:t>
            </a:r>
          </a:p>
          <a:p>
            <a:pPr algn="l"/>
            <a:r>
              <a:rPr lang="en-US" sz="1800" b="1" i="0" dirty="0">
                <a:solidFill>
                  <a:srgbClr val="29303B"/>
                </a:solidFill>
                <a:effectLst/>
              </a:rPr>
              <a:t>multiple new rows for a given row.</a:t>
            </a:r>
          </a:p>
          <a:p>
            <a:pPr algn="l"/>
            <a:r>
              <a:rPr lang="en-US" sz="1800" b="1" i="0" dirty="0">
                <a:solidFill>
                  <a:srgbClr val="29303B"/>
                </a:solidFill>
                <a:effectLst/>
              </a:rPr>
              <a:t>You can actually create a larger RDD or a smaller RDD</a:t>
            </a:r>
          </a:p>
          <a:p>
            <a:pPr algn="l"/>
            <a:r>
              <a:rPr lang="en-US" sz="1800" b="1" i="0" dirty="0">
                <a:solidFill>
                  <a:srgbClr val="29303B"/>
                </a:solidFill>
                <a:effectLst/>
              </a:rPr>
              <a:t>than you started with using flatmap.</a:t>
            </a:r>
          </a:p>
          <a:p>
            <a:pPr algn="l"/>
            <a:r>
              <a:rPr lang="en-US" sz="1800" b="1" i="0" dirty="0">
                <a:solidFill>
                  <a:srgbClr val="29303B"/>
                </a:solidFill>
                <a:effectLst/>
              </a:rPr>
              <a:t>Also, filter can be used if what you want to do is just create</a:t>
            </a:r>
          </a:p>
          <a:p>
            <a:pPr algn="l"/>
            <a:r>
              <a:rPr lang="en-US" sz="1800" b="1" i="0" dirty="0">
                <a:solidFill>
                  <a:srgbClr val="29303B"/>
                </a:solidFill>
                <a:effectLst/>
              </a:rPr>
              <a:t>a Boolean function that says,</a:t>
            </a:r>
          </a:p>
          <a:p>
            <a:pPr algn="l"/>
            <a:r>
              <a:rPr lang="en-US" sz="1800" b="1" i="0" dirty="0">
                <a:solidFill>
                  <a:srgbClr val="29303B"/>
                </a:solidFill>
                <a:effectLst/>
              </a:rPr>
              <a:t>"Should this row be preserved or not? Yes or no,"</a:t>
            </a:r>
          </a:p>
          <a:p>
            <a:pPr algn="l"/>
            <a:r>
              <a:rPr lang="en-US" sz="1800" b="1" i="0" dirty="0">
                <a:solidFill>
                  <a:srgbClr val="29303B"/>
                </a:solidFill>
                <a:effectLst/>
              </a:rPr>
              <a:t>and there are some less commonly-used transformations</a:t>
            </a:r>
          </a:p>
          <a:p>
            <a:pPr algn="l"/>
            <a:r>
              <a:rPr lang="en-US" sz="1800" b="1" i="0" dirty="0">
                <a:solidFill>
                  <a:srgbClr val="29303B"/>
                </a:solidFill>
                <a:effectLst/>
              </a:rPr>
              <a:t>as well, like distinct which will only return back</a:t>
            </a:r>
          </a:p>
          <a:p>
            <a:pPr algn="l"/>
            <a:r>
              <a:rPr lang="en-US" sz="1800" b="1" i="0" dirty="0">
                <a:solidFill>
                  <a:srgbClr val="29303B"/>
                </a:solidFill>
                <a:effectLst/>
              </a:rPr>
              <a:t>distinct values within your RDD.</a:t>
            </a:r>
          </a:p>
          <a:p>
            <a:pPr algn="l"/>
            <a:r>
              <a:rPr lang="en-US" sz="1800" b="1" i="0" dirty="0">
                <a:solidFill>
                  <a:srgbClr val="29303B"/>
                </a:solidFill>
                <a:effectLst/>
              </a:rPr>
              <a:t>Sample lets you take a random sample from it,</a:t>
            </a:r>
          </a:p>
          <a:p>
            <a:pPr algn="l"/>
            <a:r>
              <a:rPr lang="en-US" sz="1800" b="1" i="0" dirty="0">
                <a:solidFill>
                  <a:srgbClr val="29303B"/>
                </a:solidFill>
                <a:effectLst/>
              </a:rPr>
              <a:t>and then you can perform intersection operations</a:t>
            </a:r>
          </a:p>
          <a:p>
            <a:pPr algn="l"/>
            <a:r>
              <a:rPr lang="en-US" sz="1800" b="1" i="0" dirty="0">
                <a:solidFill>
                  <a:srgbClr val="29303B"/>
                </a:solidFill>
                <a:effectLst/>
              </a:rPr>
              <a:t>like union, intersection, subtract,</a:t>
            </a:r>
          </a:p>
          <a:p>
            <a:pPr algn="l"/>
            <a:r>
              <a:rPr lang="en-US" sz="1800" b="1" i="0" dirty="0">
                <a:solidFill>
                  <a:srgbClr val="29303B"/>
                </a:solidFill>
                <a:effectLst/>
              </a:rPr>
              <a:t>or you can produce every cartesian combination</a:t>
            </a:r>
          </a:p>
          <a:p>
            <a:pPr algn="l"/>
            <a:r>
              <a:rPr lang="en-US" sz="1800" b="1" i="0" dirty="0">
                <a:solidFill>
                  <a:srgbClr val="29303B"/>
                </a:solidFill>
                <a:effectLst/>
              </a:rPr>
              <a:t>that exists within an RDD.</a:t>
            </a:r>
          </a:p>
          <a:p>
            <a:pPr algn="l"/>
            <a:r>
              <a:rPr lang="en-US" sz="1800" b="1" i="0" dirty="0">
                <a:solidFill>
                  <a:srgbClr val="29303B"/>
                </a:solidFill>
                <a:effectLst/>
              </a:rPr>
              <a:t>Here's a little example of how it might work.</a:t>
            </a:r>
          </a:p>
          <a:p>
            <a:pPr algn="l"/>
            <a:r>
              <a:rPr lang="en-US" sz="1800" b="1" i="0" dirty="0">
                <a:solidFill>
                  <a:srgbClr val="29303B"/>
                </a:solidFill>
                <a:effectLst/>
              </a:rPr>
              <a:t>Let's say I created an RDD just from the list</a:t>
            </a:r>
          </a:p>
          <a:p>
            <a:pPr algn="l"/>
            <a:r>
              <a:rPr lang="en-US" sz="1800" b="1" i="0" dirty="0">
                <a:solidFill>
                  <a:srgbClr val="29303B"/>
                </a:solidFill>
                <a:effectLst/>
              </a:rPr>
              <a:t>one, two, three, four.</a:t>
            </a:r>
          </a:p>
          <a:p>
            <a:pPr algn="l"/>
            <a:r>
              <a:rPr lang="en-US" sz="1800" b="1" i="0" dirty="0">
                <a:solidFill>
                  <a:srgbClr val="29303B"/>
                </a:solidFill>
                <a:effectLst/>
              </a:rPr>
              <a:t>I can call then </a:t>
            </a:r>
            <a:r>
              <a:rPr lang="en-US" sz="1800" b="1" i="0" dirty="0" err="1">
                <a:solidFill>
                  <a:srgbClr val="29303B"/>
                </a:solidFill>
                <a:effectLst/>
              </a:rPr>
              <a:t>rdd.map</a:t>
            </a:r>
            <a:r>
              <a:rPr lang="en-US" sz="1800" b="1" i="0" dirty="0">
                <a:solidFill>
                  <a:srgbClr val="29303B"/>
                </a:solidFill>
                <a:effectLst/>
              </a:rPr>
              <a:t> with a lambda function of x</a:t>
            </a:r>
          </a:p>
          <a:p>
            <a:pPr algn="l"/>
            <a:r>
              <a:rPr lang="en-US" sz="1800" b="1" i="0" dirty="0">
                <a:solidFill>
                  <a:srgbClr val="29303B"/>
                </a:solidFill>
                <a:effectLst/>
              </a:rPr>
              <a:t>that takes in each row, each value of that RDD,</a:t>
            </a:r>
          </a:p>
          <a:p>
            <a:pPr algn="l"/>
            <a:r>
              <a:rPr lang="en-US" sz="1800" b="1" i="0" dirty="0">
                <a:solidFill>
                  <a:srgbClr val="29303B"/>
                </a:solidFill>
                <a:effectLst/>
              </a:rPr>
              <a:t>calls it x, and then it applies the function</a:t>
            </a:r>
          </a:p>
          <a:p>
            <a:pPr algn="l"/>
            <a:r>
              <a:rPr lang="en-US" sz="1800" b="1" i="0" dirty="0">
                <a:solidFill>
                  <a:srgbClr val="29303B"/>
                </a:solidFill>
                <a:effectLst/>
              </a:rPr>
              <a:t>x times x to square it.</a:t>
            </a:r>
          </a:p>
          <a:p>
            <a:pPr algn="l"/>
            <a:r>
              <a:rPr lang="en-US" sz="1800" b="1" i="0" dirty="0">
                <a:solidFill>
                  <a:srgbClr val="29303B"/>
                </a:solidFill>
                <a:effectLst/>
              </a:rPr>
              <a:t>The output of this, if I were to then collect the output</a:t>
            </a:r>
          </a:p>
          <a:p>
            <a:pPr algn="l"/>
            <a:r>
              <a:rPr lang="en-US" sz="1800" b="1" i="0" dirty="0">
                <a:solidFill>
                  <a:srgbClr val="29303B"/>
                </a:solidFill>
                <a:effectLst/>
              </a:rPr>
              <a:t>of this RDD, would be one, four, nine, and six,</a:t>
            </a:r>
          </a:p>
          <a:p>
            <a:pPr algn="l"/>
            <a:r>
              <a:rPr lang="en-US" sz="1800" b="1" i="0" dirty="0">
                <a:solidFill>
                  <a:srgbClr val="29303B"/>
                </a:solidFill>
                <a:effectLst/>
              </a:rPr>
              <a:t>because it would take each individual entry</a:t>
            </a:r>
          </a:p>
          <a:p>
            <a:pPr algn="l"/>
            <a:r>
              <a:rPr lang="en-US" sz="1800" b="1" i="0" dirty="0">
                <a:solidFill>
                  <a:srgbClr val="29303B"/>
                </a:solidFill>
                <a:effectLst/>
              </a:rPr>
              <a:t>of that RDD and square it and put that into a new RDD.</a:t>
            </a:r>
          </a:p>
          <a:p>
            <a:pPr algn="l"/>
            <a:r>
              <a:rPr lang="en-US" sz="1800" b="1" i="0" dirty="0">
                <a:solidFill>
                  <a:srgbClr val="29303B"/>
                </a:solidFill>
                <a:effectLst/>
              </a:rPr>
              <a:t>Okay, make sense?</a:t>
            </a:r>
          </a:p>
          <a:p>
            <a:pPr algn="l"/>
            <a:r>
              <a:rPr lang="en-US" sz="1800" b="1" i="0" dirty="0">
                <a:solidFill>
                  <a:srgbClr val="29303B"/>
                </a:solidFill>
                <a:effectLst/>
              </a:rPr>
              <a:t>Now, if you don't remember what lambda functions are,</a:t>
            </a:r>
          </a:p>
          <a:p>
            <a:pPr algn="l"/>
            <a:r>
              <a:rPr lang="en-US" sz="1800" b="1" i="0" dirty="0">
                <a:solidFill>
                  <a:srgbClr val="29303B"/>
                </a:solidFill>
                <a:effectLst/>
              </a:rPr>
              <a:t>we did talk about it a little bit earlier in this course,</a:t>
            </a:r>
          </a:p>
          <a:p>
            <a:pPr algn="l"/>
            <a:r>
              <a:rPr lang="en-US" sz="1800" b="1" i="0" dirty="0">
                <a:solidFill>
                  <a:srgbClr val="29303B"/>
                </a:solidFill>
                <a:effectLst/>
              </a:rPr>
              <a:t>but, as a refresher, the lambda function is just</a:t>
            </a:r>
          </a:p>
          <a:p>
            <a:pPr algn="l"/>
            <a:r>
              <a:rPr lang="en-US" sz="1800" b="1" i="0" dirty="0">
                <a:solidFill>
                  <a:srgbClr val="29303B"/>
                </a:solidFill>
                <a:effectLst/>
              </a:rPr>
              <a:t>a shorthand for defining a function in lines.</a:t>
            </a:r>
          </a:p>
          <a:p>
            <a:pPr algn="l"/>
            <a:r>
              <a:rPr lang="en-US" sz="1800" b="1" i="0" dirty="0">
                <a:solidFill>
                  <a:srgbClr val="29303B"/>
                </a:solidFill>
                <a:effectLst/>
              </a:rPr>
              <a:t>Lambda x: x*x is exactly the same thing as defining</a:t>
            </a:r>
          </a:p>
          <a:p>
            <a:pPr algn="l"/>
            <a:r>
              <a:rPr lang="en-US" sz="1800" b="1" i="0" dirty="0">
                <a:solidFill>
                  <a:srgbClr val="29303B"/>
                </a:solidFill>
                <a:effectLst/>
              </a:rPr>
              <a:t>a separate function that we named called </a:t>
            </a:r>
            <a:r>
              <a:rPr lang="en-US" sz="1800" b="1" i="0" dirty="0" err="1">
                <a:solidFill>
                  <a:srgbClr val="29303B"/>
                </a:solidFill>
                <a:effectLst/>
              </a:rPr>
              <a:t>squareit</a:t>
            </a:r>
            <a:endParaRPr lang="en-US" sz="1800" b="1" i="0" dirty="0">
              <a:solidFill>
                <a:srgbClr val="29303B"/>
              </a:solidFill>
              <a:effectLst/>
            </a:endParaRPr>
          </a:p>
          <a:p>
            <a:pPr algn="l"/>
            <a:r>
              <a:rPr lang="en-US" sz="1800" b="1" i="0" dirty="0">
                <a:solidFill>
                  <a:srgbClr val="29303B"/>
                </a:solidFill>
                <a:effectLst/>
              </a:rPr>
              <a:t>that returns x times x, then saying </a:t>
            </a:r>
            <a:r>
              <a:rPr lang="en-US" sz="1800" b="1" i="0" dirty="0" err="1">
                <a:solidFill>
                  <a:srgbClr val="29303B"/>
                </a:solidFill>
                <a:effectLst/>
              </a:rPr>
              <a:t>rdd.map</a:t>
            </a:r>
            <a:r>
              <a:rPr lang="en-US" sz="1800" b="1" i="0" dirty="0">
                <a:solidFill>
                  <a:srgbClr val="29303B"/>
                </a:solidFill>
                <a:effectLst/>
              </a:rPr>
              <a:t> ,</a:t>
            </a:r>
          </a:p>
          <a:p>
            <a:pPr algn="l"/>
            <a:r>
              <a:rPr lang="en-US" sz="1800" b="1" i="0" dirty="0">
                <a:solidFill>
                  <a:srgbClr val="29303B"/>
                </a:solidFill>
                <a:effectLst/>
              </a:rPr>
              <a:t>so it's just a shorthand for very simple functions</a:t>
            </a:r>
          </a:p>
          <a:p>
            <a:pPr algn="l"/>
            <a:r>
              <a:rPr lang="en-US" sz="1800" b="1" i="0" dirty="0">
                <a:solidFill>
                  <a:srgbClr val="29303B"/>
                </a:solidFill>
                <a:effectLst/>
              </a:rPr>
              <a:t>that you want to pass in as a transformation.</a:t>
            </a:r>
          </a:p>
          <a:p>
            <a:pPr algn="l"/>
            <a:r>
              <a:rPr lang="en-US" sz="1800" b="1" i="0" dirty="0">
                <a:solidFill>
                  <a:srgbClr val="29303B"/>
                </a:solidFill>
                <a:effectLst/>
              </a:rPr>
              <a:t>It eliminates the need to actually declare this</a:t>
            </a:r>
          </a:p>
          <a:p>
            <a:pPr algn="l"/>
            <a:r>
              <a:rPr lang="en-US" sz="1800" b="1" i="0" dirty="0">
                <a:solidFill>
                  <a:srgbClr val="29303B"/>
                </a:solidFill>
                <a:effectLst/>
              </a:rPr>
              <a:t>as a separate named function of its own,</a:t>
            </a:r>
          </a:p>
          <a:p>
            <a:pPr algn="l"/>
            <a:r>
              <a:rPr lang="en-US" sz="1800" b="1" i="0" dirty="0">
                <a:solidFill>
                  <a:srgbClr val="29303B"/>
                </a:solidFill>
                <a:effectLst/>
              </a:rPr>
              <a:t>and that's the whole idea of functional programming,</a:t>
            </a:r>
          </a:p>
          <a:p>
            <a:pPr algn="l"/>
            <a:r>
              <a:rPr lang="en-US" sz="1800" b="1" i="0" dirty="0">
                <a:solidFill>
                  <a:srgbClr val="29303B"/>
                </a:solidFill>
                <a:effectLst/>
              </a:rPr>
              <a:t>so you can say you understand functional programming now,</a:t>
            </a:r>
          </a:p>
          <a:p>
            <a:pPr algn="l"/>
            <a:r>
              <a:rPr lang="en-US" sz="1800" b="1" i="0" dirty="0">
                <a:solidFill>
                  <a:srgbClr val="29303B"/>
                </a:solidFill>
                <a:effectLst/>
              </a:rPr>
              <a:t>by the way, but, really, it's just shorthand notation</a:t>
            </a:r>
          </a:p>
          <a:p>
            <a:pPr algn="l"/>
            <a:r>
              <a:rPr lang="en-US" sz="1800" b="1" i="0" dirty="0">
                <a:solidFill>
                  <a:srgbClr val="29303B"/>
                </a:solidFill>
                <a:effectLst/>
              </a:rPr>
              <a:t>for defining a function in line as part of the parameters</a:t>
            </a:r>
          </a:p>
          <a:p>
            <a:pPr algn="l"/>
            <a:r>
              <a:rPr lang="en-US" sz="1800" b="1" i="0" dirty="0">
                <a:solidFill>
                  <a:srgbClr val="29303B"/>
                </a:solidFill>
                <a:effectLst/>
              </a:rPr>
              <a:t>to a map function, or any transformation for that matter.</a:t>
            </a:r>
          </a:p>
          <a:p>
            <a:pPr algn="l"/>
            <a:r>
              <a:rPr lang="en-US" sz="1800" b="1" i="0" dirty="0">
                <a:solidFill>
                  <a:srgbClr val="29303B"/>
                </a:solidFill>
                <a:effectLst/>
              </a:rPr>
              <a:t>You can also perform actions on RDDs.</a:t>
            </a:r>
          </a:p>
          <a:p>
            <a:pPr algn="l"/>
            <a:r>
              <a:rPr lang="en-US" sz="1800" b="1" i="0" dirty="0">
                <a:solidFill>
                  <a:srgbClr val="29303B"/>
                </a:solidFill>
                <a:effectLst/>
              </a:rPr>
              <a:t>When you want to actually get a result, you can call collect</a:t>
            </a:r>
          </a:p>
          <a:p>
            <a:pPr algn="l"/>
            <a:r>
              <a:rPr lang="en-US" sz="1800" b="1" i="0" dirty="0">
                <a:solidFill>
                  <a:srgbClr val="29303B"/>
                </a:solidFill>
                <a:effectLst/>
              </a:rPr>
              <a:t>on an RDD, and that will give you back</a:t>
            </a:r>
          </a:p>
          <a:p>
            <a:pPr algn="l"/>
            <a:r>
              <a:rPr lang="en-US" sz="1800" b="1" i="0" dirty="0">
                <a:solidFill>
                  <a:srgbClr val="29303B"/>
                </a:solidFill>
                <a:effectLst/>
              </a:rPr>
              <a:t>a plain old Python object that you can then iterate through</a:t>
            </a:r>
          </a:p>
          <a:p>
            <a:pPr algn="l"/>
            <a:r>
              <a:rPr lang="en-US" sz="1800" b="1" i="0" dirty="0">
                <a:solidFill>
                  <a:srgbClr val="29303B"/>
                </a:solidFill>
                <a:effectLst/>
              </a:rPr>
              <a:t>and print out the results or save '</a:t>
            </a:r>
            <a:r>
              <a:rPr lang="en-US" sz="1800" b="1" i="0" dirty="0" err="1">
                <a:solidFill>
                  <a:srgbClr val="29303B"/>
                </a:solidFill>
                <a:effectLst/>
              </a:rPr>
              <a:t>em</a:t>
            </a:r>
            <a:r>
              <a:rPr lang="en-US" sz="1800" b="1" i="0" dirty="0">
                <a:solidFill>
                  <a:srgbClr val="29303B"/>
                </a:solidFill>
                <a:effectLst/>
              </a:rPr>
              <a:t> to a file,</a:t>
            </a:r>
          </a:p>
          <a:p>
            <a:pPr algn="l"/>
            <a:r>
              <a:rPr lang="en-US" sz="1800" b="1" i="0" dirty="0">
                <a:solidFill>
                  <a:srgbClr val="29303B"/>
                </a:solidFill>
                <a:effectLst/>
              </a:rPr>
              <a:t>or whatever you want to do.</a:t>
            </a:r>
          </a:p>
          <a:p>
            <a:pPr algn="l"/>
            <a:r>
              <a:rPr lang="en-US" sz="1800" b="1" i="0" dirty="0">
                <a:solidFill>
                  <a:srgbClr val="29303B"/>
                </a:solidFill>
                <a:effectLst/>
              </a:rPr>
              <a:t>You can also call count, which will force it to actually</a:t>
            </a:r>
          </a:p>
          <a:p>
            <a:pPr algn="l"/>
            <a:r>
              <a:rPr lang="en-US" sz="1800" b="1" i="0" dirty="0">
                <a:solidFill>
                  <a:srgbClr val="29303B"/>
                </a:solidFill>
                <a:effectLst/>
              </a:rPr>
              <a:t>go count how many entries are in the RDD at this point.</a:t>
            </a:r>
          </a:p>
          <a:p>
            <a:pPr algn="l"/>
            <a:r>
              <a:rPr lang="en-US" sz="1800" b="1" i="0" dirty="0">
                <a:solidFill>
                  <a:srgbClr val="29303B"/>
                </a:solidFill>
                <a:effectLst/>
              </a:rPr>
              <a:t>CountByValue will give you a breakdown of how many times</a:t>
            </a:r>
          </a:p>
          <a:p>
            <a:pPr algn="l"/>
            <a:r>
              <a:rPr lang="en-US" sz="1800" b="1" i="0" dirty="0">
                <a:solidFill>
                  <a:srgbClr val="29303B"/>
                </a:solidFill>
                <a:effectLst/>
              </a:rPr>
              <a:t>each unique value within that RDD occurs,</a:t>
            </a:r>
          </a:p>
          <a:p>
            <a:pPr algn="l"/>
            <a:r>
              <a:rPr lang="en-US" sz="1800" b="1" i="0" dirty="0">
                <a:solidFill>
                  <a:srgbClr val="29303B"/>
                </a:solidFill>
                <a:effectLst/>
              </a:rPr>
              <a:t>and you can also sample from the RDD using take,</a:t>
            </a:r>
          </a:p>
          <a:p>
            <a:pPr algn="l"/>
            <a:r>
              <a:rPr lang="en-US" sz="1800" b="1" i="0" dirty="0">
                <a:solidFill>
                  <a:srgbClr val="29303B"/>
                </a:solidFill>
                <a:effectLst/>
              </a:rPr>
              <a:t>which will take some random number of entries from the RDD</a:t>
            </a:r>
          </a:p>
          <a:p>
            <a:pPr algn="l"/>
            <a:r>
              <a:rPr lang="en-US" sz="1800" b="1" i="0" dirty="0">
                <a:solidFill>
                  <a:srgbClr val="29303B"/>
                </a:solidFill>
                <a:effectLst/>
              </a:rPr>
              <a:t>or top, which will give you the first few entries</a:t>
            </a:r>
          </a:p>
          <a:p>
            <a:pPr algn="l"/>
            <a:r>
              <a:rPr lang="en-US" sz="1800" b="1" i="0" dirty="0">
                <a:solidFill>
                  <a:srgbClr val="29303B"/>
                </a:solidFill>
                <a:effectLst/>
              </a:rPr>
              <a:t>in that RDD if you want to just get a little peek into</a:t>
            </a:r>
          </a:p>
          <a:p>
            <a:pPr algn="l"/>
            <a:r>
              <a:rPr lang="en-US" sz="1800" b="1" i="0" dirty="0">
                <a:solidFill>
                  <a:srgbClr val="29303B"/>
                </a:solidFill>
                <a:effectLst/>
              </a:rPr>
              <a:t>what's in there for debugging purposes.</a:t>
            </a:r>
          </a:p>
          <a:p>
            <a:pPr algn="l"/>
            <a:r>
              <a:rPr lang="en-US" sz="1800" b="1" i="0" dirty="0">
                <a:solidFill>
                  <a:srgbClr val="29303B"/>
                </a:solidFill>
                <a:effectLst/>
              </a:rPr>
              <a:t>The more powerful action is reduce,</a:t>
            </a:r>
          </a:p>
          <a:p>
            <a:pPr algn="l"/>
            <a:r>
              <a:rPr lang="en-US" sz="1800" b="1" i="0" dirty="0">
                <a:solidFill>
                  <a:srgbClr val="29303B"/>
                </a:solidFill>
                <a:effectLst/>
              </a:rPr>
              <a:t>and that will actually let you combine values together</a:t>
            </a:r>
          </a:p>
          <a:p>
            <a:pPr algn="l"/>
            <a:r>
              <a:rPr lang="en-US" sz="1800" b="1" i="0" dirty="0">
                <a:solidFill>
                  <a:srgbClr val="29303B"/>
                </a:solidFill>
                <a:effectLst/>
              </a:rPr>
              <a:t>for a same common key value.</a:t>
            </a:r>
          </a:p>
          <a:p>
            <a:pPr algn="l"/>
            <a:r>
              <a:rPr lang="en-US" sz="1800" b="1" i="0" dirty="0">
                <a:solidFill>
                  <a:srgbClr val="29303B"/>
                </a:solidFill>
                <a:effectLst/>
              </a:rPr>
              <a:t>You can also use RDDs in the context of key value data,</a:t>
            </a:r>
          </a:p>
          <a:p>
            <a:pPr algn="l"/>
            <a:r>
              <a:rPr lang="en-US" sz="1800" b="1" i="0" dirty="0">
                <a:solidFill>
                  <a:srgbClr val="29303B"/>
                </a:solidFill>
                <a:effectLst/>
              </a:rPr>
              <a:t>and the reduce function lets you define a way</a:t>
            </a:r>
          </a:p>
          <a:p>
            <a:pPr algn="l"/>
            <a:r>
              <a:rPr lang="en-US" sz="1800" b="1" i="0" dirty="0">
                <a:solidFill>
                  <a:srgbClr val="29303B"/>
                </a:solidFill>
                <a:effectLst/>
              </a:rPr>
              <a:t>of combining together all of the values for a given key,</a:t>
            </a:r>
          </a:p>
          <a:p>
            <a:pPr algn="l"/>
            <a:r>
              <a:rPr lang="en-US" sz="1800" b="1" i="0" dirty="0">
                <a:solidFill>
                  <a:srgbClr val="29303B"/>
                </a:solidFill>
                <a:effectLst/>
              </a:rPr>
              <a:t>so very much similar in spirit to </a:t>
            </a:r>
            <a:r>
              <a:rPr lang="en-US" sz="1800" b="1" i="0" dirty="0" err="1">
                <a:solidFill>
                  <a:srgbClr val="29303B"/>
                </a:solidFill>
                <a:effectLst/>
              </a:rPr>
              <a:t>mapreduce</a:t>
            </a:r>
            <a:r>
              <a:rPr lang="en-US" sz="1800" b="1" i="0" dirty="0">
                <a:solidFill>
                  <a:srgbClr val="29303B"/>
                </a:solidFill>
                <a:effectLst/>
              </a:rPr>
              <a:t>.</a:t>
            </a:r>
          </a:p>
          <a:p>
            <a:pPr algn="l"/>
            <a:r>
              <a:rPr lang="en-US" sz="1800" b="1" i="0" dirty="0">
                <a:solidFill>
                  <a:srgbClr val="29303B"/>
                </a:solidFill>
                <a:effectLst/>
              </a:rPr>
              <a:t>Using reduce reduces, basically, the analogous operation</a:t>
            </a:r>
          </a:p>
          <a:p>
            <a:pPr algn="l"/>
            <a:r>
              <a:rPr lang="en-US" sz="1800" b="1" i="0" dirty="0">
                <a:solidFill>
                  <a:srgbClr val="29303B"/>
                </a:solidFill>
                <a:effectLst/>
              </a:rPr>
              <a:t>to a reducer in </a:t>
            </a:r>
            <a:r>
              <a:rPr lang="en-US" sz="1800" b="1" i="0" dirty="0" err="1">
                <a:solidFill>
                  <a:srgbClr val="29303B"/>
                </a:solidFill>
                <a:effectLst/>
              </a:rPr>
              <a:t>mapreduce</a:t>
            </a:r>
            <a:r>
              <a:rPr lang="en-US" sz="1800" b="1" i="0" dirty="0">
                <a:solidFill>
                  <a:srgbClr val="29303B"/>
                </a:solidFill>
                <a:effectLst/>
              </a:rPr>
              <a:t>, and map is analogous to mapper.</a:t>
            </a:r>
          </a:p>
          <a:p>
            <a:pPr algn="l"/>
            <a:r>
              <a:rPr lang="en-US" sz="1800" b="1" i="0" dirty="0">
                <a:solidFill>
                  <a:srgbClr val="29303B"/>
                </a:solidFill>
                <a:effectLst/>
              </a:rPr>
              <a:t>It's often very straightforward to actually take</a:t>
            </a:r>
          </a:p>
          <a:p>
            <a:pPr algn="l"/>
            <a:r>
              <a:rPr lang="en-US" sz="1800" b="1" i="0" dirty="0">
                <a:solidFill>
                  <a:srgbClr val="29303B"/>
                </a:solidFill>
                <a:effectLst/>
              </a:rPr>
              <a:t>a </a:t>
            </a:r>
            <a:r>
              <a:rPr lang="en-US" sz="1800" b="1" i="0" dirty="0" err="1">
                <a:solidFill>
                  <a:srgbClr val="29303B"/>
                </a:solidFill>
                <a:effectLst/>
              </a:rPr>
              <a:t>mapreduce</a:t>
            </a:r>
            <a:r>
              <a:rPr lang="en-US" sz="1800" b="1" i="0" dirty="0">
                <a:solidFill>
                  <a:srgbClr val="29303B"/>
                </a:solidFill>
                <a:effectLst/>
              </a:rPr>
              <a:t> job and convert it to Spark</a:t>
            </a:r>
          </a:p>
          <a:p>
            <a:pPr algn="l"/>
            <a:r>
              <a:rPr lang="en-US" sz="1800" b="1" i="0" dirty="0">
                <a:solidFill>
                  <a:srgbClr val="29303B"/>
                </a:solidFill>
                <a:effectLst/>
              </a:rPr>
              <a:t>by using these functions.</a:t>
            </a:r>
          </a:p>
          <a:p>
            <a:pPr algn="l"/>
            <a:r>
              <a:rPr lang="en-US" sz="1800" b="1" i="0" dirty="0">
                <a:solidFill>
                  <a:srgbClr val="29303B"/>
                </a:solidFill>
                <a:effectLst/>
              </a:rPr>
              <a:t>Remember, too, that nothing actually happens in Spark</a:t>
            </a:r>
          </a:p>
          <a:p>
            <a:pPr algn="l"/>
            <a:r>
              <a:rPr lang="en-US" sz="1800" b="1" i="0" dirty="0">
                <a:solidFill>
                  <a:srgbClr val="29303B"/>
                </a:solidFill>
                <a:effectLst/>
              </a:rPr>
              <a:t>until you call an action.</a:t>
            </a:r>
          </a:p>
          <a:p>
            <a:pPr algn="l"/>
            <a:r>
              <a:rPr lang="en-US" sz="1800" b="1" i="0" dirty="0">
                <a:solidFill>
                  <a:srgbClr val="29303B"/>
                </a:solidFill>
                <a:effectLst/>
              </a:rPr>
              <a:t>Once you call one of those action methods,</a:t>
            </a:r>
          </a:p>
          <a:p>
            <a:pPr algn="l"/>
            <a:r>
              <a:rPr lang="en-US" sz="1800" b="1" i="0" dirty="0">
                <a:solidFill>
                  <a:srgbClr val="29303B"/>
                </a:solidFill>
                <a:effectLst/>
              </a:rPr>
              <a:t>that's when Spark goes out and does its magic</a:t>
            </a:r>
          </a:p>
          <a:p>
            <a:pPr algn="l"/>
            <a:r>
              <a:rPr lang="en-US" sz="1800" b="1" i="0" dirty="0">
                <a:solidFill>
                  <a:srgbClr val="29303B"/>
                </a:solidFill>
                <a:effectLst/>
              </a:rPr>
              <a:t>with directed acyclic graphs and actually computes</a:t>
            </a:r>
          </a:p>
          <a:p>
            <a:pPr algn="l"/>
            <a:r>
              <a:rPr lang="en-US" sz="1800" b="1" i="0" dirty="0">
                <a:solidFill>
                  <a:srgbClr val="29303B"/>
                </a:solidFill>
                <a:effectLst/>
              </a:rPr>
              <a:t>to optimal way to get the answer you want,</a:t>
            </a:r>
          </a:p>
          <a:p>
            <a:pPr algn="l"/>
            <a:r>
              <a:rPr lang="en-US" sz="1800" b="1" i="0" dirty="0">
                <a:solidFill>
                  <a:srgbClr val="29303B"/>
                </a:solidFill>
                <a:effectLst/>
              </a:rPr>
              <a:t>but, remember, nothing really occurs</a:t>
            </a:r>
          </a:p>
          <a:p>
            <a:pPr algn="l"/>
            <a:r>
              <a:rPr lang="en-US" sz="1800" b="1" i="0" dirty="0">
                <a:solidFill>
                  <a:srgbClr val="29303B"/>
                </a:solidFill>
                <a:effectLst/>
              </a:rPr>
              <a:t>until that action happens.</a:t>
            </a:r>
          </a:p>
          <a:p>
            <a:pPr algn="l"/>
            <a:r>
              <a:rPr lang="en-US" sz="1800" b="1" i="0" dirty="0">
                <a:solidFill>
                  <a:srgbClr val="29303B"/>
                </a:solidFill>
                <a:effectLst/>
              </a:rPr>
              <a:t>That can sometimes trip you up when you're writing</a:t>
            </a:r>
          </a:p>
          <a:p>
            <a:pPr algn="l"/>
            <a:r>
              <a:rPr lang="en-US" sz="1800" b="1" i="0" dirty="0">
                <a:solidFill>
                  <a:srgbClr val="29303B"/>
                </a:solidFill>
                <a:effectLst/>
              </a:rPr>
              <a:t>Spark scripts, because you might have</a:t>
            </a:r>
          </a:p>
          <a:p>
            <a:pPr algn="l"/>
            <a:r>
              <a:rPr lang="en-US" sz="1800" b="1" i="0" dirty="0">
                <a:solidFill>
                  <a:srgbClr val="29303B"/>
                </a:solidFill>
                <a:effectLst/>
              </a:rPr>
              <a:t>a little print statement in there, and you might expect</a:t>
            </a:r>
          </a:p>
          <a:p>
            <a:pPr algn="l"/>
            <a:r>
              <a:rPr lang="en-US" sz="1800" b="1" i="0" dirty="0">
                <a:solidFill>
                  <a:srgbClr val="29303B"/>
                </a:solidFill>
                <a:effectLst/>
              </a:rPr>
              <a:t>to get an answer there, but it doesn't actually appear</a:t>
            </a:r>
          </a:p>
          <a:p>
            <a:pPr algn="l"/>
            <a:r>
              <a:rPr lang="en-US" sz="1800" b="1" i="0" dirty="0">
                <a:solidFill>
                  <a:srgbClr val="29303B"/>
                </a:solidFill>
                <a:effectLst/>
              </a:rPr>
              <a:t>until the action is actually performed.</a:t>
            </a:r>
          </a:p>
          <a:p>
            <a:pPr algn="l"/>
            <a:r>
              <a:rPr lang="en-US" sz="1800" b="1" i="0" dirty="0">
                <a:solidFill>
                  <a:srgbClr val="29303B"/>
                </a:solidFill>
                <a:effectLst/>
              </a:rPr>
              <a:t>Let's talk a little bit more about </a:t>
            </a:r>
            <a:r>
              <a:rPr lang="en-US" sz="1800" b="1" i="0" dirty="0" err="1">
                <a:solidFill>
                  <a:srgbClr val="29303B"/>
                </a:solidFill>
                <a:effectLst/>
              </a:rPr>
              <a:t>MLlib</a:t>
            </a:r>
            <a:r>
              <a:rPr lang="en-US" sz="1800" b="1" i="0" dirty="0">
                <a:solidFill>
                  <a:srgbClr val="29303B"/>
                </a:solidFill>
                <a:effectLst/>
              </a:rPr>
              <a:t> next</a:t>
            </a:r>
          </a:p>
          <a:p>
            <a:pPr algn="l"/>
            <a:r>
              <a:rPr lang="en-US" sz="1800" b="1" i="0" dirty="0">
                <a:solidFill>
                  <a:srgbClr val="29303B"/>
                </a:solidFill>
                <a:effectLst/>
              </a:rPr>
              <a:t>and to get into more details</a:t>
            </a:r>
          </a:p>
          <a:p>
            <a:pPr algn="l"/>
            <a:r>
              <a:rPr lang="en-US" sz="1800" b="1" i="0" dirty="0">
                <a:solidFill>
                  <a:srgbClr val="29303B"/>
                </a:solidFill>
                <a:effectLst/>
              </a:rPr>
              <a:t>about how this works conceptually.</a:t>
            </a:r>
          </a:p>
          <a:p>
            <a:pPr algn="l"/>
            <a:r>
              <a:rPr lang="en-US" sz="1800" b="1" i="0" dirty="0">
                <a:solidFill>
                  <a:srgbClr val="29303B"/>
                </a:solidFill>
                <a:effectLst/>
              </a:rPr>
              <a:t>That is Spark 101 in a nutshell.</a:t>
            </a:r>
          </a:p>
          <a:p>
            <a:pPr algn="l"/>
            <a:r>
              <a:rPr lang="en-US" sz="1800" b="1" i="0" dirty="0">
                <a:solidFill>
                  <a:srgbClr val="29303B"/>
                </a:solidFill>
                <a:effectLst/>
              </a:rPr>
              <a:t>Those are the basics you need for Spark programming,</a:t>
            </a:r>
          </a:p>
          <a:p>
            <a:pPr algn="l"/>
            <a:r>
              <a:rPr lang="en-US" sz="1800" b="1" i="0" dirty="0">
                <a:solidFill>
                  <a:srgbClr val="29303B"/>
                </a:solidFill>
                <a:effectLst/>
              </a:rPr>
              <a:t>basically, what is an RDD, and what are the things</a:t>
            </a:r>
          </a:p>
          <a:p>
            <a:pPr algn="l"/>
            <a:r>
              <a:rPr lang="en-US" sz="1800" b="1" i="0" dirty="0">
                <a:solidFill>
                  <a:srgbClr val="29303B"/>
                </a:solidFill>
                <a:effectLst/>
              </a:rPr>
              <a:t>you can do to an RDD, and, once you get those concepts,</a:t>
            </a:r>
          </a:p>
          <a:p>
            <a:pPr algn="l"/>
            <a:r>
              <a:rPr lang="en-US" sz="1800" b="1" i="0" dirty="0">
                <a:solidFill>
                  <a:srgbClr val="29303B"/>
                </a:solidFill>
                <a:effectLst/>
              </a:rPr>
              <a:t>then you can write some Spark code.</a:t>
            </a:r>
          </a:p>
          <a:p>
            <a:pPr algn="l"/>
            <a:r>
              <a:rPr lang="en-US" sz="1800" b="1" i="0" dirty="0">
                <a:solidFill>
                  <a:srgbClr val="29303B"/>
                </a:solidFill>
                <a:effectLst/>
              </a:rPr>
              <a:t>Up next, we'll talk about </a:t>
            </a:r>
            <a:r>
              <a:rPr lang="en-US" sz="1800" b="1" i="0" dirty="0" err="1">
                <a:solidFill>
                  <a:srgbClr val="29303B"/>
                </a:solidFill>
                <a:effectLst/>
              </a:rPr>
              <a:t>MLlib</a:t>
            </a:r>
            <a:r>
              <a:rPr lang="en-US" sz="1800" b="1" i="0" dirty="0">
                <a:solidFill>
                  <a:srgbClr val="29303B"/>
                </a:solidFill>
                <a:effectLst/>
              </a:rPr>
              <a:t> and some specific features</a:t>
            </a:r>
          </a:p>
          <a:p>
            <a:pPr algn="l"/>
            <a:r>
              <a:rPr lang="en-US" sz="1800" b="1" i="0" dirty="0">
                <a:solidFill>
                  <a:srgbClr val="29303B"/>
                </a:solidFill>
                <a:effectLst/>
              </a:rPr>
              <a:t>in Spark that let you do</a:t>
            </a:r>
          </a:p>
          <a:p>
            <a:pPr algn="l"/>
            <a:r>
              <a:rPr lang="en-US" sz="1800" b="1" i="0" u="sng" dirty="0">
                <a:solidFill>
                  <a:srgbClr val="007791"/>
                </a:solidFill>
                <a:effectLst/>
              </a:rPr>
              <a:t>machine learning algorithms using Spark.</a:t>
            </a:r>
          </a:p>
          <a:p>
            <a:pPr marL="342900" indent="-342900" algn="l">
              <a:buClr>
                <a:srgbClr val="0070C0"/>
              </a:buClr>
              <a:buSzPct val="80000"/>
              <a:buFont typeface="Wingdings" pitchFamily="2" charset="2"/>
              <a:buChar char="u"/>
            </a:pP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8" name="Picture 2" descr="Loading and Saving Your Data | Spark Tutorial | Intellipaat">
            <a:extLst>
              <a:ext uri="{FF2B5EF4-FFF2-40B4-BE49-F238E27FC236}">
                <a16:creationId xmlns:a16="http://schemas.microsoft.com/office/drawing/2014/main" id="{CDD5D1C4-3F10-4208-ACB3-7EA383C89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418" y="4652164"/>
            <a:ext cx="3755782" cy="170418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12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75.4 Transform into RDDs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86274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75.4 Transform into RDDs</a:t>
            </a:r>
            <a:endParaRPr lang="zh-TW" altLang="en-US" b="1" dirty="0">
              <a:solidFill>
                <a:srgbClr val="FFFF00"/>
              </a:solidFill>
            </a:endParaRPr>
          </a:p>
        </p:txBody>
      </p:sp>
      <p:sp>
        <p:nvSpPr>
          <p:cNvPr id="3" name="副標題 2"/>
          <p:cNvSpPr>
            <a:spLocks noGrp="1"/>
          </p:cNvSpPr>
          <p:nvPr>
            <p:ph type="subTitle" idx="1"/>
          </p:nvPr>
        </p:nvSpPr>
        <p:spPr>
          <a:xfrm>
            <a:off x="457201" y="1305201"/>
            <a:ext cx="2890592" cy="27718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Transform into RDDs</a:t>
            </a:r>
          </a:p>
          <a:p>
            <a:pPr marL="342900" indent="-342900" algn="l">
              <a:buClr>
                <a:srgbClr val="0070C0"/>
              </a:buClr>
              <a:buSzPct val="80000"/>
              <a:buFont typeface="Wingdings" pitchFamily="2" charset="2"/>
              <a:buChar char="u"/>
            </a:pPr>
            <a:r>
              <a:rPr lang="en-US" sz="1800" b="1" dirty="0">
                <a:solidFill>
                  <a:srgbClr val="29303B"/>
                </a:solidFill>
              </a:rPr>
              <a:t>map</a:t>
            </a:r>
          </a:p>
          <a:p>
            <a:pPr marL="342900" indent="-342900" algn="l">
              <a:buClr>
                <a:srgbClr val="0070C0"/>
              </a:buClr>
              <a:buSzPct val="80000"/>
              <a:buFont typeface="Wingdings" pitchFamily="2" charset="2"/>
              <a:buChar char="u"/>
            </a:pPr>
            <a:r>
              <a:rPr lang="en-US" sz="1800" b="1" dirty="0">
                <a:solidFill>
                  <a:srgbClr val="29303B"/>
                </a:solidFill>
              </a:rPr>
              <a:t>flatmap</a:t>
            </a:r>
          </a:p>
          <a:p>
            <a:pPr marL="342900" indent="-342900" algn="l">
              <a:buClr>
                <a:srgbClr val="0070C0"/>
              </a:buClr>
              <a:buSzPct val="80000"/>
              <a:buFont typeface="Wingdings" pitchFamily="2" charset="2"/>
              <a:buChar char="u"/>
            </a:pPr>
            <a:r>
              <a:rPr lang="en-US" sz="1800" b="1" dirty="0">
                <a:solidFill>
                  <a:srgbClr val="29303B"/>
                </a:solidFill>
              </a:rPr>
              <a:t>milter</a:t>
            </a:r>
          </a:p>
          <a:p>
            <a:pPr marL="342900" indent="-342900" algn="l">
              <a:buClr>
                <a:srgbClr val="0070C0"/>
              </a:buClr>
              <a:buSzPct val="80000"/>
              <a:buFont typeface="Wingdings" pitchFamily="2" charset="2"/>
              <a:buChar char="u"/>
            </a:pPr>
            <a:r>
              <a:rPr lang="en-US" sz="1800" b="1" dirty="0">
                <a:solidFill>
                  <a:srgbClr val="29303B"/>
                </a:solidFill>
              </a:rPr>
              <a:t>distinct</a:t>
            </a:r>
          </a:p>
          <a:p>
            <a:pPr marL="342900" indent="-342900" algn="l">
              <a:buClr>
                <a:srgbClr val="0070C0"/>
              </a:buClr>
              <a:buSzPct val="80000"/>
              <a:buFont typeface="Wingdings" pitchFamily="2" charset="2"/>
              <a:buChar char="u"/>
            </a:pPr>
            <a:r>
              <a:rPr lang="en-US" sz="1800" b="1" dirty="0">
                <a:solidFill>
                  <a:srgbClr val="29303B"/>
                </a:solidFill>
              </a:rPr>
              <a:t>sample</a:t>
            </a:r>
          </a:p>
          <a:p>
            <a:pPr marL="342900" indent="-342900" algn="l">
              <a:buClr>
                <a:srgbClr val="0070C0"/>
              </a:buClr>
              <a:buSzPct val="80000"/>
              <a:buFont typeface="Wingdings" pitchFamily="2" charset="2"/>
              <a:buChar char="u"/>
            </a:pPr>
            <a:r>
              <a:rPr lang="en-US" sz="1800" b="1" dirty="0">
                <a:solidFill>
                  <a:srgbClr val="29303B"/>
                </a:solidFill>
              </a:rPr>
              <a:t>union, intersection, subtract, cartesian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2050" name="Picture 2" descr="Big Data Processing in Spark | Javalobby">
            <a:extLst>
              <a:ext uri="{FF2B5EF4-FFF2-40B4-BE49-F238E27FC236}">
                <a16:creationId xmlns:a16="http://schemas.microsoft.com/office/drawing/2014/main" id="{CDF88BD2-926F-4321-8857-851A380EC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793" y="2939966"/>
            <a:ext cx="5327576" cy="3403729"/>
          </a:xfrm>
          <a:prstGeom prst="rect">
            <a:avLst/>
          </a:prstGeom>
          <a:solidFill>
            <a:schemeClr val="bg1"/>
          </a:solidFill>
          <a:ln>
            <a:solidFill>
              <a:srgbClr val="C00000"/>
            </a:solidFill>
          </a:ln>
        </p:spPr>
      </p:pic>
    </p:spTree>
    <p:extLst>
      <p:ext uri="{BB962C8B-B14F-4D97-AF65-F5344CB8AC3E}">
        <p14:creationId xmlns:p14="http://schemas.microsoft.com/office/powerpoint/2010/main" val="301753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a:solidFill>
                  <a:srgbClr val="FFFF00"/>
                </a:solidFill>
              </a:rPr>
              <a:t>75 Spark RDD</a:t>
            </a:r>
            <a:endParaRPr lang="zh-TW" altLang="en-US" b="1">
              <a:solidFill>
                <a:srgbClr val="FFFF00"/>
              </a:solidFill>
            </a:endParaRPr>
          </a:p>
        </p:txBody>
      </p:sp>
      <p:sp>
        <p:nvSpPr>
          <p:cNvPr id="3" name="副標題 2"/>
          <p:cNvSpPr>
            <a:spLocks noGrp="1"/>
          </p:cNvSpPr>
          <p:nvPr>
            <p:ph type="subTitle" idx="1"/>
          </p:nvPr>
        </p:nvSpPr>
        <p:spPr>
          <a:xfrm>
            <a:off x="457200" y="1305201"/>
            <a:ext cx="8291263" cy="12597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a:solidFill>
                  <a:srgbClr val="29303B"/>
                </a:solidFill>
                <a:effectLst/>
              </a:rPr>
              <a:t>Spark RDD (Resilient Distributed Dataset)</a:t>
            </a:r>
          </a:p>
          <a:p>
            <a:pPr marL="342900" indent="-342900" algn="l">
              <a:buClr>
                <a:srgbClr val="0070C0"/>
              </a:buClr>
              <a:buSzPct val="80000"/>
              <a:buFont typeface="Wingdings" pitchFamily="2" charset="2"/>
              <a:buChar char="u"/>
            </a:pPr>
            <a:r>
              <a:rPr lang="en-US" sz="1800" b="1" i="0">
                <a:solidFill>
                  <a:srgbClr val="29303B"/>
                </a:solidFill>
                <a:effectLst/>
              </a:rPr>
              <a:t>We discussed the RDDs (Resilient </a:t>
            </a:r>
            <a:r>
              <a:rPr lang="en-US" sz="1800" b="1">
                <a:solidFill>
                  <a:srgbClr val="29303B"/>
                </a:solidFill>
              </a:rPr>
              <a:t>D</a:t>
            </a:r>
            <a:r>
              <a:rPr lang="en-US" sz="1800" b="1" i="0">
                <a:solidFill>
                  <a:srgbClr val="29303B"/>
                </a:solidFill>
                <a:effectLst/>
              </a:rPr>
              <a:t>istributed Data Store).</a:t>
            </a:r>
          </a:p>
          <a:p>
            <a:pPr marL="342900" indent="-342900" algn="l">
              <a:buClr>
                <a:srgbClr val="0070C0"/>
              </a:buClr>
              <a:buSzPct val="80000"/>
              <a:buFont typeface="Wingdings" pitchFamily="2" charset="2"/>
              <a:buChar char="u"/>
            </a:pPr>
            <a:r>
              <a:rPr lang="en-US" sz="1800" b="1">
                <a:solidFill>
                  <a:srgbClr val="29303B"/>
                </a:solidFill>
              </a:rPr>
              <a:t>RDDs is the </a:t>
            </a:r>
            <a:r>
              <a:rPr lang="en-US" sz="1800" b="1" i="0">
                <a:solidFill>
                  <a:srgbClr val="29303B"/>
                </a:solidFill>
                <a:effectLst/>
              </a:rPr>
              <a:t>core that you use in Spark Programming</a:t>
            </a:r>
            <a:r>
              <a:rPr lang="en-US" sz="1800" b="1">
                <a:solidFill>
                  <a:srgbClr val="29303B"/>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75.4 Transform into RDDs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9077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Transform into RDDs Explanation</a:t>
            </a:r>
          </a:p>
          <a:p>
            <a:pPr marL="342900" indent="-342900" algn="l">
              <a:buClr>
                <a:srgbClr val="0070C0"/>
              </a:buClr>
              <a:buSzPct val="80000"/>
              <a:buFont typeface="Wingdings" pitchFamily="2" charset="2"/>
              <a:buChar char="u"/>
            </a:pPr>
            <a:r>
              <a:rPr lang="en-US" sz="1800" b="1" i="0" dirty="0">
                <a:solidFill>
                  <a:srgbClr val="29303B"/>
                </a:solidFill>
                <a:effectLst/>
              </a:rPr>
              <a:t>Now, there are two different types of classes you can do on RDDs once you have </a:t>
            </a:r>
            <a:r>
              <a:rPr lang="en-US" sz="1800" b="1" dirty="0">
                <a:solidFill>
                  <a:srgbClr val="29303B"/>
                </a:solidFill>
              </a:rPr>
              <a:t>dataset</a:t>
            </a:r>
            <a:r>
              <a:rPr lang="en-US" sz="1800" b="1" i="0" dirty="0">
                <a:solidFill>
                  <a:srgbClr val="29303B"/>
                </a:solidFill>
                <a:effectLst/>
              </a:rPr>
              <a:t>. </a:t>
            </a:r>
            <a:r>
              <a:rPr lang="en-US" sz="1800" b="1" i="0" dirty="0">
                <a:solidFill>
                  <a:srgbClr val="C00000"/>
                </a:solidFill>
                <a:effectLst/>
              </a:rPr>
              <a:t>You can do transforms</a:t>
            </a:r>
            <a:r>
              <a:rPr lang="en-US" sz="1800" b="1" dirty="0">
                <a:solidFill>
                  <a:srgbClr val="C00000"/>
                </a:solidFill>
              </a:rPr>
              <a:t> or</a:t>
            </a:r>
            <a:r>
              <a:rPr lang="en-US" sz="1800" b="1" i="0" dirty="0">
                <a:solidFill>
                  <a:srgbClr val="C00000"/>
                </a:solidFill>
                <a:effectLst/>
              </a:rPr>
              <a:t> you can do actions</a:t>
            </a:r>
            <a:r>
              <a:rPr lang="en-US" sz="1800" b="1" i="0" dirty="0">
                <a:solidFill>
                  <a:srgbClr val="29303B"/>
                </a:solidFill>
                <a:effectLst/>
              </a:rPr>
              <a:t>. </a:t>
            </a:r>
          </a:p>
          <a:p>
            <a:pPr marL="342900" indent="-342900" algn="l">
              <a:buClr>
                <a:srgbClr val="0070C0"/>
              </a:buClr>
              <a:buSzPct val="80000"/>
              <a:buFont typeface="Wingdings" pitchFamily="2" charset="2"/>
              <a:buChar char="u"/>
            </a:pPr>
            <a:r>
              <a:rPr lang="en-US" sz="1800" b="1" i="0" dirty="0">
                <a:solidFill>
                  <a:srgbClr val="29303B"/>
                </a:solidFill>
                <a:effectLst/>
              </a:rPr>
              <a:t>Let's talk about transformations first. Transformations are exactly what it sounds like. It's a way of taking an RDD and transforming every row in that RDD to some new value based on some function you provide.</a:t>
            </a:r>
          </a:p>
          <a:p>
            <a:pPr algn="l">
              <a:buClr>
                <a:srgbClr val="0070C0"/>
              </a:buClr>
              <a:buSzPct val="80000"/>
            </a:pP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2" descr="Big Data Processing in Spark | Javalobby">
            <a:extLst>
              <a:ext uri="{FF2B5EF4-FFF2-40B4-BE49-F238E27FC236}">
                <a16:creationId xmlns:a16="http://schemas.microsoft.com/office/drawing/2014/main" id="{05754C81-E3CE-49EE-A9B0-DDBB1667CB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4148799"/>
            <a:ext cx="3455297" cy="2207551"/>
          </a:xfrm>
          <a:prstGeom prst="rect">
            <a:avLst/>
          </a:prstGeom>
          <a:solidFill>
            <a:schemeClr val="bg1"/>
          </a:solidFill>
          <a:ln>
            <a:solidFill>
              <a:srgbClr val="C00000"/>
            </a:solidFill>
          </a:ln>
        </p:spPr>
      </p:pic>
    </p:spTree>
    <p:extLst>
      <p:ext uri="{BB962C8B-B14F-4D97-AF65-F5344CB8AC3E}">
        <p14:creationId xmlns:p14="http://schemas.microsoft.com/office/powerpoint/2010/main" val="1685564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75.4 Transform into RDDs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4911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Transform into RDDs Explanation</a:t>
            </a:r>
          </a:p>
          <a:p>
            <a:pPr marL="342900" indent="-342900" algn="l">
              <a:buClr>
                <a:srgbClr val="0070C0"/>
              </a:buClr>
              <a:buSzPct val="80000"/>
              <a:buFont typeface="Wingdings" pitchFamily="2" charset="2"/>
              <a:buChar char="u"/>
            </a:pPr>
            <a:r>
              <a:rPr lang="en-US" sz="1800" b="1" dirty="0">
                <a:solidFill>
                  <a:srgbClr val="29303B"/>
                </a:solidFill>
              </a:rPr>
              <a:t>The dataset </a:t>
            </a:r>
            <a:r>
              <a:rPr lang="en-US" sz="1800" b="1" i="0" dirty="0">
                <a:solidFill>
                  <a:srgbClr val="29303B"/>
                </a:solidFill>
                <a:effectLst/>
              </a:rPr>
              <a:t>may be part of your RDD. Spark transforms dataset on one machine and another part of your RDD and transform it on another.</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i="0" dirty="0">
                <a:solidFill>
                  <a:srgbClr val="29303B"/>
                </a:solidFill>
                <a:effectLst/>
              </a:rPr>
              <a:t>map and flatmap are the most common transformations you'll see.</a:t>
            </a:r>
          </a:p>
          <a:p>
            <a:pPr marL="342900" indent="-342900" algn="l">
              <a:buClr>
                <a:srgbClr val="0070C0"/>
              </a:buClr>
              <a:buSzPct val="80000"/>
              <a:buFont typeface="Wingdings" pitchFamily="2" charset="2"/>
              <a:buChar char="u"/>
            </a:pPr>
            <a:r>
              <a:rPr lang="en-US" sz="1800" b="1" i="0" dirty="0">
                <a:solidFill>
                  <a:srgbClr val="29303B"/>
                </a:solidFill>
                <a:effectLst/>
              </a:rPr>
              <a:t>The only difference </a:t>
            </a:r>
            <a:r>
              <a:rPr lang="en-US" sz="1800" b="1" dirty="0">
                <a:solidFill>
                  <a:srgbClr val="29303B"/>
                </a:solidFill>
              </a:rPr>
              <a:t>between </a:t>
            </a:r>
            <a:r>
              <a:rPr lang="en-US" sz="1800" b="1" i="0" dirty="0">
                <a:solidFill>
                  <a:srgbClr val="29303B"/>
                </a:solidFill>
                <a:effectLst/>
              </a:rPr>
              <a:t>map and flatmap: map will only allow you to output one value for every row; whereas, flatmap will let you actually output multiple new rows for a given row.</a:t>
            </a:r>
          </a:p>
          <a:p>
            <a:pPr marL="342900" indent="-342900" algn="l">
              <a:buClr>
                <a:srgbClr val="0070C0"/>
              </a:buClr>
              <a:buSzPct val="80000"/>
              <a:buFont typeface="Wingdings" pitchFamily="2" charset="2"/>
              <a:buChar char="u"/>
            </a:pPr>
            <a:r>
              <a:rPr lang="en-US" sz="1800" b="1" i="0" dirty="0">
                <a:solidFill>
                  <a:srgbClr val="29303B"/>
                </a:solidFill>
                <a:effectLst/>
              </a:rPr>
              <a:t>You can actually create a larger RDD or a smaller RDD when using flatmap.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9" name="Picture 2" descr="CS457 Syllabus &amp; Progress">
            <a:extLst>
              <a:ext uri="{FF2B5EF4-FFF2-40B4-BE49-F238E27FC236}">
                <a16:creationId xmlns:a16="http://schemas.microsoft.com/office/drawing/2014/main" id="{081DB3B8-BBF8-4AB9-9FB9-B4FBBEB4E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013438"/>
            <a:ext cx="4275758" cy="254251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516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75.4 Transform into RDDs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1680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Transform into RDDs Explanation</a:t>
            </a:r>
          </a:p>
          <a:p>
            <a:pPr marL="342900" indent="-342900" algn="l">
              <a:buClr>
                <a:srgbClr val="0070C0"/>
              </a:buClr>
              <a:buSzPct val="80000"/>
              <a:buFont typeface="Wingdings" pitchFamily="2" charset="2"/>
              <a:buChar char="u"/>
            </a:pPr>
            <a:r>
              <a:rPr lang="en-US" sz="1800" b="1" i="0" dirty="0">
                <a:solidFill>
                  <a:srgbClr val="29303B"/>
                </a:solidFill>
                <a:effectLst/>
              </a:rPr>
              <a:t>The only difference </a:t>
            </a:r>
            <a:r>
              <a:rPr lang="en-US" sz="1800" b="1" dirty="0">
                <a:solidFill>
                  <a:srgbClr val="29303B"/>
                </a:solidFill>
              </a:rPr>
              <a:t>between </a:t>
            </a:r>
            <a:r>
              <a:rPr lang="en-US" sz="1800" b="1" i="0" dirty="0">
                <a:solidFill>
                  <a:srgbClr val="29303B"/>
                </a:solidFill>
                <a:effectLst/>
              </a:rPr>
              <a:t>map and flatmap: map will only allow you to output one value for every row; whereas, flatmap will let you actually output multiple new rows for a given row.</a:t>
            </a:r>
          </a:p>
          <a:p>
            <a:pPr marL="342900" indent="-342900" algn="l">
              <a:buClr>
                <a:srgbClr val="0070C0"/>
              </a:buClr>
              <a:buSzPct val="80000"/>
              <a:buFont typeface="Wingdings" pitchFamily="2" charset="2"/>
              <a:buChar char="u"/>
            </a:pPr>
            <a:r>
              <a:rPr lang="en-US" sz="1800" b="1" i="0" dirty="0">
                <a:solidFill>
                  <a:srgbClr val="29303B"/>
                </a:solidFill>
                <a:effectLst/>
              </a:rPr>
              <a:t>You can actually create a larger RDD or a smaller RDD when using flatmap.</a:t>
            </a:r>
          </a:p>
          <a:p>
            <a:pPr marL="342900" indent="-342900" algn="l">
              <a:buClr>
                <a:srgbClr val="0070C0"/>
              </a:buClr>
              <a:buSzPct val="80000"/>
              <a:buFont typeface="Wingdings" pitchFamily="2" charset="2"/>
              <a:buChar char="u"/>
            </a:pPr>
            <a:r>
              <a:rPr lang="en-US" sz="1800" b="1" dirty="0">
                <a:solidFill>
                  <a:srgbClr val="29303B"/>
                </a:solidFill>
              </a:rPr>
              <a:t>The</a:t>
            </a:r>
            <a:r>
              <a:rPr lang="en-US" sz="1800" b="1" i="0" dirty="0">
                <a:solidFill>
                  <a:srgbClr val="29303B"/>
                </a:solidFill>
                <a:effectLst/>
              </a:rPr>
              <a:t> filter can be used </a:t>
            </a:r>
            <a:r>
              <a:rPr lang="en-US" sz="1800" b="1" dirty="0">
                <a:solidFill>
                  <a:srgbClr val="29303B"/>
                </a:solidFill>
              </a:rPr>
              <a:t>as a</a:t>
            </a:r>
            <a:r>
              <a:rPr lang="en-US" sz="1800" b="1" i="0" dirty="0">
                <a:solidFill>
                  <a:srgbClr val="29303B"/>
                </a:solidFill>
                <a:effectLst/>
              </a:rPr>
              <a:t> Boolean function </a:t>
            </a:r>
            <a:r>
              <a:rPr lang="en-US" sz="1800" b="1" dirty="0">
                <a:solidFill>
                  <a:srgbClr val="29303B"/>
                </a:solidFill>
              </a:rPr>
              <a:t>for selection a row</a:t>
            </a:r>
            <a:r>
              <a:rPr lang="en-US" sz="1800" b="1" i="0" dirty="0">
                <a:solidFill>
                  <a:srgbClr val="29303B"/>
                </a:solidFill>
                <a:effectLst/>
              </a:rPr>
              <a:t>, "Should this row be preserved or not? Yes or no“.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9" name="Picture 2" descr="CS457 Syllabus &amp; Progress">
            <a:extLst>
              <a:ext uri="{FF2B5EF4-FFF2-40B4-BE49-F238E27FC236}">
                <a16:creationId xmlns:a16="http://schemas.microsoft.com/office/drawing/2014/main" id="{081DB3B8-BBF8-4AB9-9FB9-B4FBBEB4E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553" y="3813835"/>
            <a:ext cx="4275758" cy="254251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540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75.4 Transform into RDDs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9797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Transform into RDDs Explanation</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here are some less commonly-used transformations, such as, distinct which will only return back distinct values within your RDD.</a:t>
            </a:r>
          </a:p>
          <a:p>
            <a:pPr marL="342900" indent="-342900" algn="l">
              <a:buClr>
                <a:srgbClr val="0070C0"/>
              </a:buClr>
              <a:buSzPct val="80000"/>
              <a:buFont typeface="Wingdings" pitchFamily="2" charset="2"/>
              <a:buChar char="u"/>
            </a:pPr>
            <a:r>
              <a:rPr lang="en-US" sz="1800" b="1" i="0" dirty="0">
                <a:solidFill>
                  <a:srgbClr val="29303B"/>
                </a:solidFill>
                <a:effectLst/>
              </a:rPr>
              <a:t>The sample lets you take a random sample from it</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can perform intersection operations, such as, union, intersection, subtract, or cartesian combination in an RDD.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9" name="Picture 2" descr="CS457 Syllabus &amp; Progress">
            <a:extLst>
              <a:ext uri="{FF2B5EF4-FFF2-40B4-BE49-F238E27FC236}">
                <a16:creationId xmlns:a16="http://schemas.microsoft.com/office/drawing/2014/main" id="{081DB3B8-BBF8-4AB9-9FB9-B4FBBEB4E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550781"/>
            <a:ext cx="4275758" cy="254251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122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75.5 Map()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75783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75.5 Map() Example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7637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Map() Example</a:t>
            </a:r>
          </a:p>
          <a:p>
            <a:pPr marL="342900" indent="-342900" algn="l">
              <a:buClr>
                <a:srgbClr val="0070C0"/>
              </a:buClr>
              <a:buSzPct val="80000"/>
              <a:buFont typeface="Wingdings" pitchFamily="2" charset="2"/>
              <a:buChar char="u"/>
            </a:pPr>
            <a:r>
              <a:rPr lang="en-US" sz="1800" b="1" dirty="0">
                <a:solidFill>
                  <a:srgbClr val="29303B"/>
                </a:solidFill>
              </a:rPr>
              <a:t>&gt; </a:t>
            </a:r>
            <a:r>
              <a:rPr lang="en-US" sz="1800" b="1" dirty="0" err="1">
                <a:solidFill>
                  <a:srgbClr val="29303B"/>
                </a:solidFill>
              </a:rPr>
              <a:t>rdd</a:t>
            </a:r>
            <a:r>
              <a:rPr lang="en-US" sz="1800" b="1" dirty="0">
                <a:solidFill>
                  <a:srgbClr val="29303B"/>
                </a:solidFill>
              </a:rPr>
              <a:t> = sc.parallelize ([1, 2, 3, 4])</a:t>
            </a:r>
          </a:p>
          <a:p>
            <a:pPr marL="342900" indent="-342900" algn="l">
              <a:buClr>
                <a:srgbClr val="0070C0"/>
              </a:buClr>
              <a:buSzPct val="80000"/>
              <a:buFont typeface="Wingdings" pitchFamily="2" charset="2"/>
              <a:buChar char="u"/>
            </a:pPr>
            <a:r>
              <a:rPr lang="en-US" sz="1800" b="1" dirty="0">
                <a:solidFill>
                  <a:srgbClr val="29303B"/>
                </a:solidFill>
              </a:rPr>
              <a:t>&gt; </a:t>
            </a:r>
            <a:r>
              <a:rPr lang="en-US" sz="1800" b="1" dirty="0" err="1">
                <a:solidFill>
                  <a:srgbClr val="29303B"/>
                </a:solidFill>
              </a:rPr>
              <a:t>rdd.map</a:t>
            </a:r>
            <a:r>
              <a:rPr lang="en-US" sz="1800" b="1" dirty="0">
                <a:solidFill>
                  <a:srgbClr val="29303B"/>
                </a:solidFill>
              </a:rPr>
              <a:t> (lambda x: x * x)</a:t>
            </a:r>
          </a:p>
          <a:p>
            <a:pPr marL="342900" indent="-342900" algn="l">
              <a:buClr>
                <a:srgbClr val="0070C0"/>
              </a:buClr>
              <a:buSzPct val="80000"/>
              <a:buFont typeface="Wingdings" pitchFamily="2" charset="2"/>
              <a:buChar char="u"/>
            </a:pP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This yields 1, 4, 9, 16</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129646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75.5 Map() Example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4838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Map() Example Explanation</a:t>
            </a:r>
          </a:p>
          <a:p>
            <a:pPr marL="342900" indent="-342900" algn="l">
              <a:buClr>
                <a:srgbClr val="0070C0"/>
              </a:buClr>
              <a:buSzPct val="80000"/>
              <a:buFont typeface="Wingdings" pitchFamily="2" charset="2"/>
              <a:buChar char="u"/>
            </a:pPr>
            <a:r>
              <a:rPr lang="en-US" sz="1800" b="1" i="0" dirty="0">
                <a:solidFill>
                  <a:srgbClr val="29303B"/>
                </a:solidFill>
                <a:effectLst/>
              </a:rPr>
              <a:t>Here's a little example of how it might work. </a:t>
            </a:r>
          </a:p>
          <a:p>
            <a:pPr marL="342900" indent="-342900" algn="l">
              <a:buClr>
                <a:srgbClr val="0070C0"/>
              </a:buClr>
              <a:buSzPct val="80000"/>
              <a:buFont typeface="Wingdings" pitchFamily="2" charset="2"/>
              <a:buChar char="u"/>
            </a:pPr>
            <a:r>
              <a:rPr lang="en-US" sz="1800" b="1" i="0" dirty="0">
                <a:solidFill>
                  <a:srgbClr val="29303B"/>
                </a:solidFill>
                <a:effectLst/>
              </a:rPr>
              <a:t>Let's say I created an RDD just from the list one, two, three, four. </a:t>
            </a:r>
          </a:p>
          <a:p>
            <a:pPr marL="342900" indent="-342900" algn="l">
              <a:buClr>
                <a:srgbClr val="0070C0"/>
              </a:buClr>
              <a:buSzPct val="80000"/>
              <a:buFont typeface="Wingdings" pitchFamily="2" charset="2"/>
              <a:buChar char="u"/>
            </a:pPr>
            <a:r>
              <a:rPr lang="en-US" sz="1800" b="1" i="0" dirty="0">
                <a:solidFill>
                  <a:srgbClr val="29303B"/>
                </a:solidFill>
                <a:effectLst/>
              </a:rPr>
              <a:t>I can call then </a:t>
            </a:r>
            <a:r>
              <a:rPr lang="en-US" sz="1800" b="1" i="0" dirty="0" err="1">
                <a:solidFill>
                  <a:srgbClr val="29303B"/>
                </a:solidFill>
                <a:effectLst/>
              </a:rPr>
              <a:t>rdd.map</a:t>
            </a:r>
            <a:r>
              <a:rPr lang="en-US" sz="1800" b="1" i="0" dirty="0">
                <a:solidFill>
                  <a:srgbClr val="29303B"/>
                </a:solidFill>
                <a:effectLst/>
              </a:rPr>
              <a:t> with a lambda function of x that takes in each row, each value of that RDD, calls it x, and then it applies the function x times x to square it.</a:t>
            </a:r>
          </a:p>
          <a:p>
            <a:pPr marL="342900" indent="-342900" algn="l">
              <a:buClr>
                <a:srgbClr val="0070C0"/>
              </a:buClr>
              <a:buSzPct val="80000"/>
              <a:buFont typeface="Wingdings" pitchFamily="2" charset="2"/>
              <a:buChar char="u"/>
            </a:pPr>
            <a:r>
              <a:rPr lang="en-US" sz="1800" b="1" i="0" dirty="0">
                <a:solidFill>
                  <a:srgbClr val="29303B"/>
                </a:solidFill>
                <a:effectLst/>
              </a:rPr>
              <a:t>The output of this, if I were to then collect the output of this RDD, would be one, four, nine, and six, because it would take each individual entry of that RDD and square it and put that into a new RDD.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extLst>
      <p:ext uri="{BB962C8B-B14F-4D97-AF65-F5344CB8AC3E}">
        <p14:creationId xmlns:p14="http://schemas.microsoft.com/office/powerpoint/2010/main" val="3908519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75.6 What is Lambda?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21814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75.6 What is Lambda?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9960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What is Lambda?</a:t>
            </a:r>
          </a:p>
          <a:p>
            <a:pPr marL="342900" indent="-342900" algn="l">
              <a:buClr>
                <a:srgbClr val="0070C0"/>
              </a:buClr>
              <a:buSzPct val="80000"/>
              <a:buFont typeface="Wingdings" pitchFamily="2" charset="2"/>
              <a:buChar char="u"/>
            </a:pPr>
            <a:r>
              <a:rPr lang="en-US" sz="1800" b="1" dirty="0">
                <a:solidFill>
                  <a:srgbClr val="29303B"/>
                </a:solidFill>
              </a:rPr>
              <a:t>Many RDD methods</a:t>
            </a:r>
            <a:r>
              <a:rPr lang="en-US" sz="1800" b="1" dirty="0">
                <a:solidFill>
                  <a:srgbClr val="C00000"/>
                </a:solidFill>
              </a:rPr>
              <a:t> accept </a:t>
            </a:r>
            <a:r>
              <a:rPr lang="en-US" sz="1800" b="1" dirty="0">
                <a:solidFill>
                  <a:srgbClr val="29303B"/>
                </a:solidFill>
              </a:rPr>
              <a:t>a function as a parameter</a:t>
            </a:r>
          </a:p>
          <a:p>
            <a:pPr marL="342900" indent="-342900" algn="l">
              <a:buClr>
                <a:srgbClr val="0070C0"/>
              </a:buClr>
              <a:buSzPct val="80000"/>
              <a:buFont typeface="Wingdings" pitchFamily="2" charset="2"/>
              <a:buChar char="u"/>
            </a:pPr>
            <a:r>
              <a:rPr lang="en-US" sz="1800" b="1" dirty="0">
                <a:solidFill>
                  <a:srgbClr val="29303B"/>
                </a:solidFill>
              </a:rPr>
              <a:t>&gt; </a:t>
            </a:r>
            <a:r>
              <a:rPr lang="en-US" sz="1800" b="1" dirty="0" err="1">
                <a:solidFill>
                  <a:srgbClr val="29303B"/>
                </a:solidFill>
              </a:rPr>
              <a:t>rdd.map</a:t>
            </a:r>
            <a:r>
              <a:rPr lang="en-US" sz="1800" b="1" dirty="0">
                <a:solidFill>
                  <a:srgbClr val="29303B"/>
                </a:solidFill>
              </a:rPr>
              <a:t> (lambda x: x * x)</a:t>
            </a:r>
          </a:p>
          <a:p>
            <a:pPr marL="342900" indent="-342900" algn="l">
              <a:buClr>
                <a:srgbClr val="0070C0"/>
              </a:buClr>
              <a:buSzPct val="80000"/>
              <a:buFont typeface="Wingdings" pitchFamily="2" charset="2"/>
              <a:buChar char="u"/>
            </a:pPr>
            <a:r>
              <a:rPr lang="en-US" sz="1800" b="1" dirty="0">
                <a:solidFill>
                  <a:srgbClr val="29303B"/>
                </a:solidFill>
              </a:rPr>
              <a:t>Is the same as</a:t>
            </a:r>
          </a:p>
          <a:p>
            <a:pPr marL="342900" indent="-342900" algn="l">
              <a:buClr>
                <a:srgbClr val="0070C0"/>
              </a:buClr>
              <a:buSzPct val="80000"/>
              <a:buFont typeface="Wingdings" pitchFamily="2" charset="2"/>
              <a:buChar char="u"/>
            </a:pPr>
            <a:r>
              <a:rPr lang="en-US" sz="1800" b="1" dirty="0">
                <a:solidFill>
                  <a:srgbClr val="29303B"/>
                </a:solidFill>
              </a:rPr>
              <a:t>&gt; def squareIt (x):</a:t>
            </a:r>
          </a:p>
          <a:p>
            <a:pPr marL="342900" indent="-342900" algn="l">
              <a:buClr>
                <a:srgbClr val="0070C0"/>
              </a:buClr>
              <a:buSzPct val="80000"/>
              <a:buFont typeface="Wingdings" pitchFamily="2" charset="2"/>
              <a:buChar char="u"/>
            </a:pPr>
            <a:r>
              <a:rPr lang="en-US" sz="1800" b="1" dirty="0">
                <a:solidFill>
                  <a:srgbClr val="29303B"/>
                </a:solidFill>
              </a:rPr>
              <a:t>&gt;   return x * x </a:t>
            </a:r>
          </a:p>
          <a:p>
            <a:pPr marL="342900" indent="-342900" algn="l">
              <a:buClr>
                <a:srgbClr val="0070C0"/>
              </a:buClr>
              <a:buSzPct val="80000"/>
              <a:buFont typeface="Wingdings" pitchFamily="2" charset="2"/>
              <a:buChar char="u"/>
            </a:pP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&gt; rdd.map (squareIt)</a:t>
            </a:r>
          </a:p>
          <a:p>
            <a:pPr marL="342900" indent="-342900" algn="l">
              <a:buClr>
                <a:srgbClr val="0070C0"/>
              </a:buClr>
              <a:buSzPct val="80000"/>
              <a:buFont typeface="Wingdings" pitchFamily="2" charset="2"/>
              <a:buChar char="u"/>
            </a:pP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The lambda function or pass in function/component into a function is HOC (Higher Order Component/Function) is functional programming paradigm.</a:t>
            </a:r>
          </a:p>
          <a:p>
            <a:pPr marL="342900" indent="-342900" algn="l">
              <a:buClr>
                <a:srgbClr val="0070C0"/>
              </a:buClr>
              <a:buSzPct val="80000"/>
              <a:buFont typeface="Wingdings" pitchFamily="2" charset="2"/>
              <a:buChar char="u"/>
            </a:pPr>
            <a:r>
              <a:rPr lang="en-US" sz="1800" b="1" dirty="0">
                <a:solidFill>
                  <a:srgbClr val="29303B"/>
                </a:solidFill>
              </a:rPr>
              <a:t>Now, you understand functional programming.</a:t>
            </a:r>
          </a:p>
          <a:p>
            <a:pPr marL="342900" indent="-342900" algn="l">
              <a:buClr>
                <a:srgbClr val="0070C0"/>
              </a:buClr>
              <a:buSzPct val="80000"/>
              <a:buFont typeface="Wingdings" pitchFamily="2" charset="2"/>
              <a:buChar char="u"/>
            </a:pP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extLst>
      <p:ext uri="{BB962C8B-B14F-4D97-AF65-F5344CB8AC3E}">
        <p14:creationId xmlns:p14="http://schemas.microsoft.com/office/powerpoint/2010/main" val="28515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75.6 What is Lambda?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0599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What is Lambda? Explanation</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lambda function is just a shorthand for defining a function in lines.</a:t>
            </a:r>
          </a:p>
          <a:p>
            <a:pPr marL="342900" indent="-342900" algn="l">
              <a:buClr>
                <a:srgbClr val="0070C0"/>
              </a:buClr>
              <a:buSzPct val="80000"/>
              <a:buFont typeface="Wingdings" pitchFamily="2" charset="2"/>
              <a:buChar char="u"/>
            </a:pPr>
            <a:r>
              <a:rPr lang="en-US" sz="1800" b="1" i="0" dirty="0">
                <a:solidFill>
                  <a:srgbClr val="29303B"/>
                </a:solidFill>
                <a:effectLst/>
              </a:rPr>
              <a:t>Lambda x: x*x is exactly the same thing as defining a separate function that we named called squareIt</a:t>
            </a:r>
            <a:r>
              <a:rPr lang="en-US" sz="1800" b="1" dirty="0">
                <a:solidFill>
                  <a:srgbClr val="29303B"/>
                </a:solidFill>
              </a:rPr>
              <a:t> </a:t>
            </a:r>
            <a:r>
              <a:rPr lang="en-US" sz="1800" b="1" i="0" dirty="0">
                <a:solidFill>
                  <a:srgbClr val="29303B"/>
                </a:solidFill>
                <a:effectLst/>
              </a:rPr>
              <a:t>that returns x times x, then saying rdd.map. </a:t>
            </a:r>
            <a:r>
              <a:rPr lang="en-US" sz="1800" b="1" dirty="0">
                <a:solidFill>
                  <a:srgbClr val="29303B"/>
                </a:solidFill>
              </a:rPr>
              <a:t>It is</a:t>
            </a:r>
            <a:r>
              <a:rPr lang="en-US" sz="1800" b="1" i="0" dirty="0">
                <a:solidFill>
                  <a:srgbClr val="29303B"/>
                </a:solidFill>
                <a:effectLst/>
              </a:rPr>
              <a:t> a shorthand for very simple functions that you want to pass in as a transformation.</a:t>
            </a:r>
          </a:p>
          <a:p>
            <a:pPr marL="342900" indent="-342900" algn="l">
              <a:buClr>
                <a:srgbClr val="0070C0"/>
              </a:buClr>
              <a:buSzPct val="80000"/>
              <a:buFont typeface="Wingdings" pitchFamily="2" charset="2"/>
              <a:buChar char="u"/>
            </a:pPr>
            <a:r>
              <a:rPr lang="en-US" sz="1800" b="1" i="0" dirty="0">
                <a:solidFill>
                  <a:srgbClr val="29303B"/>
                </a:solidFill>
                <a:effectLst/>
              </a:rPr>
              <a:t>It eliminates the need to actually declare this as a separate named function of its own, and that's the whole idea of functional programming.</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understand functional programming now</a:t>
            </a:r>
            <a:r>
              <a:rPr lang="en-US" sz="1800" b="1" dirty="0">
                <a:solidFill>
                  <a:srgbClr val="29303B"/>
                </a:solidFill>
              </a:rPr>
              <a:t>. It is</a:t>
            </a:r>
            <a:r>
              <a:rPr lang="en-US" sz="1800" b="1" i="0" dirty="0">
                <a:solidFill>
                  <a:srgbClr val="29303B"/>
                </a:solidFill>
                <a:effectLst/>
              </a:rPr>
              <a:t> just shorthand notation for defining a function in line as part of the parameters to a map function, or any transformation for that matter.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Tree>
    <p:extLst>
      <p:ext uri="{BB962C8B-B14F-4D97-AF65-F5344CB8AC3E}">
        <p14:creationId xmlns:p14="http://schemas.microsoft.com/office/powerpoint/2010/main" val="53771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a:solidFill>
                  <a:srgbClr val="FFFF00"/>
                </a:solidFill>
              </a:rPr>
              <a:t>75.1 Resilient Distributed Dataset</a:t>
            </a:r>
            <a:endParaRPr lang="zh-TW" altLang="en-US" sz="4800" b="1">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75.7 RDD Actions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059115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75.7 RDD Actions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0599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RDD Actions</a:t>
            </a:r>
          </a:p>
          <a:p>
            <a:pPr marL="342900" indent="-342900" algn="l">
              <a:buClr>
                <a:srgbClr val="0070C0"/>
              </a:buClr>
              <a:buSzPct val="80000"/>
              <a:buFont typeface="Wingdings" pitchFamily="2" charset="2"/>
              <a:buChar char="u"/>
            </a:pPr>
            <a:r>
              <a:rPr lang="en-US" sz="1800" b="1" dirty="0">
                <a:solidFill>
                  <a:srgbClr val="29303B"/>
                </a:solidFill>
              </a:rPr>
              <a:t>c</a:t>
            </a:r>
            <a:r>
              <a:rPr lang="en-US" sz="1800" b="1" i="0" dirty="0">
                <a:solidFill>
                  <a:srgbClr val="29303B"/>
                </a:solidFill>
                <a:effectLst/>
              </a:rPr>
              <a:t>ollect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c</a:t>
            </a:r>
            <a:r>
              <a:rPr lang="en-US" sz="1800" b="1" i="0" dirty="0">
                <a:solidFill>
                  <a:srgbClr val="29303B"/>
                </a:solidFill>
                <a:effectLst/>
              </a:rPr>
              <a:t>ount</a:t>
            </a:r>
          </a:p>
          <a:p>
            <a:pPr marL="342900" indent="-342900" algn="l">
              <a:buClr>
                <a:srgbClr val="0070C0"/>
              </a:buClr>
              <a:buSzPct val="80000"/>
              <a:buFont typeface="Wingdings" pitchFamily="2" charset="2"/>
              <a:buChar char="u"/>
            </a:pPr>
            <a:r>
              <a:rPr lang="en-US" sz="1800" b="1" dirty="0">
                <a:solidFill>
                  <a:srgbClr val="29303B"/>
                </a:solidFill>
              </a:rPr>
              <a:t>countByValue</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ake</a:t>
            </a:r>
          </a:p>
          <a:p>
            <a:pPr marL="342900" indent="-342900" algn="l">
              <a:buClr>
                <a:srgbClr val="0070C0"/>
              </a:buClr>
              <a:buSzPct val="80000"/>
              <a:buFont typeface="Wingdings" pitchFamily="2" charset="2"/>
              <a:buChar char="u"/>
            </a:pPr>
            <a:r>
              <a:rPr lang="en-US" sz="1800" b="1" dirty="0">
                <a:solidFill>
                  <a:srgbClr val="29303B"/>
                </a:solidFill>
              </a:rPr>
              <a:t>top</a:t>
            </a:r>
          </a:p>
          <a:p>
            <a:pPr marL="342900" indent="-342900" algn="l">
              <a:buClr>
                <a:srgbClr val="0070C0"/>
              </a:buClr>
              <a:buSzPct val="80000"/>
              <a:buFont typeface="Wingdings" pitchFamily="2" charset="2"/>
              <a:buChar char="u"/>
            </a:pPr>
            <a:r>
              <a:rPr lang="en-US" sz="1800" b="1" dirty="0">
                <a:solidFill>
                  <a:srgbClr val="29303B"/>
                </a:solidFill>
              </a:rPr>
              <a:t>r</a:t>
            </a:r>
            <a:r>
              <a:rPr lang="en-US" sz="1800" b="1" i="0" dirty="0">
                <a:solidFill>
                  <a:srgbClr val="29303B"/>
                </a:solidFill>
                <a:effectLst/>
              </a:rPr>
              <a:t>educe</a:t>
            </a:r>
          </a:p>
          <a:p>
            <a:pPr marL="342900" indent="-342900" algn="l">
              <a:buClr>
                <a:srgbClr val="0070C0"/>
              </a:buClr>
              <a:buSzPct val="80000"/>
              <a:buFont typeface="Wingdings" pitchFamily="2" charset="2"/>
              <a:buChar char="u"/>
            </a:pPr>
            <a:r>
              <a:rPr lang="en-US" sz="1800" b="1" dirty="0">
                <a:solidFill>
                  <a:srgbClr val="29303B"/>
                </a:solidFill>
              </a:rPr>
              <a:t>… and more …</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Tree>
    <p:extLst>
      <p:ext uri="{BB962C8B-B14F-4D97-AF65-F5344CB8AC3E}">
        <p14:creationId xmlns:p14="http://schemas.microsoft.com/office/powerpoint/2010/main" val="3083039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75.7 RDD Action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5000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RDD Action Explanation</a:t>
            </a:r>
          </a:p>
          <a:p>
            <a:pPr marL="342900" indent="-342900" algn="l">
              <a:buClr>
                <a:srgbClr val="0070C0"/>
              </a:buClr>
              <a:buSzPct val="80000"/>
              <a:buFont typeface="Wingdings" pitchFamily="2" charset="2"/>
              <a:buChar char="u"/>
            </a:pPr>
            <a:r>
              <a:rPr lang="en-US" sz="1800" b="1" i="0" dirty="0">
                <a:solidFill>
                  <a:srgbClr val="29303B"/>
                </a:solidFill>
                <a:effectLst/>
              </a:rPr>
              <a:t>You can also perform actions on RDDs. </a:t>
            </a:r>
          </a:p>
          <a:p>
            <a:pPr marL="342900" indent="-342900" algn="l">
              <a:buClr>
                <a:srgbClr val="0070C0"/>
              </a:buClr>
              <a:buSzPct val="80000"/>
              <a:buFont typeface="Wingdings" pitchFamily="2" charset="2"/>
              <a:buChar char="u"/>
            </a:pPr>
            <a:r>
              <a:rPr lang="en-US" sz="1800" b="1" i="0" dirty="0">
                <a:solidFill>
                  <a:srgbClr val="29303B"/>
                </a:solidFill>
                <a:effectLst/>
              </a:rPr>
              <a:t>When you want to actually get a result, you can call collect on an RDD, and that will give you back a plain old Python object that you can then iterate through and print out the results or save them to a file, or whatever you want to do.</a:t>
            </a:r>
          </a:p>
          <a:p>
            <a:pPr marL="342900" indent="-342900" algn="l">
              <a:buClr>
                <a:srgbClr val="0070C0"/>
              </a:buClr>
              <a:buSzPct val="80000"/>
              <a:buFont typeface="Wingdings" pitchFamily="2" charset="2"/>
              <a:buChar char="u"/>
            </a:pPr>
            <a:r>
              <a:rPr lang="en-US" sz="1800" b="1" i="0" dirty="0">
                <a:solidFill>
                  <a:srgbClr val="29303B"/>
                </a:solidFill>
                <a:effectLst/>
              </a:rPr>
              <a:t>You can also call </a:t>
            </a:r>
            <a:r>
              <a:rPr lang="en-US" sz="1800" b="1" i="0" dirty="0">
                <a:solidFill>
                  <a:srgbClr val="C00000"/>
                </a:solidFill>
                <a:effectLst/>
              </a:rPr>
              <a:t>count</a:t>
            </a:r>
            <a:r>
              <a:rPr lang="en-US" sz="1800" b="1" i="0" dirty="0">
                <a:solidFill>
                  <a:srgbClr val="29303B"/>
                </a:solidFill>
                <a:effectLst/>
              </a:rPr>
              <a:t>, which will force it to actually go count how many entries are in the RDD at this point. </a:t>
            </a:r>
          </a:p>
          <a:p>
            <a:pPr marL="342900" indent="-342900" algn="l">
              <a:buClr>
                <a:srgbClr val="0070C0"/>
              </a:buClr>
              <a:buSzPct val="80000"/>
              <a:buFont typeface="Wingdings" pitchFamily="2" charset="2"/>
              <a:buChar char="u"/>
            </a:pPr>
            <a:r>
              <a:rPr lang="en-US" sz="1800" b="1" i="0" dirty="0">
                <a:solidFill>
                  <a:srgbClr val="C00000"/>
                </a:solidFill>
                <a:effectLst/>
              </a:rPr>
              <a:t>CountByValue</a:t>
            </a:r>
            <a:r>
              <a:rPr lang="en-US" sz="1800" b="1" i="0" dirty="0">
                <a:solidFill>
                  <a:srgbClr val="29303B"/>
                </a:solidFill>
                <a:effectLst/>
              </a:rPr>
              <a:t> will give you a breakdown of how many times each unique value within that RDD occurs</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can also sample from the RDD using take, which will take some random number of entries from the RDD or </a:t>
            </a:r>
            <a:r>
              <a:rPr lang="en-US" sz="1800" b="1" i="0" dirty="0">
                <a:solidFill>
                  <a:srgbClr val="C00000"/>
                </a:solidFill>
                <a:effectLst/>
              </a:rPr>
              <a:t>top</a:t>
            </a:r>
            <a:r>
              <a:rPr lang="en-US" sz="1800" b="1" i="0" dirty="0">
                <a:solidFill>
                  <a:srgbClr val="29303B"/>
                </a:solidFill>
                <a:effectLst/>
              </a:rPr>
              <a:t>, which will give you the first few entries in that RDD if you want to just get a little peek into what's in there for debugging purposes.</a:t>
            </a:r>
          </a:p>
          <a:p>
            <a:pPr marL="342900" indent="-342900" algn="l">
              <a:buClr>
                <a:srgbClr val="0070C0"/>
              </a:buClr>
              <a:buSzPct val="80000"/>
              <a:buFont typeface="Wingdings" pitchFamily="2" charset="2"/>
              <a:buChar char="u"/>
            </a:pPr>
            <a:r>
              <a:rPr lang="en-US" sz="1800" b="1" i="0" dirty="0">
                <a:solidFill>
                  <a:srgbClr val="29303B"/>
                </a:solidFill>
                <a:effectLst/>
              </a:rPr>
              <a:t>The more powerful action is</a:t>
            </a:r>
            <a:r>
              <a:rPr lang="en-US" sz="1800" b="1" i="0" dirty="0">
                <a:solidFill>
                  <a:srgbClr val="C00000"/>
                </a:solidFill>
                <a:effectLst/>
              </a:rPr>
              <a:t> reduce</a:t>
            </a:r>
            <a:r>
              <a:rPr lang="en-US" sz="1800" b="1" i="0" dirty="0">
                <a:solidFill>
                  <a:srgbClr val="29303B"/>
                </a:solidFill>
                <a:effectLst/>
              </a:rPr>
              <a:t>, </a:t>
            </a:r>
            <a:r>
              <a:rPr lang="en-US" sz="1800" b="1" i="0" dirty="0">
                <a:solidFill>
                  <a:srgbClr val="C00000"/>
                </a:solidFill>
                <a:effectLst/>
              </a:rPr>
              <a:t>reduce</a:t>
            </a:r>
            <a:r>
              <a:rPr lang="en-US" sz="1800" b="1" i="0" dirty="0">
                <a:solidFill>
                  <a:srgbClr val="29303B"/>
                </a:solidFill>
                <a:effectLst/>
              </a:rPr>
              <a:t> combines values together for a same common key value.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extLst>
      <p:ext uri="{BB962C8B-B14F-4D97-AF65-F5344CB8AC3E}">
        <p14:creationId xmlns:p14="http://schemas.microsoft.com/office/powerpoint/2010/main" val="703011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75.7 RDD Action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5558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RDD Action Explanation</a:t>
            </a:r>
          </a:p>
          <a:p>
            <a:pPr marL="342900" indent="-342900" algn="l">
              <a:buClr>
                <a:srgbClr val="0070C0"/>
              </a:buClr>
              <a:buSzPct val="80000"/>
              <a:buFont typeface="Wingdings" pitchFamily="2" charset="2"/>
              <a:buChar char="u"/>
            </a:pPr>
            <a:r>
              <a:rPr lang="en-US" sz="1800" b="1" i="0" dirty="0">
                <a:solidFill>
                  <a:srgbClr val="29303B"/>
                </a:solidFill>
                <a:effectLst/>
              </a:rPr>
              <a:t>You can also use RDDs in the context of key value data, and the reduce function lets you define a way of combining together all of the values for a given key, so very much similar to </a:t>
            </a:r>
            <a:r>
              <a:rPr lang="en-US" sz="1800" b="1" i="0" dirty="0">
                <a:solidFill>
                  <a:srgbClr val="C00000"/>
                </a:solidFill>
                <a:effectLst/>
              </a:rPr>
              <a:t>mapReduce</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dirty="0">
                <a:solidFill>
                  <a:srgbClr val="29303B"/>
                </a:solidFill>
              </a:rPr>
              <a:t>The</a:t>
            </a:r>
            <a:r>
              <a:rPr lang="en-US" sz="1800" b="1" i="0" dirty="0">
                <a:solidFill>
                  <a:srgbClr val="29303B"/>
                </a:solidFill>
                <a:effectLst/>
              </a:rPr>
              <a:t> </a:t>
            </a:r>
            <a:r>
              <a:rPr lang="en-US" sz="1800" b="1" i="0" dirty="0">
                <a:solidFill>
                  <a:srgbClr val="C00000"/>
                </a:solidFill>
                <a:effectLst/>
              </a:rPr>
              <a:t>reduce</a:t>
            </a:r>
            <a:r>
              <a:rPr lang="en-US" sz="1800" b="1" i="0" dirty="0">
                <a:solidFill>
                  <a:srgbClr val="29303B"/>
                </a:solidFill>
                <a:effectLst/>
              </a:rPr>
              <a:t> is similar to operation to a </a:t>
            </a:r>
            <a:r>
              <a:rPr lang="en-US" sz="1800" b="1" i="0" dirty="0">
                <a:solidFill>
                  <a:srgbClr val="C00000"/>
                </a:solidFill>
                <a:effectLst/>
              </a:rPr>
              <a:t>reduce</a:t>
            </a:r>
            <a:r>
              <a:rPr lang="en-US" sz="1800" b="1" i="0" dirty="0">
                <a:solidFill>
                  <a:srgbClr val="29303B"/>
                </a:solidFill>
                <a:effectLst/>
              </a:rPr>
              <a:t>r in </a:t>
            </a:r>
            <a:r>
              <a:rPr lang="en-US" sz="1800" b="1" i="0" dirty="0">
                <a:solidFill>
                  <a:srgbClr val="C00000"/>
                </a:solidFill>
                <a:effectLst/>
              </a:rPr>
              <a:t>mapReduce</a:t>
            </a:r>
            <a:r>
              <a:rPr lang="en-US" sz="1800" b="1" dirty="0">
                <a:solidFill>
                  <a:srgbClr val="29303B"/>
                </a:solidFill>
              </a:rPr>
              <a:t>.</a:t>
            </a:r>
            <a:r>
              <a:rPr lang="en-US" sz="1800" b="1" i="0" dirty="0">
                <a:solidFill>
                  <a:srgbClr val="29303B"/>
                </a:solidFill>
                <a:effectLst/>
              </a:rPr>
              <a:t> </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i="0" dirty="0">
                <a:solidFill>
                  <a:srgbClr val="C00000"/>
                </a:solidFill>
                <a:effectLst/>
              </a:rPr>
              <a:t>map</a:t>
            </a:r>
            <a:r>
              <a:rPr lang="en-US" sz="1800" b="1" i="0" dirty="0">
                <a:solidFill>
                  <a:srgbClr val="29303B"/>
                </a:solidFill>
                <a:effectLst/>
              </a:rPr>
              <a:t> is </a:t>
            </a:r>
            <a:r>
              <a:rPr lang="en-US" sz="1800" b="1" dirty="0">
                <a:solidFill>
                  <a:srgbClr val="29303B"/>
                </a:solidFill>
              </a:rPr>
              <a:t>similar</a:t>
            </a:r>
            <a:r>
              <a:rPr lang="en-US" sz="1800" b="1" i="0" dirty="0">
                <a:solidFill>
                  <a:srgbClr val="29303B"/>
                </a:solidFill>
                <a:effectLst/>
              </a:rPr>
              <a:t> to </a:t>
            </a:r>
            <a:r>
              <a:rPr lang="en-US" sz="1800" b="1" i="0" dirty="0">
                <a:solidFill>
                  <a:srgbClr val="C00000"/>
                </a:solidFill>
                <a:effectLst/>
              </a:rPr>
              <a:t>mapper</a:t>
            </a:r>
            <a:r>
              <a:rPr lang="en-US" sz="1800" b="1" i="0" dirty="0">
                <a:solidFill>
                  <a:srgbClr val="29303B"/>
                </a:solidFill>
                <a:effectLst/>
              </a:rPr>
              <a:t> in </a:t>
            </a:r>
            <a:r>
              <a:rPr lang="en-US" sz="1800" b="1" i="0" dirty="0">
                <a:solidFill>
                  <a:srgbClr val="C00000"/>
                </a:solidFill>
                <a:effectLst/>
              </a:rPr>
              <a:t>mapReduce</a:t>
            </a:r>
            <a:r>
              <a:rPr lang="en-US" sz="1800" b="1" i="0" dirty="0">
                <a:solidFill>
                  <a:srgbClr val="29303B"/>
                </a:solidFill>
                <a:effectLst/>
              </a:rPr>
              <a: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It is often very straightforward to actually take a mapReduce job and convert it to Spark by using these functions.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Tree>
    <p:extLst>
      <p:ext uri="{BB962C8B-B14F-4D97-AF65-F5344CB8AC3E}">
        <p14:creationId xmlns:p14="http://schemas.microsoft.com/office/powerpoint/2010/main" val="2740737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75.8 Lazy Evaluation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483496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75.8 Lazy Evaluation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9878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Lazy Evaluation</a:t>
            </a:r>
          </a:p>
          <a:p>
            <a:pPr marL="342900" indent="-342900" algn="l">
              <a:buClr>
                <a:srgbClr val="0070C0"/>
              </a:buClr>
              <a:buSzPct val="80000"/>
              <a:buFont typeface="Wingdings" pitchFamily="2" charset="2"/>
              <a:buChar char="u"/>
            </a:pPr>
            <a:r>
              <a:rPr lang="en-US" sz="1800" b="1" i="0" dirty="0">
                <a:solidFill>
                  <a:srgbClr val="29303B"/>
                </a:solidFill>
                <a:effectLst/>
              </a:rPr>
              <a:t>Remember, too, that </a:t>
            </a:r>
            <a:r>
              <a:rPr lang="en-US" sz="1800" b="1" i="0" dirty="0">
                <a:solidFill>
                  <a:srgbClr val="C00000"/>
                </a:solidFill>
                <a:effectLst/>
              </a:rPr>
              <a:t>nothing actually happens in Spark until you call an action</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i="0" dirty="0">
                <a:solidFill>
                  <a:srgbClr val="29303B"/>
                </a:solidFill>
                <a:effectLst/>
              </a:rPr>
              <a:t>Once you call one of those action methods, that's when Spark goes out and does its magic with directed acyclic graphs and actually computes to optimal way to get the answer you want, but, remember, nothing really occurs until that action happens.</a:t>
            </a:r>
          </a:p>
          <a:p>
            <a:pPr marL="342900" indent="-342900" algn="l">
              <a:buClr>
                <a:srgbClr val="0070C0"/>
              </a:buClr>
              <a:buSzPct val="80000"/>
              <a:buFont typeface="Wingdings" pitchFamily="2" charset="2"/>
              <a:buChar char="u"/>
            </a:pPr>
            <a:r>
              <a:rPr lang="en-US" sz="1800" b="1" i="0" dirty="0">
                <a:solidFill>
                  <a:srgbClr val="29303B"/>
                </a:solidFill>
                <a:effectLst/>
              </a:rPr>
              <a:t>That can sometimes trip you up when you're writing Spark scripts, because you might have a little print statement in there, and you might expect to get an answer there, but it doesn't actually appear until the action is actually performed.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Tree>
    <p:extLst>
      <p:ext uri="{BB962C8B-B14F-4D97-AF65-F5344CB8AC3E}">
        <p14:creationId xmlns:p14="http://schemas.microsoft.com/office/powerpoint/2010/main" val="2791682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75.9 MLLib</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266489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75.9 MLLib</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8438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MLLib</a:t>
            </a:r>
          </a:p>
          <a:p>
            <a:pPr marL="342900" indent="-342900" algn="l">
              <a:buClr>
                <a:srgbClr val="0070C0"/>
              </a:buClr>
              <a:buSzPct val="80000"/>
              <a:buFont typeface="Wingdings" pitchFamily="2" charset="2"/>
              <a:buChar char="u"/>
            </a:pPr>
            <a:r>
              <a:rPr lang="en-US" sz="1800" b="1" i="0" dirty="0">
                <a:solidFill>
                  <a:srgbClr val="29303B"/>
                </a:solidFill>
                <a:effectLst/>
              </a:rPr>
              <a:t>Let's talk a little bit more about </a:t>
            </a:r>
            <a:r>
              <a:rPr lang="en-US" sz="1800" b="1" i="0" dirty="0" err="1">
                <a:solidFill>
                  <a:srgbClr val="29303B"/>
                </a:solidFill>
                <a:effectLst/>
              </a:rPr>
              <a:t>MLlib</a:t>
            </a:r>
            <a:r>
              <a:rPr lang="en-US" sz="1800" b="1" i="0" dirty="0">
                <a:solidFill>
                  <a:srgbClr val="29303B"/>
                </a:solidFill>
                <a:effectLst/>
              </a:rPr>
              <a:t> next and to get into more details about how this works conceptually.</a:t>
            </a:r>
          </a:p>
          <a:p>
            <a:pPr marL="342900" indent="-342900" algn="l">
              <a:buClr>
                <a:srgbClr val="0070C0"/>
              </a:buClr>
              <a:buSzPct val="80000"/>
              <a:buFont typeface="Wingdings" pitchFamily="2" charset="2"/>
              <a:buChar char="u"/>
            </a:pPr>
            <a:r>
              <a:rPr lang="en-US" sz="1800" b="1" i="0" dirty="0">
                <a:solidFill>
                  <a:srgbClr val="29303B"/>
                </a:solidFill>
                <a:effectLst/>
              </a:rPr>
              <a:t>That is Spark in a nutshell.</a:t>
            </a:r>
          </a:p>
          <a:p>
            <a:pPr marL="342900" indent="-342900" algn="l">
              <a:buClr>
                <a:srgbClr val="0070C0"/>
              </a:buClr>
              <a:buSzPct val="80000"/>
              <a:buFont typeface="Wingdings" pitchFamily="2" charset="2"/>
              <a:buChar char="u"/>
            </a:pPr>
            <a:r>
              <a:rPr lang="en-US" sz="1800" b="1" i="0" dirty="0">
                <a:solidFill>
                  <a:srgbClr val="29303B"/>
                </a:solidFill>
                <a:effectLst/>
              </a:rPr>
              <a:t>Those are the basics you need for Spark programming, basically, what is an RDD, and what are the things.</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can do to an RDD, and, once you get those concepts, then you can write some Spark code. </a:t>
            </a:r>
          </a:p>
          <a:p>
            <a:pPr marL="342900" indent="-342900" algn="l">
              <a:buClr>
                <a:srgbClr val="0070C0"/>
              </a:buClr>
              <a:buSzPct val="80000"/>
              <a:buFont typeface="Wingdings" pitchFamily="2" charset="2"/>
              <a:buChar char="u"/>
            </a:pPr>
            <a:r>
              <a:rPr lang="en-US" sz="1800" b="1" dirty="0">
                <a:solidFill>
                  <a:srgbClr val="29303B"/>
                </a:solidFill>
              </a:rPr>
              <a:t>Next, W</a:t>
            </a:r>
            <a:r>
              <a:rPr lang="en-US" sz="1800" b="1" i="0" dirty="0">
                <a:solidFill>
                  <a:srgbClr val="29303B"/>
                </a:solidFill>
                <a:effectLst/>
              </a:rPr>
              <a:t>e will discuss about MLLib</a:t>
            </a:r>
            <a:r>
              <a:rPr lang="en-US" sz="1800" b="1" dirty="0">
                <a:solidFill>
                  <a:srgbClr val="29303B"/>
                </a:solidFill>
              </a:rPr>
              <a:t> programming</a:t>
            </a:r>
            <a:r>
              <a:rPr lang="en-US" sz="1800" b="1" i="0" dirty="0">
                <a:solidFill>
                  <a:srgbClr val="29303B"/>
                </a:solidFill>
                <a:effectLst/>
              </a:rPr>
              <a:t> in Spark.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spTree>
    <p:extLst>
      <p:ext uri="{BB962C8B-B14F-4D97-AF65-F5344CB8AC3E}">
        <p14:creationId xmlns:p14="http://schemas.microsoft.com/office/powerpoint/2010/main" val="3535079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a:solidFill>
                  <a:srgbClr val="FFFF00"/>
                </a:solidFill>
              </a:rPr>
              <a:t>75.1 Resilient Distributed Dataset</a:t>
            </a:r>
            <a:endParaRPr lang="zh-TW" altLang="en-US" b="1">
              <a:solidFill>
                <a:srgbClr val="FFFF00"/>
              </a:solidFill>
            </a:endParaRPr>
          </a:p>
        </p:txBody>
      </p:sp>
      <p:sp>
        <p:nvSpPr>
          <p:cNvPr id="3" name="副標題 2"/>
          <p:cNvSpPr>
            <a:spLocks noGrp="1"/>
          </p:cNvSpPr>
          <p:nvPr>
            <p:ph type="subTitle" idx="1"/>
          </p:nvPr>
        </p:nvSpPr>
        <p:spPr>
          <a:xfrm>
            <a:off x="457200" y="1305201"/>
            <a:ext cx="8291263" cy="14037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Resilient Distributed Dataset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Resilient</a:t>
            </a:r>
          </a:p>
          <a:p>
            <a:pPr marL="342900" indent="-342900" algn="l">
              <a:buClr>
                <a:srgbClr val="0070C0"/>
              </a:buClr>
              <a:buSzPct val="80000"/>
              <a:buFont typeface="Wingdings" pitchFamily="2" charset="2"/>
              <a:buChar char="u"/>
            </a:pPr>
            <a:r>
              <a:rPr lang="en-US" sz="1800" b="1" dirty="0">
                <a:solidFill>
                  <a:srgbClr val="29303B"/>
                </a:solidFill>
              </a:rPr>
              <a:t>Distributed</a:t>
            </a:r>
          </a:p>
          <a:p>
            <a:pPr marL="342900" indent="-342900" algn="l">
              <a:buClr>
                <a:srgbClr val="0070C0"/>
              </a:buClr>
              <a:buSzPct val="80000"/>
              <a:buFont typeface="Wingdings" pitchFamily="2" charset="2"/>
              <a:buChar char="u"/>
            </a:pPr>
            <a:r>
              <a:rPr lang="en-US" sz="1800" b="1" i="0" dirty="0">
                <a:solidFill>
                  <a:srgbClr val="29303B"/>
                </a:solidFill>
                <a:effectLst/>
              </a:rPr>
              <a:t>Dataset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535944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a:solidFill>
                  <a:srgbClr val="FFFF00"/>
                </a:solidFill>
              </a:rPr>
              <a:t>75.1 Resilient Distributed Dataset</a:t>
            </a:r>
            <a:endParaRPr lang="zh-TW" altLang="en-US" b="1">
              <a:solidFill>
                <a:srgbClr val="FFFF00"/>
              </a:solidFill>
            </a:endParaRPr>
          </a:p>
        </p:txBody>
      </p:sp>
      <p:sp>
        <p:nvSpPr>
          <p:cNvPr id="3" name="副標題 2"/>
          <p:cNvSpPr>
            <a:spLocks noGrp="1"/>
          </p:cNvSpPr>
          <p:nvPr>
            <p:ph type="subTitle" idx="1"/>
          </p:nvPr>
        </p:nvSpPr>
        <p:spPr>
          <a:xfrm>
            <a:off x="457200" y="1305201"/>
            <a:ext cx="8291263" cy="46911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Resilient Distributed Dataset Explanation</a:t>
            </a:r>
          </a:p>
          <a:p>
            <a:pPr marL="342900" indent="-342900" algn="l">
              <a:buClr>
                <a:srgbClr val="0070C0"/>
              </a:buClr>
              <a:buSzPct val="80000"/>
              <a:buFont typeface="Wingdings" pitchFamily="2" charset="2"/>
              <a:buChar char="u"/>
            </a:pPr>
            <a:r>
              <a:rPr lang="en-US" sz="1800" b="1" i="0" dirty="0">
                <a:solidFill>
                  <a:srgbClr val="29303B"/>
                </a:solidFill>
                <a:effectLst/>
              </a:rPr>
              <a:t>The most fundamental piece of Spark is called the RDDs (</a:t>
            </a:r>
            <a:r>
              <a:rPr lang="en-US" sz="1800" b="1" dirty="0">
                <a:solidFill>
                  <a:srgbClr val="29303B"/>
                </a:solidFill>
              </a:rPr>
              <a:t>R</a:t>
            </a:r>
            <a:r>
              <a:rPr lang="en-US" sz="1800" b="1" i="0" dirty="0">
                <a:solidFill>
                  <a:srgbClr val="29303B"/>
                </a:solidFill>
                <a:effectLst/>
              </a:rPr>
              <a:t>esilient distributed dataset</a:t>
            </a:r>
            <a:r>
              <a:rPr lang="en-US" sz="1800" b="1" dirty="0">
                <a:solidFill>
                  <a:srgbClr val="29303B"/>
                </a:solidFill>
              </a:rPr>
              <a:t>). Resilient means flexible.</a:t>
            </a:r>
          </a:p>
          <a:p>
            <a:pPr marL="342900" indent="-342900" algn="l">
              <a:buClr>
                <a:srgbClr val="0070C0"/>
              </a:buClr>
              <a:buSzPct val="80000"/>
              <a:buFont typeface="Wingdings" pitchFamily="2" charset="2"/>
              <a:buChar char="u"/>
            </a:pPr>
            <a:r>
              <a:rPr lang="en-US" sz="1800" b="1" i="0" dirty="0">
                <a:solidFill>
                  <a:srgbClr val="29303B"/>
                </a:solidFill>
                <a:effectLst/>
              </a:rPr>
              <a:t>The RDDs is </a:t>
            </a:r>
            <a:r>
              <a:rPr lang="en-US" sz="1800" b="1" dirty="0">
                <a:solidFill>
                  <a:srgbClr val="29303B"/>
                </a:solidFill>
              </a:rPr>
              <a:t>used to</a:t>
            </a:r>
            <a:r>
              <a:rPr lang="en-US" sz="1800" b="1" i="0" dirty="0">
                <a:solidFill>
                  <a:srgbClr val="29303B"/>
                </a:solidFill>
                <a:effectLst/>
              </a:rPr>
              <a:t> load, transform, and get the answers </a:t>
            </a:r>
            <a:r>
              <a:rPr lang="en-US" sz="1800" b="1" dirty="0">
                <a:solidFill>
                  <a:srgbClr val="29303B"/>
                </a:solidFill>
              </a:rPr>
              <a:t>in Spark.</a:t>
            </a:r>
          </a:p>
          <a:p>
            <a:pPr marL="342900" indent="-342900" algn="l">
              <a:buClr>
                <a:srgbClr val="0070C0"/>
              </a:buClr>
              <a:buSzPct val="80000"/>
              <a:buFont typeface="Wingdings" pitchFamily="2" charset="2"/>
              <a:buChar char="u"/>
            </a:pPr>
            <a:r>
              <a:rPr lang="en-US" sz="1800" b="1" dirty="0">
                <a:solidFill>
                  <a:srgbClr val="29303B"/>
                </a:solidFill>
              </a:rPr>
              <a:t>RDDs is</a:t>
            </a:r>
            <a:r>
              <a:rPr lang="en-US" sz="1800" b="1" i="0" dirty="0">
                <a:solidFill>
                  <a:srgbClr val="29303B"/>
                </a:solidFill>
                <a:effectLst/>
              </a:rPr>
              <a:t> very important to </a:t>
            </a:r>
            <a:r>
              <a:rPr lang="en-US" sz="1800" b="1" dirty="0">
                <a:solidFill>
                  <a:srgbClr val="29303B"/>
                </a:solidFill>
              </a:rPr>
              <a:t>know</a:t>
            </a:r>
            <a:r>
              <a:rPr lang="en-US" sz="1800" b="1" i="0" dirty="0">
                <a:solidFill>
                  <a:srgbClr val="29303B"/>
                </a:solidFill>
                <a:effectLst/>
              </a:rPr>
              <a:t>. </a:t>
            </a:r>
            <a:r>
              <a:rPr lang="en-US" sz="1800" b="1" dirty="0">
                <a:solidFill>
                  <a:srgbClr val="29303B"/>
                </a:solidFill>
              </a:rPr>
              <a:t>RDDs are</a:t>
            </a:r>
            <a:r>
              <a:rPr lang="en-US" sz="1800" b="1" i="0" dirty="0">
                <a:solidFill>
                  <a:srgbClr val="29303B"/>
                </a:solidFill>
                <a:effectLst/>
              </a:rPr>
              <a:t> rows of information.</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key is the R (Resilient) and the first D (Distributed).</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It is Resilient (Flexible) in that Spark makes sure that if you are running </a:t>
            </a:r>
            <a:r>
              <a:rPr lang="en-US" sz="1800" b="1" dirty="0">
                <a:solidFill>
                  <a:srgbClr val="29303B"/>
                </a:solidFill>
              </a:rPr>
              <a:t>RDDs</a:t>
            </a:r>
            <a:r>
              <a:rPr lang="en-US" sz="1800" b="1" i="0" dirty="0">
                <a:solidFill>
                  <a:srgbClr val="29303B"/>
                </a:solidFill>
                <a:effectLst/>
              </a:rPr>
              <a:t> on a cluster, and one of those clusters goes down, it can automatically recover from that and retry for other clusters.</a:t>
            </a:r>
          </a:p>
          <a:p>
            <a:pPr marL="342900" indent="-342900" algn="l">
              <a:buClr>
                <a:srgbClr val="0070C0"/>
              </a:buClr>
              <a:buSzPct val="80000"/>
              <a:buFont typeface="Wingdings" pitchFamily="2" charset="2"/>
              <a:buChar char="u"/>
            </a:pPr>
            <a:r>
              <a:rPr lang="en-US" sz="1800" b="1" i="0" dirty="0">
                <a:solidFill>
                  <a:srgbClr val="29303B"/>
                </a:solidFill>
                <a:effectLst/>
              </a:rPr>
              <a:t>If you do not have enough resources available to run the job, </a:t>
            </a:r>
            <a:r>
              <a:rPr lang="en-US" sz="1800" b="1" dirty="0">
                <a:solidFill>
                  <a:srgbClr val="29303B"/>
                </a:solidFill>
              </a:rPr>
              <a:t>resilient</a:t>
            </a:r>
            <a:r>
              <a:rPr lang="en-US" sz="1800" b="1" i="0" dirty="0">
                <a:solidFill>
                  <a:srgbClr val="29303B"/>
                </a:solidFill>
                <a:effectLst/>
              </a:rPr>
              <a:t> will still fail. You will have to add more resources </a:t>
            </a:r>
            <a:r>
              <a:rPr lang="en-US" sz="1800" b="1" dirty="0">
                <a:solidFill>
                  <a:srgbClr val="29303B"/>
                </a:solidFill>
              </a:rPr>
              <a:t>in order to run the job.</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here is a limit to how many times </a:t>
            </a:r>
            <a:r>
              <a:rPr lang="en-US" sz="1800" b="1" dirty="0">
                <a:solidFill>
                  <a:srgbClr val="29303B"/>
                </a:solidFill>
              </a:rPr>
              <a:t>resilient</a:t>
            </a:r>
            <a:r>
              <a:rPr lang="en-US" sz="1800" b="1" i="0" dirty="0">
                <a:solidFill>
                  <a:srgbClr val="29303B"/>
                </a:solidFill>
                <a:effectLst/>
              </a:rPr>
              <a:t> will retry for a given task.</a:t>
            </a:r>
          </a:p>
          <a:p>
            <a:pPr marL="342900" indent="-342900" algn="l">
              <a:buClr>
                <a:srgbClr val="0070C0"/>
              </a:buClr>
              <a:buSzPct val="80000"/>
              <a:buFont typeface="Wingdings" pitchFamily="2" charset="2"/>
              <a:buChar char="u"/>
            </a:pPr>
            <a:r>
              <a:rPr lang="en-US" sz="1800" b="1" dirty="0">
                <a:solidFill>
                  <a:srgbClr val="29303B"/>
                </a:solidFill>
              </a:rPr>
              <a:t>Resilient</a:t>
            </a:r>
            <a:r>
              <a:rPr lang="en-US" sz="1800" b="1" i="0" dirty="0">
                <a:solidFill>
                  <a:srgbClr val="29303B"/>
                </a:solidFill>
                <a:effectLst/>
              </a:rPr>
              <a:t> makes its best effort for try for an unstable cluster or an unstable network, continue to try its best to run through to completion</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Resilient</a:t>
            </a:r>
            <a:r>
              <a:rPr lang="en-US" sz="1800" b="1" i="0" dirty="0">
                <a:solidFill>
                  <a:srgbClr val="29303B"/>
                </a:solidFill>
                <a:effectLst/>
              </a:rPr>
              <a:t> is distributed</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28281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a:solidFill>
                  <a:srgbClr val="FFFF00"/>
                </a:solidFill>
              </a:rPr>
              <a:t>75.1 Resilient Distributed Dataset</a:t>
            </a:r>
            <a:endParaRPr lang="zh-TW" altLang="en-US" b="1">
              <a:solidFill>
                <a:srgbClr val="FFFF00"/>
              </a:solidFill>
            </a:endParaRPr>
          </a:p>
        </p:txBody>
      </p:sp>
      <p:sp>
        <p:nvSpPr>
          <p:cNvPr id="3" name="副標題 2"/>
          <p:cNvSpPr>
            <a:spLocks noGrp="1"/>
          </p:cNvSpPr>
          <p:nvPr>
            <p:ph type="subTitle" idx="1"/>
          </p:nvPr>
        </p:nvSpPr>
        <p:spPr>
          <a:xfrm>
            <a:off x="457200" y="1305201"/>
            <a:ext cx="8291263" cy="19797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Resilient Distributed Dataset Explanation</a:t>
            </a:r>
          </a:p>
          <a:p>
            <a:pPr marL="342900" indent="-342900" algn="l">
              <a:buClr>
                <a:srgbClr val="0070C0"/>
              </a:buClr>
              <a:buSzPct val="80000"/>
              <a:buFont typeface="Wingdings" pitchFamily="2" charset="2"/>
              <a:buChar char="u"/>
            </a:pPr>
            <a:r>
              <a:rPr lang="en-US" sz="1800" b="1" i="0" dirty="0">
                <a:solidFill>
                  <a:srgbClr val="29303B"/>
                </a:solidFill>
                <a:effectLst/>
              </a:rPr>
              <a:t>The Spark </a:t>
            </a:r>
            <a:r>
              <a:rPr lang="en-US" sz="1800" b="1" dirty="0">
                <a:solidFill>
                  <a:srgbClr val="29303B"/>
                </a:solidFill>
              </a:rPr>
              <a:t>is</a:t>
            </a:r>
            <a:r>
              <a:rPr lang="en-US" sz="1800" b="1" i="0" dirty="0">
                <a:solidFill>
                  <a:srgbClr val="29303B"/>
                </a:solidFill>
                <a:effectLst/>
              </a:rPr>
              <a:t> for big data problems where you distribute the processing across the entire CPU and memory power of a cluster of computers.</a:t>
            </a:r>
          </a:p>
          <a:p>
            <a:pPr marL="342900" indent="-342900" algn="l">
              <a:buClr>
                <a:srgbClr val="0070C0"/>
              </a:buClr>
              <a:buSzPct val="80000"/>
              <a:buFont typeface="Wingdings" pitchFamily="2" charset="2"/>
              <a:buChar char="u"/>
            </a:pPr>
            <a:r>
              <a:rPr lang="en-US" sz="1800" b="1" dirty="0">
                <a:solidFill>
                  <a:srgbClr val="29303B"/>
                </a:solidFill>
              </a:rPr>
              <a:t>Spark</a:t>
            </a:r>
            <a:r>
              <a:rPr lang="en-US" sz="1800" b="1" i="0" dirty="0">
                <a:solidFill>
                  <a:srgbClr val="29303B"/>
                </a:solidFill>
                <a:effectLst/>
              </a:rPr>
              <a:t> distributed jobs horizontally. </a:t>
            </a:r>
            <a:r>
              <a:rPr lang="en-US" sz="1800" b="1" dirty="0">
                <a:solidFill>
                  <a:srgbClr val="29303B"/>
                </a:solidFill>
              </a:rPr>
              <a:t>Y</a:t>
            </a:r>
            <a:r>
              <a:rPr lang="en-US" sz="1800" b="1" i="0" dirty="0">
                <a:solidFill>
                  <a:srgbClr val="29303B"/>
                </a:solidFill>
                <a:effectLst/>
              </a:rPr>
              <a:t>ou can throw as many computers as you want to a given problem.</a:t>
            </a:r>
          </a:p>
          <a:p>
            <a:pPr marL="342900" indent="-342900" algn="l">
              <a:buClr>
                <a:srgbClr val="0070C0"/>
              </a:buClr>
              <a:buSzPct val="80000"/>
              <a:buFont typeface="Wingdings" pitchFamily="2" charset="2"/>
              <a:buChar char="u"/>
            </a:pPr>
            <a:r>
              <a:rPr lang="en-US" sz="1800" b="1" i="0" dirty="0">
                <a:solidFill>
                  <a:srgbClr val="29303B"/>
                </a:solidFill>
                <a:effectLst/>
              </a:rPr>
              <a:t>The larger the problem, the more computers. There is no upper bound.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32132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75.2 SparkContext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7561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75.2 SparkContext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7637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SparkContext</a:t>
            </a:r>
          </a:p>
          <a:p>
            <a:pPr marL="342900" indent="-342900" algn="l">
              <a:buClr>
                <a:srgbClr val="0070C0"/>
              </a:buClr>
              <a:buSzPct val="80000"/>
              <a:buFont typeface="Wingdings" pitchFamily="2" charset="2"/>
              <a:buChar char="u"/>
            </a:pPr>
            <a:r>
              <a:rPr lang="en-US" sz="1800" b="1" i="0" dirty="0">
                <a:solidFill>
                  <a:srgbClr val="29303B"/>
                </a:solidFill>
                <a:effectLst/>
              </a:rPr>
              <a:t>SparkContext is c</a:t>
            </a:r>
            <a:r>
              <a:rPr lang="en-US" sz="1800" b="1" dirty="0">
                <a:solidFill>
                  <a:srgbClr val="29303B"/>
                </a:solidFill>
              </a:rPr>
              <a:t>reate by your driver program</a:t>
            </a:r>
          </a:p>
          <a:p>
            <a:pPr marL="342900" indent="-342900" algn="l">
              <a:buClr>
                <a:srgbClr val="0070C0"/>
              </a:buClr>
              <a:buSzPct val="80000"/>
              <a:buFont typeface="Wingdings" pitchFamily="2" charset="2"/>
              <a:buChar char="u"/>
            </a:pPr>
            <a:r>
              <a:rPr lang="en-US" sz="1800" b="1" dirty="0">
                <a:solidFill>
                  <a:srgbClr val="29303B"/>
                </a:solidFill>
              </a:rPr>
              <a:t>SparkContext is responsible for making RDD’s resilient and distributed.</a:t>
            </a:r>
          </a:p>
          <a:p>
            <a:pPr marL="342900" indent="-342900" algn="l">
              <a:buClr>
                <a:srgbClr val="0070C0"/>
              </a:buClr>
              <a:buSzPct val="80000"/>
              <a:buFont typeface="Wingdings" pitchFamily="2" charset="2"/>
              <a:buChar char="u"/>
            </a:pPr>
            <a:r>
              <a:rPr lang="en-US" sz="1800" b="1" i="0" dirty="0">
                <a:solidFill>
                  <a:srgbClr val="29303B"/>
                </a:solidFill>
                <a:effectLst/>
              </a:rPr>
              <a:t>SparkContext creates RDDs.</a:t>
            </a:r>
          </a:p>
          <a:p>
            <a:pPr marL="342900" indent="-342900" algn="l">
              <a:buClr>
                <a:srgbClr val="0070C0"/>
              </a:buClr>
              <a:buSzPct val="80000"/>
              <a:buFont typeface="Wingdings" pitchFamily="2" charset="2"/>
              <a:buChar char="u"/>
            </a:pPr>
            <a:r>
              <a:rPr lang="en-US" sz="1800" b="1" dirty="0">
                <a:solidFill>
                  <a:srgbClr val="29303B"/>
                </a:solidFill>
              </a:rPr>
              <a:t>The Spark shell creates a “sc” object for you</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942761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75.2 SparkContext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50384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SparkContext Explanation</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always start your Spark scripts by getting a SparkContext object, and this is the object that inside the Spark.</a:t>
            </a:r>
          </a:p>
          <a:p>
            <a:pPr marL="342900" indent="-342900" algn="l">
              <a:buClr>
                <a:srgbClr val="0070C0"/>
              </a:buClr>
              <a:buSzPct val="80000"/>
              <a:buFont typeface="Wingdings" pitchFamily="2" charset="2"/>
              <a:buChar char="u"/>
            </a:pPr>
            <a:r>
              <a:rPr lang="en-US" sz="1800" b="1" dirty="0">
                <a:solidFill>
                  <a:srgbClr val="29303B"/>
                </a:solidFill>
              </a:rPr>
              <a:t>SparkContext</a:t>
            </a:r>
            <a:r>
              <a:rPr lang="en-US" sz="1800" b="1" i="0" dirty="0">
                <a:solidFill>
                  <a:srgbClr val="29303B"/>
                </a:solidFill>
                <a:effectLst/>
              </a:rPr>
              <a:t> give you your RDDs to process.</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SparkContext</a:t>
            </a:r>
            <a:r>
              <a:rPr lang="en-US" sz="1800" b="1" i="0" dirty="0">
                <a:solidFill>
                  <a:srgbClr val="29303B"/>
                </a:solidFill>
                <a:effectLst/>
              </a:rPr>
              <a:t> running </a:t>
            </a:r>
            <a:r>
              <a:rPr lang="en-US" sz="1800" b="1" dirty="0">
                <a:solidFill>
                  <a:srgbClr val="29303B"/>
                </a:solidFill>
              </a:rPr>
              <a:t>jobs</a:t>
            </a:r>
            <a:r>
              <a:rPr lang="en-US" sz="1800" b="1" i="0" dirty="0">
                <a:solidFill>
                  <a:srgbClr val="29303B"/>
                </a:solidFill>
                <a:effectLst/>
              </a:rPr>
              <a:t> for you under the hood.</a:t>
            </a:r>
          </a:p>
          <a:p>
            <a:pPr marL="342900" indent="-342900" algn="l">
              <a:buClr>
                <a:srgbClr val="0070C0"/>
              </a:buClr>
              <a:buSzPct val="80000"/>
              <a:buFont typeface="Wingdings" pitchFamily="2" charset="2"/>
              <a:buChar char="u"/>
            </a:pPr>
            <a:r>
              <a:rPr lang="en-US" sz="1800" b="1" i="0" dirty="0">
                <a:solidFill>
                  <a:srgbClr val="29303B"/>
                </a:solidFill>
                <a:effectLst/>
              </a:rPr>
              <a:t>If you are running in the </a:t>
            </a:r>
            <a:r>
              <a:rPr lang="en-US" sz="1800" b="1" i="0" dirty="0">
                <a:solidFill>
                  <a:srgbClr val="C00000"/>
                </a:solidFill>
                <a:effectLst/>
              </a:rPr>
              <a:t>Spark shell interactively, Spark shell has an sc object already available for you</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dirty="0">
                <a:solidFill>
                  <a:srgbClr val="29303B"/>
                </a:solidFill>
              </a:rPr>
              <a:t>You </a:t>
            </a:r>
            <a:r>
              <a:rPr lang="en-US" sz="1800" b="1" i="0" dirty="0">
                <a:solidFill>
                  <a:srgbClr val="29303B"/>
                </a:solidFill>
                <a:effectLst/>
              </a:rPr>
              <a:t>can use SparkContext to create RDDs.</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 a </a:t>
            </a:r>
            <a:r>
              <a:rPr lang="en-US" sz="1800" b="1" i="0" dirty="0">
                <a:solidFill>
                  <a:srgbClr val="C00000"/>
                </a:solidFill>
                <a:effectLst/>
              </a:rPr>
              <a:t>standalone script, you will have to create that SparkContext explicitly</a:t>
            </a:r>
            <a:r>
              <a:rPr lang="en-US" sz="1800" b="1" i="0" dirty="0">
                <a:solidFill>
                  <a:srgbClr val="29303B"/>
                </a:solidFill>
                <a:effectLst/>
              </a:rPr>
              <a:t>, and you'll have to pay attention to the parameters that you use, because you </a:t>
            </a:r>
            <a:r>
              <a:rPr lang="en-US" sz="1800" b="1" dirty="0">
                <a:solidFill>
                  <a:srgbClr val="29303B"/>
                </a:solidFill>
              </a:rPr>
              <a:t>can </a:t>
            </a:r>
            <a:r>
              <a:rPr lang="en-US" sz="1800" b="1" i="0" dirty="0">
                <a:solidFill>
                  <a:srgbClr val="29303B"/>
                </a:solidFill>
                <a:effectLst/>
              </a:rPr>
              <a:t>tell the SparkContext how you want that to be distributed.</a:t>
            </a:r>
          </a:p>
          <a:p>
            <a:pPr marL="342900" indent="-342900" algn="l">
              <a:buClr>
                <a:srgbClr val="0070C0"/>
              </a:buClr>
              <a:buSzPct val="80000"/>
              <a:buFont typeface="Wingdings" pitchFamily="2" charset="2"/>
              <a:buChar char="u"/>
            </a:pPr>
            <a:r>
              <a:rPr lang="en-US" sz="1800" b="1" i="0" dirty="0">
                <a:solidFill>
                  <a:srgbClr val="29303B"/>
                </a:solidFill>
                <a:effectLst/>
              </a:rPr>
              <a:t>Should I take advantage of every core that I have available to me? Should I be running on cluster or just standalone on my local computer?</a:t>
            </a:r>
          </a:p>
          <a:p>
            <a:pPr marL="342900" indent="-342900" algn="l">
              <a:buClr>
                <a:srgbClr val="0070C0"/>
              </a:buClr>
              <a:buSzPct val="80000"/>
              <a:buFont typeface="Wingdings" pitchFamily="2" charset="2"/>
              <a:buChar char="u"/>
            </a:pPr>
            <a:r>
              <a:rPr lang="en-US" sz="1800" b="1" i="0" dirty="0">
                <a:solidFill>
                  <a:srgbClr val="29303B"/>
                </a:solidFill>
                <a:effectLst/>
              </a:rPr>
              <a:t>That's where you set up the fundamental settings of how Spark will operate.</a:t>
            </a:r>
          </a:p>
          <a:p>
            <a:pPr algn="l"/>
            <a:r>
              <a:rPr lang="en-US" sz="1800" b="1" i="0" dirty="0">
                <a:solidFill>
                  <a:srgbClr val="29303B"/>
                </a:solidFill>
                <a:effectLst/>
              </a:rPr>
              <a:t>Let's look at some little code snippets</a:t>
            </a:r>
          </a:p>
          <a:p>
            <a:pPr algn="l"/>
            <a:r>
              <a:rPr lang="en-US" sz="1800" b="1" i="0" dirty="0">
                <a:solidFill>
                  <a:srgbClr val="29303B"/>
                </a:solidFill>
                <a:effectLst/>
              </a:rPr>
              <a:t>of actually creating RDDs, and I think it'll make</a:t>
            </a:r>
          </a:p>
          <a:p>
            <a:pPr algn="l"/>
            <a:r>
              <a:rPr lang="en-US" sz="1800" b="1" i="0" dirty="0">
                <a:solidFill>
                  <a:srgbClr val="29303B"/>
                </a:solidFill>
                <a:effectLst/>
              </a:rPr>
              <a:t>a little bit more sense.</a:t>
            </a:r>
          </a:p>
          <a:p>
            <a:pPr algn="l"/>
            <a:r>
              <a:rPr lang="en-US" sz="1800" b="1" i="0" dirty="0">
                <a:solidFill>
                  <a:srgbClr val="29303B"/>
                </a:solidFill>
                <a:effectLst/>
              </a:rPr>
              <a:t>Here's a very simple example.</a:t>
            </a:r>
          </a:p>
          <a:p>
            <a:pPr algn="l"/>
            <a:r>
              <a:rPr lang="en-US" sz="1800" b="1" i="0" dirty="0">
                <a:solidFill>
                  <a:srgbClr val="29303B"/>
                </a:solidFill>
                <a:effectLst/>
              </a:rPr>
              <a:t>If I just want to make an RDD out of a plain old Python list,</a:t>
            </a:r>
          </a:p>
          <a:p>
            <a:pPr algn="l"/>
            <a:r>
              <a:rPr lang="en-US" sz="1800" b="1" i="0" dirty="0">
                <a:solidFill>
                  <a:srgbClr val="29303B"/>
                </a:solidFill>
                <a:effectLst/>
              </a:rPr>
              <a:t>I can call the parallelize function in Spark,</a:t>
            </a:r>
          </a:p>
          <a:p>
            <a:pPr algn="l"/>
            <a:r>
              <a:rPr lang="en-US" sz="1800" b="1" i="0" dirty="0">
                <a:solidFill>
                  <a:srgbClr val="29303B"/>
                </a:solidFill>
                <a:effectLst/>
              </a:rPr>
              <a:t>and that will convert a list of stuff,</a:t>
            </a:r>
          </a:p>
          <a:p>
            <a:pPr algn="l"/>
            <a:r>
              <a:rPr lang="en-US" sz="1800" b="1" i="0" dirty="0">
                <a:solidFill>
                  <a:srgbClr val="29303B"/>
                </a:solidFill>
                <a:effectLst/>
              </a:rPr>
              <a:t>in this case just numbers, one, two, three, four,</a:t>
            </a:r>
          </a:p>
          <a:p>
            <a:pPr algn="l"/>
            <a:r>
              <a:rPr lang="en-US" sz="1800" b="1" i="0" dirty="0">
                <a:solidFill>
                  <a:srgbClr val="29303B"/>
                </a:solidFill>
                <a:effectLst/>
              </a:rPr>
              <a:t>into an RDD object called nums.</a:t>
            </a:r>
          </a:p>
          <a:p>
            <a:pPr algn="l"/>
            <a:r>
              <a:rPr lang="en-US" sz="1800" b="1" i="0" dirty="0">
                <a:solidFill>
                  <a:srgbClr val="29303B"/>
                </a:solidFill>
                <a:effectLst/>
              </a:rPr>
              <a:t>That is the simplest case of creating an RDD</a:t>
            </a:r>
          </a:p>
          <a:p>
            <a:pPr algn="l"/>
            <a:r>
              <a:rPr lang="en-US" sz="1800" b="1" i="0" dirty="0">
                <a:solidFill>
                  <a:srgbClr val="29303B"/>
                </a:solidFill>
                <a:effectLst/>
              </a:rPr>
              <a:t>just from a hard coded list of stuff,</a:t>
            </a:r>
          </a:p>
          <a:p>
            <a:pPr algn="l"/>
            <a:r>
              <a:rPr lang="en-US" sz="1800" b="1" i="0" dirty="0">
                <a:solidFill>
                  <a:srgbClr val="29303B"/>
                </a:solidFill>
                <a:effectLst/>
              </a:rPr>
              <a:t>and that list could come from anywhere.</a:t>
            </a:r>
          </a:p>
          <a:p>
            <a:pPr algn="l"/>
            <a:r>
              <a:rPr lang="en-US" sz="1800" b="1" i="0" dirty="0">
                <a:solidFill>
                  <a:srgbClr val="29303B"/>
                </a:solidFill>
                <a:effectLst/>
              </a:rPr>
              <a:t>It doesn't have to be hard coded either,</a:t>
            </a:r>
          </a:p>
          <a:p>
            <a:pPr algn="l"/>
            <a:r>
              <a:rPr lang="en-US" sz="1800" b="1" i="0" dirty="0">
                <a:solidFill>
                  <a:srgbClr val="29303B"/>
                </a:solidFill>
                <a:effectLst/>
              </a:rPr>
              <a:t>but that kind of defeats the purpose of big data, right?</a:t>
            </a:r>
          </a:p>
          <a:p>
            <a:pPr algn="l"/>
            <a:r>
              <a:rPr lang="en-US" sz="1800" b="1" i="0" dirty="0">
                <a:solidFill>
                  <a:srgbClr val="29303B"/>
                </a:solidFill>
                <a:effectLst/>
              </a:rPr>
              <a:t>If I have to load the entire dataset into memory</a:t>
            </a:r>
          </a:p>
          <a:p>
            <a:pPr algn="l"/>
            <a:r>
              <a:rPr lang="en-US" sz="1800" b="1" i="0" dirty="0">
                <a:solidFill>
                  <a:srgbClr val="29303B"/>
                </a:solidFill>
                <a:effectLst/>
              </a:rPr>
              <a:t>before I can create an RDD from it, what's the point?</a:t>
            </a:r>
          </a:p>
          <a:p>
            <a:pPr algn="l"/>
            <a:r>
              <a:rPr lang="en-US" sz="1800" b="1" i="0" dirty="0">
                <a:solidFill>
                  <a:srgbClr val="29303B"/>
                </a:solidFill>
                <a:effectLst/>
              </a:rPr>
              <a:t>I can also load an RDD from a text file,</a:t>
            </a:r>
          </a:p>
          <a:p>
            <a:pPr algn="l"/>
            <a:r>
              <a:rPr lang="en-US" sz="1800" b="1" i="0" dirty="0">
                <a:solidFill>
                  <a:srgbClr val="29303B"/>
                </a:solidFill>
                <a:effectLst/>
              </a:rPr>
              <a:t>and that could be anywhere.</a:t>
            </a:r>
          </a:p>
          <a:p>
            <a:pPr algn="l"/>
            <a:r>
              <a:rPr lang="en-US" sz="1800" b="1" i="0" dirty="0">
                <a:solidFill>
                  <a:srgbClr val="29303B"/>
                </a:solidFill>
                <a:effectLst/>
              </a:rPr>
              <a:t>In this example, maybe I have some giant text file,</a:t>
            </a:r>
          </a:p>
          <a:p>
            <a:pPr algn="l"/>
            <a:r>
              <a:rPr lang="en-US" sz="1800" b="1" i="0" dirty="0">
                <a:solidFill>
                  <a:srgbClr val="29303B"/>
                </a:solidFill>
                <a:effectLst/>
              </a:rPr>
              <a:t>that's the entire </a:t>
            </a:r>
            <a:r>
              <a:rPr lang="en-US" sz="1800" b="1" i="0" dirty="0" err="1">
                <a:solidFill>
                  <a:srgbClr val="29303B"/>
                </a:solidFill>
                <a:effectLst/>
              </a:rPr>
              <a:t>Encyclopaedia</a:t>
            </a:r>
            <a:r>
              <a:rPr lang="en-US" sz="1800" b="1" i="0" dirty="0">
                <a:solidFill>
                  <a:srgbClr val="29303B"/>
                </a:solidFill>
                <a:effectLst/>
              </a:rPr>
              <a:t> or something,</a:t>
            </a:r>
          </a:p>
          <a:p>
            <a:pPr algn="l"/>
            <a:r>
              <a:rPr lang="en-US" sz="1800" b="1" i="0" dirty="0">
                <a:solidFill>
                  <a:srgbClr val="29303B"/>
                </a:solidFill>
                <a:effectLst/>
              </a:rPr>
              <a:t>and I'm reading that from my local disc in this example,</a:t>
            </a:r>
          </a:p>
          <a:p>
            <a:pPr algn="l"/>
            <a:r>
              <a:rPr lang="en-US" sz="1800" b="1" i="0" dirty="0">
                <a:solidFill>
                  <a:srgbClr val="29303B"/>
                </a:solidFill>
                <a:effectLst/>
              </a:rPr>
              <a:t>but that will actually convert every line of that text file</a:t>
            </a:r>
          </a:p>
          <a:p>
            <a:pPr algn="l"/>
            <a:r>
              <a:rPr lang="en-US" sz="1800" b="1" i="0" dirty="0">
                <a:solidFill>
                  <a:srgbClr val="29303B"/>
                </a:solidFill>
                <a:effectLst/>
              </a:rPr>
              <a:t>into its own row in an RDD.</a:t>
            </a:r>
          </a:p>
          <a:p>
            <a:pPr algn="l"/>
            <a:r>
              <a:rPr lang="en-US" sz="1800" b="1" i="0" dirty="0">
                <a:solidFill>
                  <a:srgbClr val="29303B"/>
                </a:solidFill>
                <a:effectLst/>
              </a:rPr>
              <a:t>You can think of the RDD as a database of rows,</a:t>
            </a:r>
          </a:p>
          <a:p>
            <a:pPr algn="l"/>
            <a:r>
              <a:rPr lang="en-US" sz="1800" b="1" i="0" dirty="0">
                <a:solidFill>
                  <a:srgbClr val="29303B"/>
                </a:solidFill>
                <a:effectLst/>
              </a:rPr>
              <a:t>and, in that example, they will load up my text file</a:t>
            </a:r>
          </a:p>
          <a:p>
            <a:pPr algn="l"/>
            <a:r>
              <a:rPr lang="en-US" sz="1800" b="1" i="0" dirty="0">
                <a:solidFill>
                  <a:srgbClr val="29303B"/>
                </a:solidFill>
                <a:effectLst/>
              </a:rPr>
              <a:t>into an RDD where every row contains one line of text,</a:t>
            </a:r>
          </a:p>
          <a:p>
            <a:pPr algn="l"/>
            <a:r>
              <a:rPr lang="en-US" sz="1800" b="1" i="0" dirty="0">
                <a:solidFill>
                  <a:srgbClr val="29303B"/>
                </a:solidFill>
                <a:effectLst/>
              </a:rPr>
              <a:t>and I can then do further processing in that RDD</a:t>
            </a:r>
          </a:p>
          <a:p>
            <a:pPr algn="l"/>
            <a:r>
              <a:rPr lang="en-US" sz="1800" b="1" i="0" dirty="0">
                <a:solidFill>
                  <a:srgbClr val="29303B"/>
                </a:solidFill>
                <a:effectLst/>
              </a:rPr>
              <a:t>to parse or break out the delimiters in that data,</a:t>
            </a:r>
          </a:p>
          <a:p>
            <a:pPr algn="l"/>
            <a:r>
              <a:rPr lang="en-US" sz="1800" b="1" i="0" dirty="0">
                <a:solidFill>
                  <a:srgbClr val="29303B"/>
                </a:solidFill>
                <a:effectLst/>
              </a:rPr>
              <a:t>but that's where I start from.</a:t>
            </a:r>
          </a:p>
          <a:p>
            <a:pPr algn="l"/>
            <a:r>
              <a:rPr lang="en-US" sz="1800" b="1" i="0" dirty="0">
                <a:solidFill>
                  <a:srgbClr val="29303B"/>
                </a:solidFill>
                <a:effectLst/>
              </a:rPr>
              <a:t>Remember when we talked about </a:t>
            </a:r>
            <a:r>
              <a:rPr lang="en-US" sz="1800" b="1" i="0" dirty="0" err="1">
                <a:solidFill>
                  <a:srgbClr val="29303B"/>
                </a:solidFill>
                <a:effectLst/>
              </a:rPr>
              <a:t>etl</a:t>
            </a:r>
            <a:r>
              <a:rPr lang="en-US" sz="1800" b="1" i="0" dirty="0">
                <a:solidFill>
                  <a:srgbClr val="29303B"/>
                </a:solidFill>
                <a:effectLst/>
              </a:rPr>
              <a:t> and </a:t>
            </a:r>
            <a:r>
              <a:rPr lang="en-US" sz="1800" b="1" i="0" dirty="0" err="1">
                <a:solidFill>
                  <a:srgbClr val="29303B"/>
                </a:solidFill>
                <a:effectLst/>
              </a:rPr>
              <a:t>and</a:t>
            </a:r>
            <a:r>
              <a:rPr lang="en-US" sz="1800" b="1" i="0" dirty="0">
                <a:solidFill>
                  <a:srgbClr val="29303B"/>
                </a:solidFill>
                <a:effectLst/>
              </a:rPr>
              <a:t> </a:t>
            </a:r>
            <a:r>
              <a:rPr lang="en-US" sz="1800" b="1" i="0" dirty="0" err="1">
                <a:solidFill>
                  <a:srgbClr val="29303B"/>
                </a:solidFill>
                <a:effectLst/>
              </a:rPr>
              <a:t>elt</a:t>
            </a:r>
            <a:r>
              <a:rPr lang="en-US" sz="1800" b="1" i="0" dirty="0">
                <a:solidFill>
                  <a:srgbClr val="29303B"/>
                </a:solidFill>
                <a:effectLst/>
              </a:rPr>
              <a:t>.</a:t>
            </a:r>
          </a:p>
          <a:p>
            <a:pPr algn="l"/>
            <a:r>
              <a:rPr lang="en-US" sz="1800" b="1" i="0" dirty="0">
                <a:solidFill>
                  <a:srgbClr val="29303B"/>
                </a:solidFill>
                <a:effectLst/>
              </a:rPr>
              <a:t>This is a good example of where you might actually be</a:t>
            </a:r>
          </a:p>
          <a:p>
            <a:pPr algn="l"/>
            <a:r>
              <a:rPr lang="en-US" sz="1800" b="1" i="0" dirty="0">
                <a:solidFill>
                  <a:srgbClr val="29303B"/>
                </a:solidFill>
                <a:effectLst/>
              </a:rPr>
              <a:t>loading raw data into a system and doing the transform</a:t>
            </a:r>
          </a:p>
          <a:p>
            <a:pPr algn="l"/>
            <a:r>
              <a:rPr lang="en-US" sz="1800" b="1" i="0" dirty="0">
                <a:solidFill>
                  <a:srgbClr val="29303B"/>
                </a:solidFill>
                <a:effectLst/>
              </a:rPr>
              <a:t>on the system itself that you use to query your data.</a:t>
            </a:r>
          </a:p>
          <a:p>
            <a:pPr algn="l"/>
            <a:r>
              <a:rPr lang="en-US" sz="1800" b="1" i="0" dirty="0">
                <a:solidFill>
                  <a:srgbClr val="29303B"/>
                </a:solidFill>
                <a:effectLst/>
              </a:rPr>
              <a:t>You can take raw text files that haven't been processed</a:t>
            </a:r>
          </a:p>
          <a:p>
            <a:pPr algn="l"/>
            <a:r>
              <a:rPr lang="en-US" sz="1800" b="1" i="0" dirty="0">
                <a:solidFill>
                  <a:srgbClr val="29303B"/>
                </a:solidFill>
                <a:effectLst/>
              </a:rPr>
              <a:t>at all and use the power of Spark</a:t>
            </a:r>
          </a:p>
          <a:p>
            <a:pPr algn="l"/>
            <a:r>
              <a:rPr lang="en-US" sz="1800" b="1" i="0" dirty="0">
                <a:solidFill>
                  <a:srgbClr val="29303B"/>
                </a:solidFill>
                <a:effectLst/>
              </a:rPr>
              <a:t>to actually transform those into more structured data.</a:t>
            </a:r>
          </a:p>
          <a:p>
            <a:pPr algn="l"/>
            <a:r>
              <a:rPr lang="en-US" sz="1800" b="1" i="0" dirty="0">
                <a:solidFill>
                  <a:srgbClr val="29303B"/>
                </a:solidFill>
                <a:effectLst/>
              </a:rPr>
              <a:t>It can also talk to things like Hive.</a:t>
            </a:r>
          </a:p>
          <a:p>
            <a:pPr algn="l"/>
            <a:r>
              <a:rPr lang="en-US" sz="1800" b="1" i="0" dirty="0">
                <a:solidFill>
                  <a:srgbClr val="29303B"/>
                </a:solidFill>
                <a:effectLst/>
              </a:rPr>
              <a:t>If you have an existing Hive database set up</a:t>
            </a:r>
          </a:p>
          <a:p>
            <a:pPr algn="l"/>
            <a:r>
              <a:rPr lang="en-US" sz="1800" b="1" i="0" dirty="0">
                <a:solidFill>
                  <a:srgbClr val="29303B"/>
                </a:solidFill>
                <a:effectLst/>
              </a:rPr>
              <a:t>at your company, you can create a HiveContext</a:t>
            </a:r>
          </a:p>
          <a:p>
            <a:pPr algn="l"/>
            <a:r>
              <a:rPr lang="en-US" sz="1800" b="1" i="0" dirty="0">
                <a:solidFill>
                  <a:srgbClr val="29303B"/>
                </a:solidFill>
                <a:effectLst/>
              </a:rPr>
              <a:t>that's based on your SparkContext, and how cool is this?</a:t>
            </a:r>
          </a:p>
          <a:p>
            <a:pPr algn="l"/>
            <a:r>
              <a:rPr lang="en-US" sz="1800" b="1" i="0" dirty="0">
                <a:solidFill>
                  <a:srgbClr val="29303B"/>
                </a:solidFill>
                <a:effectLst/>
              </a:rPr>
              <a:t>You can actually create an RDD, in this cased called rows,</a:t>
            </a:r>
          </a:p>
          <a:p>
            <a:pPr algn="l"/>
            <a:r>
              <a:rPr lang="en-US" sz="1800" b="1" i="0" dirty="0">
                <a:solidFill>
                  <a:srgbClr val="29303B"/>
                </a:solidFill>
                <a:effectLst/>
              </a:rPr>
              <a:t>that's generated by actually executing a SQL query</a:t>
            </a:r>
          </a:p>
          <a:p>
            <a:pPr algn="l"/>
            <a:r>
              <a:rPr lang="en-US" sz="1800" b="1" i="0" dirty="0">
                <a:solidFill>
                  <a:srgbClr val="29303B"/>
                </a:solidFill>
                <a:effectLst/>
              </a:rPr>
              <a:t>on your Hive database.</a:t>
            </a:r>
          </a:p>
          <a:p>
            <a:pPr algn="l"/>
            <a:r>
              <a:rPr lang="en-US" sz="1800" b="1" i="0" dirty="0">
                <a:solidFill>
                  <a:srgbClr val="29303B"/>
                </a:solidFill>
                <a:effectLst/>
              </a:rPr>
              <a:t>That's an example of also creating an RDD,</a:t>
            </a:r>
          </a:p>
          <a:p>
            <a:pPr algn="l"/>
            <a:r>
              <a:rPr lang="en-US" sz="1800" b="1" i="0" dirty="0">
                <a:solidFill>
                  <a:srgbClr val="29303B"/>
                </a:solidFill>
                <a:effectLst/>
              </a:rPr>
              <a:t>and there are more ways to create RDDs as well.</a:t>
            </a:r>
          </a:p>
          <a:p>
            <a:pPr algn="l"/>
            <a:r>
              <a:rPr lang="en-US" sz="1800" b="1" i="0" dirty="0">
                <a:solidFill>
                  <a:srgbClr val="29303B"/>
                </a:solidFill>
                <a:effectLst/>
              </a:rPr>
              <a:t>You can create them from JDBC </a:t>
            </a:r>
            <a:r>
              <a:rPr lang="en-US" sz="1800" b="1" i="0" dirty="0" err="1">
                <a:solidFill>
                  <a:srgbClr val="29303B"/>
                </a:solidFill>
                <a:effectLst/>
              </a:rPr>
              <a:t>connexions</a:t>
            </a:r>
            <a:r>
              <a:rPr lang="en-US" sz="1800" b="1" i="0" dirty="0">
                <a:solidFill>
                  <a:srgbClr val="29303B"/>
                </a:solidFill>
                <a:effectLst/>
              </a:rPr>
              <a:t>,</a:t>
            </a:r>
          </a:p>
          <a:p>
            <a:pPr algn="l"/>
            <a:r>
              <a:rPr lang="en-US" sz="1800" b="1" i="0" dirty="0">
                <a:solidFill>
                  <a:srgbClr val="29303B"/>
                </a:solidFill>
                <a:effectLst/>
              </a:rPr>
              <a:t>so basically any database that supports JDBC</a:t>
            </a:r>
          </a:p>
          <a:p>
            <a:pPr algn="l"/>
            <a:r>
              <a:rPr lang="en-US" sz="1800" b="1" i="0" dirty="0">
                <a:solidFill>
                  <a:srgbClr val="29303B"/>
                </a:solidFill>
                <a:effectLst/>
              </a:rPr>
              <a:t>can also talk to Spark and have RDDs created from it.</a:t>
            </a:r>
          </a:p>
          <a:p>
            <a:pPr algn="l"/>
            <a:r>
              <a:rPr lang="en-US" sz="1800" b="1" i="0" dirty="0">
                <a:solidFill>
                  <a:srgbClr val="29303B"/>
                </a:solidFill>
                <a:effectLst/>
              </a:rPr>
              <a:t>Cassandra, </a:t>
            </a:r>
            <a:r>
              <a:rPr lang="en-US" sz="1800" b="1" i="0" dirty="0" err="1">
                <a:solidFill>
                  <a:srgbClr val="29303B"/>
                </a:solidFill>
                <a:effectLst/>
              </a:rPr>
              <a:t>Hbase</a:t>
            </a:r>
            <a:r>
              <a:rPr lang="en-US" sz="1800" b="1" i="0" dirty="0">
                <a:solidFill>
                  <a:srgbClr val="29303B"/>
                </a:solidFill>
                <a:effectLst/>
              </a:rPr>
              <a:t>, </a:t>
            </a:r>
            <a:r>
              <a:rPr lang="en-US" sz="1800" b="1" i="0" dirty="0" err="1">
                <a:solidFill>
                  <a:srgbClr val="29303B"/>
                </a:solidFill>
                <a:effectLst/>
              </a:rPr>
              <a:t>Elastisearch</a:t>
            </a:r>
            <a:r>
              <a:rPr lang="en-US" sz="1800" b="1" i="0" dirty="0">
                <a:solidFill>
                  <a:srgbClr val="29303B"/>
                </a:solidFill>
                <a:effectLst/>
              </a:rPr>
              <a:t>.</a:t>
            </a:r>
          </a:p>
          <a:p>
            <a:pPr algn="l"/>
            <a:r>
              <a:rPr lang="en-US" sz="1800" b="1" i="0" dirty="0">
                <a:solidFill>
                  <a:srgbClr val="29303B"/>
                </a:solidFill>
                <a:effectLst/>
              </a:rPr>
              <a:t>Also files in JSON format, CSV format, sequence files,</a:t>
            </a:r>
          </a:p>
          <a:p>
            <a:pPr algn="l"/>
            <a:r>
              <a:rPr lang="en-US" sz="1800" b="1" i="0" dirty="0">
                <a:solidFill>
                  <a:srgbClr val="29303B"/>
                </a:solidFill>
                <a:effectLst/>
              </a:rPr>
              <a:t>object files, and a bunch of other compressed files</a:t>
            </a:r>
          </a:p>
          <a:p>
            <a:pPr algn="l"/>
            <a:r>
              <a:rPr lang="en-US" sz="1800" b="1" i="0" dirty="0">
                <a:solidFill>
                  <a:srgbClr val="29303B"/>
                </a:solidFill>
                <a:effectLst/>
              </a:rPr>
              <a:t>like ORC or what have you.</a:t>
            </a:r>
          </a:p>
          <a:p>
            <a:pPr algn="l"/>
            <a:r>
              <a:rPr lang="en-US" sz="1800" b="1" i="0" dirty="0">
                <a:solidFill>
                  <a:srgbClr val="29303B"/>
                </a:solidFill>
                <a:effectLst/>
              </a:rPr>
              <a:t>I don't want to get into the details of all those.</a:t>
            </a:r>
          </a:p>
          <a:p>
            <a:pPr algn="l"/>
            <a:r>
              <a:rPr lang="en-US" sz="1800" b="1" i="0" dirty="0">
                <a:solidFill>
                  <a:srgbClr val="29303B"/>
                </a:solidFill>
                <a:effectLst/>
              </a:rPr>
              <a:t>You can go get a book and look those up if you need to,</a:t>
            </a:r>
          </a:p>
          <a:p>
            <a:pPr algn="l"/>
            <a:r>
              <a:rPr lang="en-US" sz="1800" b="1" i="0" dirty="0">
                <a:solidFill>
                  <a:srgbClr val="29303B"/>
                </a:solidFill>
                <a:effectLst/>
              </a:rPr>
              <a:t>but the point is it's very easy to create an RDD</a:t>
            </a:r>
          </a:p>
          <a:p>
            <a:pPr algn="l"/>
            <a:r>
              <a:rPr lang="en-US" sz="1800" b="1" i="0" dirty="0">
                <a:solidFill>
                  <a:srgbClr val="29303B"/>
                </a:solidFill>
                <a:effectLst/>
              </a:rPr>
              <a:t>from data wherever it might be,</a:t>
            </a:r>
          </a:p>
          <a:p>
            <a:pPr algn="l"/>
            <a:r>
              <a:rPr lang="en-US" sz="1800" b="1" i="0" dirty="0">
                <a:solidFill>
                  <a:srgbClr val="29303B"/>
                </a:solidFill>
                <a:effectLst/>
              </a:rPr>
              <a:t>whether it's on a local file system</a:t>
            </a:r>
          </a:p>
          <a:p>
            <a:pPr algn="l"/>
            <a:r>
              <a:rPr lang="en-US" sz="1800" b="1" i="0" dirty="0">
                <a:solidFill>
                  <a:srgbClr val="29303B"/>
                </a:solidFill>
                <a:effectLst/>
              </a:rPr>
              <a:t>or distributed data store.</a:t>
            </a:r>
          </a:p>
          <a:p>
            <a:pPr algn="l"/>
            <a:r>
              <a:rPr lang="en-US" sz="1800" b="1" i="0" dirty="0">
                <a:solidFill>
                  <a:srgbClr val="29303B"/>
                </a:solidFill>
                <a:effectLst/>
              </a:rPr>
              <a:t>Just to call attention to that again,</a:t>
            </a:r>
          </a:p>
          <a:p>
            <a:pPr algn="l"/>
            <a:r>
              <a:rPr lang="en-US" sz="1800" b="1" i="0" dirty="0">
                <a:solidFill>
                  <a:srgbClr val="29303B"/>
                </a:solidFill>
                <a:effectLst/>
              </a:rPr>
              <a:t>up here I'm loading from a local file</a:t>
            </a:r>
          </a:p>
          <a:p>
            <a:pPr algn="l"/>
            <a:r>
              <a:rPr lang="en-US" sz="1800" b="1" i="0" dirty="0">
                <a:solidFill>
                  <a:srgbClr val="29303B"/>
                </a:solidFill>
                <a:effectLst/>
              </a:rPr>
              <a:t>using the File </a:t>
            </a:r>
            <a:r>
              <a:rPr lang="en-US" sz="1800" b="1" i="0" dirty="0" err="1">
                <a:solidFill>
                  <a:srgbClr val="29303B"/>
                </a:solidFill>
                <a:effectLst/>
              </a:rPr>
              <a:t>url</a:t>
            </a:r>
            <a:r>
              <a:rPr lang="en-US" sz="1800" b="1" i="0" dirty="0">
                <a:solidFill>
                  <a:srgbClr val="29303B"/>
                </a:solidFill>
                <a:effectLst/>
              </a:rPr>
              <a:t> system, but I could also use S3n</a:t>
            </a:r>
          </a:p>
          <a:p>
            <a:pPr algn="l"/>
            <a:r>
              <a:rPr lang="en-US" sz="1800" b="1" i="0" dirty="0">
                <a:solidFill>
                  <a:srgbClr val="29303B"/>
                </a:solidFill>
                <a:effectLst/>
              </a:rPr>
              <a:t>if I wanted to host this file on a distributed</a:t>
            </a:r>
          </a:p>
          <a:p>
            <a:pPr algn="l"/>
            <a:r>
              <a:rPr lang="en-US" sz="1800" b="1" i="0" dirty="0">
                <a:solidFill>
                  <a:srgbClr val="29303B"/>
                </a:solidFill>
                <a:effectLst/>
              </a:rPr>
              <a:t>Amazon S3 bucket or HDFS if I want to refer to data</a:t>
            </a:r>
          </a:p>
          <a:p>
            <a:pPr algn="l"/>
            <a:r>
              <a:rPr lang="en-US" sz="1800" b="1" i="0" dirty="0">
                <a:solidFill>
                  <a:srgbClr val="29303B"/>
                </a:solidFill>
                <a:effectLst/>
              </a:rPr>
              <a:t>that's stored on a distributed HDFS cluster.</a:t>
            </a:r>
          </a:p>
          <a:p>
            <a:pPr algn="l"/>
            <a:r>
              <a:rPr lang="en-US" sz="1800" b="1" i="0" dirty="0">
                <a:solidFill>
                  <a:srgbClr val="29303B"/>
                </a:solidFill>
                <a:effectLst/>
              </a:rPr>
              <a:t>That stands for Hadoop distributed file system</a:t>
            </a:r>
          </a:p>
          <a:p>
            <a:pPr algn="l"/>
            <a:r>
              <a:rPr lang="en-US" sz="1800" b="1" i="0" dirty="0">
                <a:solidFill>
                  <a:srgbClr val="29303B"/>
                </a:solidFill>
                <a:effectLst/>
              </a:rPr>
              <a:t>if you're not familiar with HDFS.</a:t>
            </a:r>
          </a:p>
          <a:p>
            <a:pPr algn="l"/>
            <a:r>
              <a:rPr lang="en-US" sz="1800" b="1" i="0" dirty="0">
                <a:solidFill>
                  <a:srgbClr val="29303B"/>
                </a:solidFill>
                <a:effectLst/>
              </a:rPr>
              <a:t>When you're dealing with big data,</a:t>
            </a:r>
          </a:p>
          <a:p>
            <a:pPr algn="l"/>
            <a:r>
              <a:rPr lang="en-US" sz="1800" b="1" i="0" dirty="0">
                <a:solidFill>
                  <a:srgbClr val="29303B"/>
                </a:solidFill>
                <a:effectLst/>
              </a:rPr>
              <a:t>and you're working with a Hadoop cluster,</a:t>
            </a:r>
          </a:p>
          <a:p>
            <a:pPr algn="l"/>
            <a:r>
              <a:rPr lang="en-US" sz="1800" b="1" i="0" dirty="0">
                <a:solidFill>
                  <a:srgbClr val="29303B"/>
                </a:solidFill>
                <a:effectLst/>
              </a:rPr>
              <a:t>usually that's where your data will live.</a:t>
            </a:r>
          </a:p>
          <a:p>
            <a:pPr algn="l"/>
            <a:r>
              <a:rPr lang="en-US" sz="1800" b="1" i="0" dirty="0">
                <a:solidFill>
                  <a:srgbClr val="29303B"/>
                </a:solidFill>
                <a:effectLst/>
              </a:rPr>
              <a:t>Again, RDD, just a way of loading and maintaining</a:t>
            </a:r>
          </a:p>
          <a:p>
            <a:pPr algn="l"/>
            <a:r>
              <a:rPr lang="en-US" sz="1800" b="1" i="0" dirty="0">
                <a:solidFill>
                  <a:srgbClr val="29303B"/>
                </a:solidFill>
                <a:effectLst/>
              </a:rPr>
              <a:t>very large amounts of data and keeping track of it</a:t>
            </a:r>
          </a:p>
          <a:p>
            <a:pPr algn="l"/>
            <a:r>
              <a:rPr lang="en-US" sz="1800" b="1" i="0" dirty="0">
                <a:solidFill>
                  <a:srgbClr val="29303B"/>
                </a:solidFill>
                <a:effectLst/>
              </a:rPr>
              <a:t>all at once, but, conceptually within your script,</a:t>
            </a:r>
          </a:p>
          <a:p>
            <a:pPr algn="l"/>
            <a:r>
              <a:rPr lang="en-US" sz="1800" b="1" i="0" dirty="0">
                <a:solidFill>
                  <a:srgbClr val="29303B"/>
                </a:solidFill>
                <a:effectLst/>
              </a:rPr>
              <a:t>an RDD is just an object that contains a bunch of data,</a:t>
            </a:r>
          </a:p>
          <a:p>
            <a:pPr algn="l"/>
            <a:r>
              <a:rPr lang="en-US" sz="1800" b="1" i="0" dirty="0">
                <a:solidFill>
                  <a:srgbClr val="29303B"/>
                </a:solidFill>
                <a:effectLst/>
              </a:rPr>
              <a:t>and you don't have to think about the scale,</a:t>
            </a:r>
          </a:p>
          <a:p>
            <a:pPr algn="l"/>
            <a:r>
              <a:rPr lang="en-US" sz="1800" b="1" i="0" dirty="0" err="1">
                <a:solidFill>
                  <a:srgbClr val="29303B"/>
                </a:solidFill>
                <a:effectLst/>
              </a:rPr>
              <a:t>'cause</a:t>
            </a:r>
            <a:r>
              <a:rPr lang="en-US" sz="1800" b="1" i="0" dirty="0">
                <a:solidFill>
                  <a:srgbClr val="29303B"/>
                </a:solidFill>
                <a:effectLst/>
              </a:rPr>
              <a:t> Spark does that for you.</a:t>
            </a:r>
          </a:p>
          <a:p>
            <a:pPr algn="l"/>
            <a:r>
              <a:rPr lang="en-US" sz="1800" b="1" i="0" dirty="0">
                <a:solidFill>
                  <a:srgbClr val="29303B"/>
                </a:solidFill>
                <a:effectLst/>
              </a:rPr>
              <a:t>Now, there are two different types of classes</a:t>
            </a:r>
          </a:p>
          <a:p>
            <a:pPr algn="l"/>
            <a:r>
              <a:rPr lang="en-US" sz="1800" b="1" i="0" dirty="0">
                <a:solidFill>
                  <a:srgbClr val="29303B"/>
                </a:solidFill>
                <a:effectLst/>
              </a:rPr>
              <a:t>of things you can do on RDDs once you have them.</a:t>
            </a:r>
          </a:p>
          <a:p>
            <a:pPr algn="l"/>
            <a:r>
              <a:rPr lang="en-US" sz="1800" b="1" i="0" dirty="0">
                <a:solidFill>
                  <a:srgbClr val="29303B"/>
                </a:solidFill>
                <a:effectLst/>
              </a:rPr>
              <a:t>You can do transforms, and you can do actions.</a:t>
            </a:r>
          </a:p>
          <a:p>
            <a:pPr algn="l"/>
            <a:r>
              <a:rPr lang="en-US" sz="1800" b="1" i="0" dirty="0">
                <a:solidFill>
                  <a:srgbClr val="29303B"/>
                </a:solidFill>
                <a:effectLst/>
              </a:rPr>
              <a:t>Let's talk about transformations first.</a:t>
            </a:r>
          </a:p>
          <a:p>
            <a:pPr algn="l"/>
            <a:r>
              <a:rPr lang="en-US" sz="1800" b="1" i="0" dirty="0">
                <a:solidFill>
                  <a:srgbClr val="29303B"/>
                </a:solidFill>
                <a:effectLst/>
              </a:rPr>
              <a:t>Transformations are exactly what it sounds like.</a:t>
            </a:r>
          </a:p>
          <a:p>
            <a:pPr algn="l"/>
            <a:r>
              <a:rPr lang="en-US" sz="1800" b="1" i="0" dirty="0">
                <a:solidFill>
                  <a:srgbClr val="29303B"/>
                </a:solidFill>
                <a:effectLst/>
              </a:rPr>
              <a:t>It's a way of taking an RDD and transforming every row</a:t>
            </a:r>
          </a:p>
          <a:p>
            <a:pPr algn="l"/>
            <a:r>
              <a:rPr lang="en-US" sz="1800" b="1" i="0" dirty="0">
                <a:solidFill>
                  <a:srgbClr val="29303B"/>
                </a:solidFill>
                <a:effectLst/>
              </a:rPr>
              <a:t>in that RDD to some new value based on</a:t>
            </a:r>
          </a:p>
          <a:p>
            <a:pPr algn="l"/>
            <a:r>
              <a:rPr lang="en-US" sz="1800" b="1" i="0" dirty="0">
                <a:solidFill>
                  <a:srgbClr val="29303B"/>
                </a:solidFill>
                <a:effectLst/>
              </a:rPr>
              <a:t>some function you provide.</a:t>
            </a:r>
          </a:p>
          <a:p>
            <a:pPr algn="l"/>
            <a:r>
              <a:rPr lang="en-US" sz="1800" b="1" i="0" dirty="0">
                <a:solidFill>
                  <a:srgbClr val="29303B"/>
                </a:solidFill>
                <a:effectLst/>
              </a:rPr>
              <a:t>Map and flatmap are the ones you'll see the most often.</a:t>
            </a:r>
          </a:p>
          <a:p>
            <a:pPr algn="l"/>
            <a:r>
              <a:rPr lang="en-US" sz="1800" b="1" i="0" dirty="0">
                <a:solidFill>
                  <a:srgbClr val="29303B"/>
                </a:solidFill>
                <a:effectLst/>
              </a:rPr>
              <a:t>Both of these will take any function that you can dream up</a:t>
            </a:r>
          </a:p>
          <a:p>
            <a:pPr algn="l"/>
            <a:r>
              <a:rPr lang="en-US" sz="1800" b="1" i="0" dirty="0">
                <a:solidFill>
                  <a:srgbClr val="29303B"/>
                </a:solidFill>
                <a:effectLst/>
              </a:rPr>
              <a:t>that will take as input a row of an RDD,</a:t>
            </a:r>
          </a:p>
          <a:p>
            <a:pPr algn="l"/>
            <a:r>
              <a:rPr lang="en-US" sz="1800" b="1" i="0" dirty="0">
                <a:solidFill>
                  <a:srgbClr val="29303B"/>
                </a:solidFill>
                <a:effectLst/>
              </a:rPr>
              <a:t>and it will output a transformed row.</a:t>
            </a:r>
          </a:p>
          <a:p>
            <a:pPr algn="l"/>
            <a:r>
              <a:rPr lang="en-US" sz="1800" b="1" i="0" dirty="0">
                <a:solidFill>
                  <a:srgbClr val="29303B"/>
                </a:solidFill>
                <a:effectLst/>
              </a:rPr>
              <a:t>For example, you might take raw input from some CSV file,</a:t>
            </a:r>
          </a:p>
          <a:p>
            <a:pPr algn="l"/>
            <a:r>
              <a:rPr lang="en-US" sz="1800" b="1" i="0" dirty="0">
                <a:solidFill>
                  <a:srgbClr val="29303B"/>
                </a:solidFill>
                <a:effectLst/>
              </a:rPr>
              <a:t>and your map operation might take that input</a:t>
            </a:r>
          </a:p>
          <a:p>
            <a:pPr algn="l"/>
            <a:r>
              <a:rPr lang="en-US" sz="1800" b="1" i="0" dirty="0">
                <a:solidFill>
                  <a:srgbClr val="29303B"/>
                </a:solidFill>
                <a:effectLst/>
              </a:rPr>
              <a:t>and break it up into individual fields</a:t>
            </a:r>
          </a:p>
          <a:p>
            <a:pPr algn="l"/>
            <a:r>
              <a:rPr lang="en-US" sz="1800" b="1" i="0" dirty="0">
                <a:solidFill>
                  <a:srgbClr val="29303B"/>
                </a:solidFill>
                <a:effectLst/>
              </a:rPr>
              <a:t>based on the comma delimiter and return back a Python list,</a:t>
            </a:r>
          </a:p>
          <a:p>
            <a:pPr algn="l"/>
            <a:r>
              <a:rPr lang="en-US" sz="1800" b="1" i="0" dirty="0">
                <a:solidFill>
                  <a:srgbClr val="29303B"/>
                </a:solidFill>
                <a:effectLst/>
              </a:rPr>
              <a:t>for example, that has that data in a more structured format</a:t>
            </a:r>
          </a:p>
          <a:p>
            <a:pPr algn="l"/>
            <a:r>
              <a:rPr lang="en-US" sz="1800" b="1" i="0" dirty="0">
                <a:solidFill>
                  <a:srgbClr val="29303B"/>
                </a:solidFill>
                <a:effectLst/>
              </a:rPr>
              <a:t>that you can perform further processing on,</a:t>
            </a:r>
          </a:p>
          <a:p>
            <a:pPr algn="l"/>
            <a:r>
              <a:rPr lang="en-US" sz="1800" b="1" i="0" dirty="0">
                <a:solidFill>
                  <a:srgbClr val="29303B"/>
                </a:solidFill>
                <a:effectLst/>
              </a:rPr>
              <a:t>and you can chain map operations together.</a:t>
            </a:r>
          </a:p>
          <a:p>
            <a:pPr algn="l"/>
            <a:r>
              <a:rPr lang="en-US" sz="1800" b="1" i="0" dirty="0">
                <a:solidFill>
                  <a:srgbClr val="29303B"/>
                </a:solidFill>
                <a:effectLst/>
              </a:rPr>
              <a:t>The output of one map might end up creating a new RDD</a:t>
            </a:r>
          </a:p>
          <a:p>
            <a:pPr algn="l"/>
            <a:r>
              <a:rPr lang="en-US" sz="1800" b="1" i="0" dirty="0">
                <a:solidFill>
                  <a:srgbClr val="29303B"/>
                </a:solidFill>
                <a:effectLst/>
              </a:rPr>
              <a:t>that you then do another transformation on</a:t>
            </a:r>
          </a:p>
          <a:p>
            <a:pPr algn="l"/>
            <a:r>
              <a:rPr lang="en-US" sz="1800" b="1" i="0" dirty="0">
                <a:solidFill>
                  <a:srgbClr val="29303B"/>
                </a:solidFill>
                <a:effectLst/>
              </a:rPr>
              <a:t>and so on and so forth, and, again, the key is</a:t>
            </a:r>
          </a:p>
          <a:p>
            <a:pPr algn="l"/>
            <a:r>
              <a:rPr lang="en-US" sz="1800" b="1" i="0" dirty="0">
                <a:solidFill>
                  <a:srgbClr val="29303B"/>
                </a:solidFill>
                <a:effectLst/>
              </a:rPr>
              <a:t>Spark can distribute those transformations across a cluster.</a:t>
            </a:r>
          </a:p>
          <a:p>
            <a:pPr algn="l"/>
            <a:r>
              <a:rPr lang="en-US" sz="1800" b="1" i="0" dirty="0">
                <a:solidFill>
                  <a:srgbClr val="29303B"/>
                </a:solidFill>
                <a:effectLst/>
              </a:rPr>
              <a:t>It might take part of your RDD and transform it</a:t>
            </a:r>
          </a:p>
          <a:p>
            <a:pPr algn="l"/>
            <a:r>
              <a:rPr lang="en-US" sz="1800" b="1" i="0" dirty="0">
                <a:solidFill>
                  <a:srgbClr val="29303B"/>
                </a:solidFill>
                <a:effectLst/>
              </a:rPr>
              <a:t>on one machine and another part of your RDD</a:t>
            </a:r>
          </a:p>
          <a:p>
            <a:pPr algn="l"/>
            <a:r>
              <a:rPr lang="en-US" sz="1800" b="1" i="0" dirty="0">
                <a:solidFill>
                  <a:srgbClr val="29303B"/>
                </a:solidFill>
                <a:effectLst/>
              </a:rPr>
              <a:t>and transform it on another.</a:t>
            </a:r>
          </a:p>
          <a:p>
            <a:pPr algn="l"/>
            <a:r>
              <a:rPr lang="en-US" sz="1800" b="1" i="0" dirty="0">
                <a:solidFill>
                  <a:srgbClr val="29303B"/>
                </a:solidFill>
                <a:effectLst/>
              </a:rPr>
              <a:t>Now, like I said, map and flatmap are</a:t>
            </a:r>
          </a:p>
          <a:p>
            <a:pPr algn="l"/>
            <a:r>
              <a:rPr lang="en-US" sz="1800" b="1" i="0" dirty="0">
                <a:solidFill>
                  <a:srgbClr val="29303B"/>
                </a:solidFill>
                <a:effectLst/>
              </a:rPr>
              <a:t>the most common transformations you'll see.</a:t>
            </a:r>
          </a:p>
          <a:p>
            <a:pPr algn="l"/>
            <a:r>
              <a:rPr lang="en-US" sz="1800" b="1" i="0" dirty="0">
                <a:solidFill>
                  <a:srgbClr val="29303B"/>
                </a:solidFill>
                <a:effectLst/>
              </a:rPr>
              <a:t>The only difference is that, they differ in that,</a:t>
            </a:r>
          </a:p>
          <a:p>
            <a:pPr algn="l"/>
            <a:r>
              <a:rPr lang="en-US" sz="1800" b="1" i="0" dirty="0">
                <a:solidFill>
                  <a:srgbClr val="29303B"/>
                </a:solidFill>
                <a:effectLst/>
              </a:rPr>
              <a:t>map will only allow you to output one value</a:t>
            </a:r>
          </a:p>
          <a:p>
            <a:pPr algn="l"/>
            <a:r>
              <a:rPr lang="en-US" sz="1800" b="1" i="0" dirty="0">
                <a:solidFill>
                  <a:srgbClr val="29303B"/>
                </a:solidFill>
                <a:effectLst/>
              </a:rPr>
              <a:t>for every row whereas flatmap will let you actually output</a:t>
            </a:r>
          </a:p>
          <a:p>
            <a:pPr algn="l"/>
            <a:r>
              <a:rPr lang="en-US" sz="1800" b="1" i="0" dirty="0">
                <a:solidFill>
                  <a:srgbClr val="29303B"/>
                </a:solidFill>
                <a:effectLst/>
              </a:rPr>
              <a:t>multiple new rows for a given row.</a:t>
            </a:r>
          </a:p>
          <a:p>
            <a:pPr algn="l"/>
            <a:r>
              <a:rPr lang="en-US" sz="1800" b="1" i="0" dirty="0">
                <a:solidFill>
                  <a:srgbClr val="29303B"/>
                </a:solidFill>
                <a:effectLst/>
              </a:rPr>
              <a:t>You can actually create a larger RDD or a smaller RDD</a:t>
            </a:r>
          </a:p>
          <a:p>
            <a:pPr algn="l"/>
            <a:r>
              <a:rPr lang="en-US" sz="1800" b="1" i="0" dirty="0">
                <a:solidFill>
                  <a:srgbClr val="29303B"/>
                </a:solidFill>
                <a:effectLst/>
              </a:rPr>
              <a:t>than you started with using flatmap.</a:t>
            </a:r>
          </a:p>
          <a:p>
            <a:pPr algn="l"/>
            <a:r>
              <a:rPr lang="en-US" sz="1800" b="1" i="0" dirty="0">
                <a:solidFill>
                  <a:srgbClr val="29303B"/>
                </a:solidFill>
                <a:effectLst/>
              </a:rPr>
              <a:t>Also, filter can be used if what you want to do is just create</a:t>
            </a:r>
          </a:p>
          <a:p>
            <a:pPr algn="l"/>
            <a:r>
              <a:rPr lang="en-US" sz="1800" b="1" i="0" dirty="0">
                <a:solidFill>
                  <a:srgbClr val="29303B"/>
                </a:solidFill>
                <a:effectLst/>
              </a:rPr>
              <a:t>a Boolean function that says,</a:t>
            </a:r>
          </a:p>
          <a:p>
            <a:pPr algn="l"/>
            <a:r>
              <a:rPr lang="en-US" sz="1800" b="1" i="0" dirty="0">
                <a:solidFill>
                  <a:srgbClr val="29303B"/>
                </a:solidFill>
                <a:effectLst/>
              </a:rPr>
              <a:t>"Should this row be preserved or not? Yes or no,"</a:t>
            </a:r>
          </a:p>
          <a:p>
            <a:pPr algn="l"/>
            <a:r>
              <a:rPr lang="en-US" sz="1800" b="1" i="0" dirty="0">
                <a:solidFill>
                  <a:srgbClr val="29303B"/>
                </a:solidFill>
                <a:effectLst/>
              </a:rPr>
              <a:t>and there are some less commonly-used transformations</a:t>
            </a:r>
          </a:p>
          <a:p>
            <a:pPr algn="l"/>
            <a:r>
              <a:rPr lang="en-US" sz="1800" b="1" i="0" dirty="0">
                <a:solidFill>
                  <a:srgbClr val="29303B"/>
                </a:solidFill>
                <a:effectLst/>
              </a:rPr>
              <a:t>as well, like distinct which will only return back</a:t>
            </a:r>
          </a:p>
          <a:p>
            <a:pPr algn="l"/>
            <a:r>
              <a:rPr lang="en-US" sz="1800" b="1" i="0" dirty="0">
                <a:solidFill>
                  <a:srgbClr val="29303B"/>
                </a:solidFill>
                <a:effectLst/>
              </a:rPr>
              <a:t>distinct values within your RDD.</a:t>
            </a:r>
          </a:p>
          <a:p>
            <a:pPr algn="l"/>
            <a:r>
              <a:rPr lang="en-US" sz="1800" b="1" i="0" dirty="0">
                <a:solidFill>
                  <a:srgbClr val="29303B"/>
                </a:solidFill>
                <a:effectLst/>
              </a:rPr>
              <a:t>Sample lets you take a random sample from it,</a:t>
            </a:r>
          </a:p>
          <a:p>
            <a:pPr algn="l"/>
            <a:r>
              <a:rPr lang="en-US" sz="1800" b="1" i="0" dirty="0">
                <a:solidFill>
                  <a:srgbClr val="29303B"/>
                </a:solidFill>
                <a:effectLst/>
              </a:rPr>
              <a:t>and then you can perform intersection operations</a:t>
            </a:r>
          </a:p>
          <a:p>
            <a:pPr algn="l"/>
            <a:r>
              <a:rPr lang="en-US" sz="1800" b="1" i="0" dirty="0">
                <a:solidFill>
                  <a:srgbClr val="29303B"/>
                </a:solidFill>
                <a:effectLst/>
              </a:rPr>
              <a:t>like union, intersection, subtract,</a:t>
            </a:r>
          </a:p>
          <a:p>
            <a:pPr algn="l"/>
            <a:r>
              <a:rPr lang="en-US" sz="1800" b="1" i="0" dirty="0">
                <a:solidFill>
                  <a:srgbClr val="29303B"/>
                </a:solidFill>
                <a:effectLst/>
              </a:rPr>
              <a:t>or you can produce every cartesian combination</a:t>
            </a:r>
          </a:p>
          <a:p>
            <a:pPr algn="l"/>
            <a:r>
              <a:rPr lang="en-US" sz="1800" b="1" i="0" dirty="0">
                <a:solidFill>
                  <a:srgbClr val="29303B"/>
                </a:solidFill>
                <a:effectLst/>
              </a:rPr>
              <a:t>that exists within an RDD.</a:t>
            </a:r>
          </a:p>
          <a:p>
            <a:pPr algn="l"/>
            <a:r>
              <a:rPr lang="en-US" sz="1800" b="1" i="0" dirty="0">
                <a:solidFill>
                  <a:srgbClr val="29303B"/>
                </a:solidFill>
                <a:effectLst/>
              </a:rPr>
              <a:t>Here's a little example of how it might work.</a:t>
            </a:r>
          </a:p>
          <a:p>
            <a:pPr algn="l"/>
            <a:r>
              <a:rPr lang="en-US" sz="1800" b="1" i="0" dirty="0">
                <a:solidFill>
                  <a:srgbClr val="29303B"/>
                </a:solidFill>
                <a:effectLst/>
              </a:rPr>
              <a:t>Let's say I created an RDD just from the list</a:t>
            </a:r>
          </a:p>
          <a:p>
            <a:pPr algn="l"/>
            <a:r>
              <a:rPr lang="en-US" sz="1800" b="1" i="0" dirty="0">
                <a:solidFill>
                  <a:srgbClr val="29303B"/>
                </a:solidFill>
                <a:effectLst/>
              </a:rPr>
              <a:t>one, two, three, four.</a:t>
            </a:r>
          </a:p>
          <a:p>
            <a:pPr algn="l"/>
            <a:r>
              <a:rPr lang="en-US" sz="1800" b="1" i="0" dirty="0">
                <a:solidFill>
                  <a:srgbClr val="29303B"/>
                </a:solidFill>
                <a:effectLst/>
              </a:rPr>
              <a:t>I can call then </a:t>
            </a:r>
            <a:r>
              <a:rPr lang="en-US" sz="1800" b="1" i="0" dirty="0" err="1">
                <a:solidFill>
                  <a:srgbClr val="29303B"/>
                </a:solidFill>
                <a:effectLst/>
              </a:rPr>
              <a:t>rdd.map</a:t>
            </a:r>
            <a:r>
              <a:rPr lang="en-US" sz="1800" b="1" i="0" dirty="0">
                <a:solidFill>
                  <a:srgbClr val="29303B"/>
                </a:solidFill>
                <a:effectLst/>
              </a:rPr>
              <a:t> with a lambda function of x</a:t>
            </a:r>
          </a:p>
          <a:p>
            <a:pPr algn="l"/>
            <a:r>
              <a:rPr lang="en-US" sz="1800" b="1" i="0" dirty="0">
                <a:solidFill>
                  <a:srgbClr val="29303B"/>
                </a:solidFill>
                <a:effectLst/>
              </a:rPr>
              <a:t>that takes in each row, each value of that RDD,</a:t>
            </a:r>
          </a:p>
          <a:p>
            <a:pPr algn="l"/>
            <a:r>
              <a:rPr lang="en-US" sz="1800" b="1" i="0" dirty="0">
                <a:solidFill>
                  <a:srgbClr val="29303B"/>
                </a:solidFill>
                <a:effectLst/>
              </a:rPr>
              <a:t>calls it x, and then it applies the function</a:t>
            </a:r>
          </a:p>
          <a:p>
            <a:pPr algn="l"/>
            <a:r>
              <a:rPr lang="en-US" sz="1800" b="1" i="0" dirty="0">
                <a:solidFill>
                  <a:srgbClr val="29303B"/>
                </a:solidFill>
                <a:effectLst/>
              </a:rPr>
              <a:t>x times x to square it.</a:t>
            </a:r>
          </a:p>
          <a:p>
            <a:pPr algn="l"/>
            <a:r>
              <a:rPr lang="en-US" sz="1800" b="1" i="0" dirty="0">
                <a:solidFill>
                  <a:srgbClr val="29303B"/>
                </a:solidFill>
                <a:effectLst/>
              </a:rPr>
              <a:t>The output of this, if I were to then collect the output</a:t>
            </a:r>
          </a:p>
          <a:p>
            <a:pPr algn="l"/>
            <a:r>
              <a:rPr lang="en-US" sz="1800" b="1" i="0" dirty="0">
                <a:solidFill>
                  <a:srgbClr val="29303B"/>
                </a:solidFill>
                <a:effectLst/>
              </a:rPr>
              <a:t>of this RDD, would be one, four, nine, and six,</a:t>
            </a:r>
          </a:p>
          <a:p>
            <a:pPr algn="l"/>
            <a:r>
              <a:rPr lang="en-US" sz="1800" b="1" i="0" dirty="0">
                <a:solidFill>
                  <a:srgbClr val="29303B"/>
                </a:solidFill>
                <a:effectLst/>
              </a:rPr>
              <a:t>because it would take each individual entry</a:t>
            </a:r>
          </a:p>
          <a:p>
            <a:pPr algn="l"/>
            <a:r>
              <a:rPr lang="en-US" sz="1800" b="1" i="0" dirty="0">
                <a:solidFill>
                  <a:srgbClr val="29303B"/>
                </a:solidFill>
                <a:effectLst/>
              </a:rPr>
              <a:t>of that RDD and square it and put that into a new RDD.</a:t>
            </a:r>
          </a:p>
          <a:p>
            <a:pPr algn="l"/>
            <a:r>
              <a:rPr lang="en-US" sz="1800" b="1" i="0" dirty="0">
                <a:solidFill>
                  <a:srgbClr val="29303B"/>
                </a:solidFill>
                <a:effectLst/>
              </a:rPr>
              <a:t>Okay, make sense?</a:t>
            </a:r>
          </a:p>
          <a:p>
            <a:pPr algn="l"/>
            <a:r>
              <a:rPr lang="en-US" sz="1800" b="1" i="0" dirty="0">
                <a:solidFill>
                  <a:srgbClr val="29303B"/>
                </a:solidFill>
                <a:effectLst/>
              </a:rPr>
              <a:t>Now, if you don't remember what lambda functions are,</a:t>
            </a:r>
          </a:p>
          <a:p>
            <a:pPr algn="l"/>
            <a:r>
              <a:rPr lang="en-US" sz="1800" b="1" i="0" dirty="0">
                <a:solidFill>
                  <a:srgbClr val="29303B"/>
                </a:solidFill>
                <a:effectLst/>
              </a:rPr>
              <a:t>we did talk about it a little bit earlier in this course,</a:t>
            </a:r>
          </a:p>
          <a:p>
            <a:pPr algn="l"/>
            <a:r>
              <a:rPr lang="en-US" sz="1800" b="1" i="0" dirty="0">
                <a:solidFill>
                  <a:srgbClr val="29303B"/>
                </a:solidFill>
                <a:effectLst/>
              </a:rPr>
              <a:t>but, as a refresher, the lambda function is just</a:t>
            </a:r>
          </a:p>
          <a:p>
            <a:pPr algn="l"/>
            <a:r>
              <a:rPr lang="en-US" sz="1800" b="1" i="0" dirty="0">
                <a:solidFill>
                  <a:srgbClr val="29303B"/>
                </a:solidFill>
                <a:effectLst/>
              </a:rPr>
              <a:t>a shorthand for defining a function in lines.</a:t>
            </a:r>
          </a:p>
          <a:p>
            <a:pPr algn="l"/>
            <a:r>
              <a:rPr lang="en-US" sz="1800" b="1" i="0" dirty="0">
                <a:solidFill>
                  <a:srgbClr val="29303B"/>
                </a:solidFill>
                <a:effectLst/>
              </a:rPr>
              <a:t>Lambda x: x*x is exactly the same thing as defining</a:t>
            </a:r>
          </a:p>
          <a:p>
            <a:pPr algn="l"/>
            <a:r>
              <a:rPr lang="en-US" sz="1800" b="1" i="0" dirty="0">
                <a:solidFill>
                  <a:srgbClr val="29303B"/>
                </a:solidFill>
                <a:effectLst/>
              </a:rPr>
              <a:t>a separate function that we named called </a:t>
            </a:r>
            <a:r>
              <a:rPr lang="en-US" sz="1800" b="1" i="0" dirty="0" err="1">
                <a:solidFill>
                  <a:srgbClr val="29303B"/>
                </a:solidFill>
                <a:effectLst/>
              </a:rPr>
              <a:t>squareit</a:t>
            </a:r>
            <a:endParaRPr lang="en-US" sz="1800" b="1" i="0" dirty="0">
              <a:solidFill>
                <a:srgbClr val="29303B"/>
              </a:solidFill>
              <a:effectLst/>
            </a:endParaRPr>
          </a:p>
          <a:p>
            <a:pPr algn="l"/>
            <a:r>
              <a:rPr lang="en-US" sz="1800" b="1" i="0" dirty="0">
                <a:solidFill>
                  <a:srgbClr val="29303B"/>
                </a:solidFill>
                <a:effectLst/>
              </a:rPr>
              <a:t>that returns x times x, then saying </a:t>
            </a:r>
            <a:r>
              <a:rPr lang="en-US" sz="1800" b="1" i="0" dirty="0" err="1">
                <a:solidFill>
                  <a:srgbClr val="29303B"/>
                </a:solidFill>
                <a:effectLst/>
              </a:rPr>
              <a:t>rdd.map</a:t>
            </a:r>
            <a:r>
              <a:rPr lang="en-US" sz="1800" b="1" i="0" dirty="0">
                <a:solidFill>
                  <a:srgbClr val="29303B"/>
                </a:solidFill>
                <a:effectLst/>
              </a:rPr>
              <a:t> ,</a:t>
            </a:r>
          </a:p>
          <a:p>
            <a:pPr algn="l"/>
            <a:r>
              <a:rPr lang="en-US" sz="1800" b="1" i="0" dirty="0">
                <a:solidFill>
                  <a:srgbClr val="29303B"/>
                </a:solidFill>
                <a:effectLst/>
              </a:rPr>
              <a:t>so it's just a shorthand for very simple functions</a:t>
            </a:r>
          </a:p>
          <a:p>
            <a:pPr algn="l"/>
            <a:r>
              <a:rPr lang="en-US" sz="1800" b="1" i="0" dirty="0">
                <a:solidFill>
                  <a:srgbClr val="29303B"/>
                </a:solidFill>
                <a:effectLst/>
              </a:rPr>
              <a:t>that you want to pass in as a transformation.</a:t>
            </a:r>
          </a:p>
          <a:p>
            <a:pPr algn="l"/>
            <a:r>
              <a:rPr lang="en-US" sz="1800" b="1" i="0" dirty="0">
                <a:solidFill>
                  <a:srgbClr val="29303B"/>
                </a:solidFill>
                <a:effectLst/>
              </a:rPr>
              <a:t>It eliminates the need to actually declare this</a:t>
            </a:r>
          </a:p>
          <a:p>
            <a:pPr algn="l"/>
            <a:r>
              <a:rPr lang="en-US" sz="1800" b="1" i="0" dirty="0">
                <a:solidFill>
                  <a:srgbClr val="29303B"/>
                </a:solidFill>
                <a:effectLst/>
              </a:rPr>
              <a:t>as a separate named function of its own,</a:t>
            </a:r>
          </a:p>
          <a:p>
            <a:pPr algn="l"/>
            <a:r>
              <a:rPr lang="en-US" sz="1800" b="1" i="0" dirty="0">
                <a:solidFill>
                  <a:srgbClr val="29303B"/>
                </a:solidFill>
                <a:effectLst/>
              </a:rPr>
              <a:t>and that's the whole idea of functional programming,</a:t>
            </a:r>
          </a:p>
          <a:p>
            <a:pPr algn="l"/>
            <a:r>
              <a:rPr lang="en-US" sz="1800" b="1" i="0" dirty="0">
                <a:solidFill>
                  <a:srgbClr val="29303B"/>
                </a:solidFill>
                <a:effectLst/>
              </a:rPr>
              <a:t>so you can say you understand functional programming now,</a:t>
            </a:r>
          </a:p>
          <a:p>
            <a:pPr algn="l"/>
            <a:r>
              <a:rPr lang="en-US" sz="1800" b="1" i="0" dirty="0">
                <a:solidFill>
                  <a:srgbClr val="29303B"/>
                </a:solidFill>
                <a:effectLst/>
              </a:rPr>
              <a:t>by the way, but, really, it's just shorthand notation</a:t>
            </a:r>
          </a:p>
          <a:p>
            <a:pPr algn="l"/>
            <a:r>
              <a:rPr lang="en-US" sz="1800" b="1" i="0" dirty="0">
                <a:solidFill>
                  <a:srgbClr val="29303B"/>
                </a:solidFill>
                <a:effectLst/>
              </a:rPr>
              <a:t>for defining a function in line as part of the parameters</a:t>
            </a:r>
          </a:p>
          <a:p>
            <a:pPr algn="l"/>
            <a:r>
              <a:rPr lang="en-US" sz="1800" b="1" i="0" dirty="0">
                <a:solidFill>
                  <a:srgbClr val="29303B"/>
                </a:solidFill>
                <a:effectLst/>
              </a:rPr>
              <a:t>to a map function, or any transformation for that matter.</a:t>
            </a:r>
          </a:p>
          <a:p>
            <a:pPr algn="l"/>
            <a:r>
              <a:rPr lang="en-US" sz="1800" b="1" i="0" dirty="0">
                <a:solidFill>
                  <a:srgbClr val="29303B"/>
                </a:solidFill>
                <a:effectLst/>
              </a:rPr>
              <a:t>You can also perform actions on RDDs.</a:t>
            </a:r>
          </a:p>
          <a:p>
            <a:pPr algn="l"/>
            <a:r>
              <a:rPr lang="en-US" sz="1800" b="1" i="0" dirty="0">
                <a:solidFill>
                  <a:srgbClr val="29303B"/>
                </a:solidFill>
                <a:effectLst/>
              </a:rPr>
              <a:t>When you want to actually get a result, you can call collect</a:t>
            </a:r>
          </a:p>
          <a:p>
            <a:pPr algn="l"/>
            <a:r>
              <a:rPr lang="en-US" sz="1800" b="1" i="0" dirty="0">
                <a:solidFill>
                  <a:srgbClr val="29303B"/>
                </a:solidFill>
                <a:effectLst/>
              </a:rPr>
              <a:t>on an RDD, and that will give you back</a:t>
            </a:r>
          </a:p>
          <a:p>
            <a:pPr algn="l"/>
            <a:r>
              <a:rPr lang="en-US" sz="1800" b="1" i="0" dirty="0">
                <a:solidFill>
                  <a:srgbClr val="29303B"/>
                </a:solidFill>
                <a:effectLst/>
              </a:rPr>
              <a:t>a plain old Python object that you can then iterate through</a:t>
            </a:r>
          </a:p>
          <a:p>
            <a:pPr algn="l"/>
            <a:r>
              <a:rPr lang="en-US" sz="1800" b="1" i="0" dirty="0">
                <a:solidFill>
                  <a:srgbClr val="29303B"/>
                </a:solidFill>
                <a:effectLst/>
              </a:rPr>
              <a:t>and print out the results or save '</a:t>
            </a:r>
            <a:r>
              <a:rPr lang="en-US" sz="1800" b="1" i="0" dirty="0" err="1">
                <a:solidFill>
                  <a:srgbClr val="29303B"/>
                </a:solidFill>
                <a:effectLst/>
              </a:rPr>
              <a:t>em</a:t>
            </a:r>
            <a:r>
              <a:rPr lang="en-US" sz="1800" b="1" i="0" dirty="0">
                <a:solidFill>
                  <a:srgbClr val="29303B"/>
                </a:solidFill>
                <a:effectLst/>
              </a:rPr>
              <a:t> to a file,</a:t>
            </a:r>
          </a:p>
          <a:p>
            <a:pPr algn="l"/>
            <a:r>
              <a:rPr lang="en-US" sz="1800" b="1" i="0" dirty="0">
                <a:solidFill>
                  <a:srgbClr val="29303B"/>
                </a:solidFill>
                <a:effectLst/>
              </a:rPr>
              <a:t>or whatever you want to do.</a:t>
            </a:r>
          </a:p>
          <a:p>
            <a:pPr algn="l"/>
            <a:r>
              <a:rPr lang="en-US" sz="1800" b="1" i="0" dirty="0">
                <a:solidFill>
                  <a:srgbClr val="29303B"/>
                </a:solidFill>
                <a:effectLst/>
              </a:rPr>
              <a:t>You can also call count, which will force it to actually</a:t>
            </a:r>
          </a:p>
          <a:p>
            <a:pPr algn="l"/>
            <a:r>
              <a:rPr lang="en-US" sz="1800" b="1" i="0" dirty="0">
                <a:solidFill>
                  <a:srgbClr val="29303B"/>
                </a:solidFill>
                <a:effectLst/>
              </a:rPr>
              <a:t>go count how many entries are in the RDD at this point.</a:t>
            </a:r>
          </a:p>
          <a:p>
            <a:pPr algn="l"/>
            <a:r>
              <a:rPr lang="en-US" sz="1800" b="1" i="0" dirty="0">
                <a:solidFill>
                  <a:srgbClr val="29303B"/>
                </a:solidFill>
                <a:effectLst/>
              </a:rPr>
              <a:t>CountByValue will give you a breakdown of how many times</a:t>
            </a:r>
          </a:p>
          <a:p>
            <a:pPr algn="l"/>
            <a:r>
              <a:rPr lang="en-US" sz="1800" b="1" i="0" dirty="0">
                <a:solidFill>
                  <a:srgbClr val="29303B"/>
                </a:solidFill>
                <a:effectLst/>
              </a:rPr>
              <a:t>each unique value within that RDD occurs,</a:t>
            </a:r>
          </a:p>
          <a:p>
            <a:pPr algn="l"/>
            <a:r>
              <a:rPr lang="en-US" sz="1800" b="1" i="0" dirty="0">
                <a:solidFill>
                  <a:srgbClr val="29303B"/>
                </a:solidFill>
                <a:effectLst/>
              </a:rPr>
              <a:t>and you can also sample from the RDD using take,</a:t>
            </a:r>
          </a:p>
          <a:p>
            <a:pPr algn="l"/>
            <a:r>
              <a:rPr lang="en-US" sz="1800" b="1" i="0" dirty="0">
                <a:solidFill>
                  <a:srgbClr val="29303B"/>
                </a:solidFill>
                <a:effectLst/>
              </a:rPr>
              <a:t>which will take some random number of entries from the RDD</a:t>
            </a:r>
          </a:p>
          <a:p>
            <a:pPr algn="l"/>
            <a:r>
              <a:rPr lang="en-US" sz="1800" b="1" i="0" dirty="0">
                <a:solidFill>
                  <a:srgbClr val="29303B"/>
                </a:solidFill>
                <a:effectLst/>
              </a:rPr>
              <a:t>or top, which will give you the first few entries</a:t>
            </a:r>
          </a:p>
          <a:p>
            <a:pPr algn="l"/>
            <a:r>
              <a:rPr lang="en-US" sz="1800" b="1" i="0" dirty="0">
                <a:solidFill>
                  <a:srgbClr val="29303B"/>
                </a:solidFill>
                <a:effectLst/>
              </a:rPr>
              <a:t>in that RDD if you want to just get a little peek into</a:t>
            </a:r>
          </a:p>
          <a:p>
            <a:pPr algn="l"/>
            <a:r>
              <a:rPr lang="en-US" sz="1800" b="1" i="0" dirty="0">
                <a:solidFill>
                  <a:srgbClr val="29303B"/>
                </a:solidFill>
                <a:effectLst/>
              </a:rPr>
              <a:t>what's in there for debugging purposes.</a:t>
            </a:r>
          </a:p>
          <a:p>
            <a:pPr algn="l"/>
            <a:r>
              <a:rPr lang="en-US" sz="1800" b="1" i="0" dirty="0">
                <a:solidFill>
                  <a:srgbClr val="29303B"/>
                </a:solidFill>
                <a:effectLst/>
              </a:rPr>
              <a:t>The more powerful action is reduce,</a:t>
            </a:r>
          </a:p>
          <a:p>
            <a:pPr algn="l"/>
            <a:r>
              <a:rPr lang="en-US" sz="1800" b="1" i="0" dirty="0">
                <a:solidFill>
                  <a:srgbClr val="29303B"/>
                </a:solidFill>
                <a:effectLst/>
              </a:rPr>
              <a:t>and that will actually let you combine values together</a:t>
            </a:r>
          </a:p>
          <a:p>
            <a:pPr algn="l"/>
            <a:r>
              <a:rPr lang="en-US" sz="1800" b="1" i="0" dirty="0">
                <a:solidFill>
                  <a:srgbClr val="29303B"/>
                </a:solidFill>
                <a:effectLst/>
              </a:rPr>
              <a:t>for a same common key value.</a:t>
            </a:r>
          </a:p>
          <a:p>
            <a:pPr algn="l"/>
            <a:r>
              <a:rPr lang="en-US" sz="1800" b="1" i="0" dirty="0">
                <a:solidFill>
                  <a:srgbClr val="29303B"/>
                </a:solidFill>
                <a:effectLst/>
              </a:rPr>
              <a:t>You can also use RDDs in the context of key value data,</a:t>
            </a:r>
          </a:p>
          <a:p>
            <a:pPr algn="l"/>
            <a:r>
              <a:rPr lang="en-US" sz="1800" b="1" i="0" dirty="0">
                <a:solidFill>
                  <a:srgbClr val="29303B"/>
                </a:solidFill>
                <a:effectLst/>
              </a:rPr>
              <a:t>and the reduce function lets you define a way</a:t>
            </a:r>
          </a:p>
          <a:p>
            <a:pPr algn="l"/>
            <a:r>
              <a:rPr lang="en-US" sz="1800" b="1" i="0" dirty="0">
                <a:solidFill>
                  <a:srgbClr val="29303B"/>
                </a:solidFill>
                <a:effectLst/>
              </a:rPr>
              <a:t>of combining together all of the values for a given key,</a:t>
            </a:r>
          </a:p>
          <a:p>
            <a:pPr algn="l"/>
            <a:r>
              <a:rPr lang="en-US" sz="1800" b="1" i="0" dirty="0">
                <a:solidFill>
                  <a:srgbClr val="29303B"/>
                </a:solidFill>
                <a:effectLst/>
              </a:rPr>
              <a:t>so very much similar in spirit to </a:t>
            </a:r>
            <a:r>
              <a:rPr lang="en-US" sz="1800" b="1" i="0" dirty="0" err="1">
                <a:solidFill>
                  <a:srgbClr val="29303B"/>
                </a:solidFill>
                <a:effectLst/>
              </a:rPr>
              <a:t>mapreduce</a:t>
            </a:r>
            <a:r>
              <a:rPr lang="en-US" sz="1800" b="1" i="0" dirty="0">
                <a:solidFill>
                  <a:srgbClr val="29303B"/>
                </a:solidFill>
                <a:effectLst/>
              </a:rPr>
              <a:t>.</a:t>
            </a:r>
          </a:p>
          <a:p>
            <a:pPr algn="l"/>
            <a:r>
              <a:rPr lang="en-US" sz="1800" b="1" i="0" dirty="0">
                <a:solidFill>
                  <a:srgbClr val="29303B"/>
                </a:solidFill>
                <a:effectLst/>
              </a:rPr>
              <a:t>Using reduce reduces, basically, the analogous operation</a:t>
            </a:r>
          </a:p>
          <a:p>
            <a:pPr algn="l"/>
            <a:r>
              <a:rPr lang="en-US" sz="1800" b="1" i="0" dirty="0">
                <a:solidFill>
                  <a:srgbClr val="29303B"/>
                </a:solidFill>
                <a:effectLst/>
              </a:rPr>
              <a:t>to a reducer in </a:t>
            </a:r>
            <a:r>
              <a:rPr lang="en-US" sz="1800" b="1" i="0" dirty="0" err="1">
                <a:solidFill>
                  <a:srgbClr val="29303B"/>
                </a:solidFill>
                <a:effectLst/>
              </a:rPr>
              <a:t>mapreduce</a:t>
            </a:r>
            <a:r>
              <a:rPr lang="en-US" sz="1800" b="1" i="0" dirty="0">
                <a:solidFill>
                  <a:srgbClr val="29303B"/>
                </a:solidFill>
                <a:effectLst/>
              </a:rPr>
              <a:t>, and map is analogous to mapper.</a:t>
            </a:r>
          </a:p>
          <a:p>
            <a:pPr algn="l"/>
            <a:r>
              <a:rPr lang="en-US" sz="1800" b="1" i="0" dirty="0">
                <a:solidFill>
                  <a:srgbClr val="29303B"/>
                </a:solidFill>
                <a:effectLst/>
              </a:rPr>
              <a:t>It's often very straightforward to actually take</a:t>
            </a:r>
          </a:p>
          <a:p>
            <a:pPr algn="l"/>
            <a:r>
              <a:rPr lang="en-US" sz="1800" b="1" i="0" dirty="0">
                <a:solidFill>
                  <a:srgbClr val="29303B"/>
                </a:solidFill>
                <a:effectLst/>
              </a:rPr>
              <a:t>a </a:t>
            </a:r>
            <a:r>
              <a:rPr lang="en-US" sz="1800" b="1" i="0" dirty="0" err="1">
                <a:solidFill>
                  <a:srgbClr val="29303B"/>
                </a:solidFill>
                <a:effectLst/>
              </a:rPr>
              <a:t>mapreduce</a:t>
            </a:r>
            <a:r>
              <a:rPr lang="en-US" sz="1800" b="1" i="0" dirty="0">
                <a:solidFill>
                  <a:srgbClr val="29303B"/>
                </a:solidFill>
                <a:effectLst/>
              </a:rPr>
              <a:t> job and convert it to Spark</a:t>
            </a:r>
          </a:p>
          <a:p>
            <a:pPr algn="l"/>
            <a:r>
              <a:rPr lang="en-US" sz="1800" b="1" i="0" dirty="0">
                <a:solidFill>
                  <a:srgbClr val="29303B"/>
                </a:solidFill>
                <a:effectLst/>
              </a:rPr>
              <a:t>by using these functions.</a:t>
            </a:r>
          </a:p>
          <a:p>
            <a:pPr algn="l"/>
            <a:r>
              <a:rPr lang="en-US" sz="1800" b="1" i="0" dirty="0">
                <a:solidFill>
                  <a:srgbClr val="29303B"/>
                </a:solidFill>
                <a:effectLst/>
              </a:rPr>
              <a:t>Remember, too, that nothing actually happens in Spark</a:t>
            </a:r>
          </a:p>
          <a:p>
            <a:pPr algn="l"/>
            <a:r>
              <a:rPr lang="en-US" sz="1800" b="1" i="0" dirty="0">
                <a:solidFill>
                  <a:srgbClr val="29303B"/>
                </a:solidFill>
                <a:effectLst/>
              </a:rPr>
              <a:t>until you call an action.</a:t>
            </a:r>
          </a:p>
          <a:p>
            <a:pPr algn="l"/>
            <a:r>
              <a:rPr lang="en-US" sz="1800" b="1" i="0" dirty="0">
                <a:solidFill>
                  <a:srgbClr val="29303B"/>
                </a:solidFill>
                <a:effectLst/>
              </a:rPr>
              <a:t>Once you call one of those action methods,</a:t>
            </a:r>
          </a:p>
          <a:p>
            <a:pPr algn="l"/>
            <a:r>
              <a:rPr lang="en-US" sz="1800" b="1" i="0" dirty="0">
                <a:solidFill>
                  <a:srgbClr val="29303B"/>
                </a:solidFill>
                <a:effectLst/>
              </a:rPr>
              <a:t>that's when Spark goes out and does its magic</a:t>
            </a:r>
          </a:p>
          <a:p>
            <a:pPr algn="l"/>
            <a:r>
              <a:rPr lang="en-US" sz="1800" b="1" i="0" dirty="0">
                <a:solidFill>
                  <a:srgbClr val="29303B"/>
                </a:solidFill>
                <a:effectLst/>
              </a:rPr>
              <a:t>with directed acyclic graphs and actually computes</a:t>
            </a:r>
          </a:p>
          <a:p>
            <a:pPr algn="l"/>
            <a:r>
              <a:rPr lang="en-US" sz="1800" b="1" i="0" dirty="0">
                <a:solidFill>
                  <a:srgbClr val="29303B"/>
                </a:solidFill>
                <a:effectLst/>
              </a:rPr>
              <a:t>to optimal way to get the answer you want,</a:t>
            </a:r>
          </a:p>
          <a:p>
            <a:pPr algn="l"/>
            <a:r>
              <a:rPr lang="en-US" sz="1800" b="1" i="0" dirty="0">
                <a:solidFill>
                  <a:srgbClr val="29303B"/>
                </a:solidFill>
                <a:effectLst/>
              </a:rPr>
              <a:t>but, remember, nothing really occurs</a:t>
            </a:r>
          </a:p>
          <a:p>
            <a:pPr algn="l"/>
            <a:r>
              <a:rPr lang="en-US" sz="1800" b="1" i="0" dirty="0">
                <a:solidFill>
                  <a:srgbClr val="29303B"/>
                </a:solidFill>
                <a:effectLst/>
              </a:rPr>
              <a:t>until that action happens.</a:t>
            </a:r>
          </a:p>
          <a:p>
            <a:pPr algn="l"/>
            <a:r>
              <a:rPr lang="en-US" sz="1800" b="1" i="0" dirty="0">
                <a:solidFill>
                  <a:srgbClr val="29303B"/>
                </a:solidFill>
                <a:effectLst/>
              </a:rPr>
              <a:t>That can sometimes trip you up when you're writing</a:t>
            </a:r>
          </a:p>
          <a:p>
            <a:pPr algn="l"/>
            <a:r>
              <a:rPr lang="en-US" sz="1800" b="1" i="0" dirty="0">
                <a:solidFill>
                  <a:srgbClr val="29303B"/>
                </a:solidFill>
                <a:effectLst/>
              </a:rPr>
              <a:t>Spark scripts, because you might have</a:t>
            </a:r>
          </a:p>
          <a:p>
            <a:pPr algn="l"/>
            <a:r>
              <a:rPr lang="en-US" sz="1800" b="1" i="0" dirty="0">
                <a:solidFill>
                  <a:srgbClr val="29303B"/>
                </a:solidFill>
                <a:effectLst/>
              </a:rPr>
              <a:t>a little print statement in there, and you might expect</a:t>
            </a:r>
          </a:p>
          <a:p>
            <a:pPr algn="l"/>
            <a:r>
              <a:rPr lang="en-US" sz="1800" b="1" i="0" dirty="0">
                <a:solidFill>
                  <a:srgbClr val="29303B"/>
                </a:solidFill>
                <a:effectLst/>
              </a:rPr>
              <a:t>to get an answer there, but it doesn't actually appear</a:t>
            </a:r>
          </a:p>
          <a:p>
            <a:pPr algn="l"/>
            <a:r>
              <a:rPr lang="en-US" sz="1800" b="1" i="0" dirty="0">
                <a:solidFill>
                  <a:srgbClr val="29303B"/>
                </a:solidFill>
                <a:effectLst/>
              </a:rPr>
              <a:t>until the action is actually performed.</a:t>
            </a:r>
          </a:p>
          <a:p>
            <a:pPr algn="l"/>
            <a:r>
              <a:rPr lang="en-US" sz="1800" b="1" i="0" dirty="0">
                <a:solidFill>
                  <a:srgbClr val="29303B"/>
                </a:solidFill>
                <a:effectLst/>
              </a:rPr>
              <a:t>Let's talk a little bit more about </a:t>
            </a:r>
            <a:r>
              <a:rPr lang="en-US" sz="1800" b="1" i="0" dirty="0" err="1">
                <a:solidFill>
                  <a:srgbClr val="29303B"/>
                </a:solidFill>
                <a:effectLst/>
              </a:rPr>
              <a:t>MLlib</a:t>
            </a:r>
            <a:r>
              <a:rPr lang="en-US" sz="1800" b="1" i="0" dirty="0">
                <a:solidFill>
                  <a:srgbClr val="29303B"/>
                </a:solidFill>
                <a:effectLst/>
              </a:rPr>
              <a:t> next</a:t>
            </a:r>
          </a:p>
          <a:p>
            <a:pPr algn="l"/>
            <a:r>
              <a:rPr lang="en-US" sz="1800" b="1" i="0" dirty="0">
                <a:solidFill>
                  <a:srgbClr val="29303B"/>
                </a:solidFill>
                <a:effectLst/>
              </a:rPr>
              <a:t>and to get into more details</a:t>
            </a:r>
          </a:p>
          <a:p>
            <a:pPr algn="l"/>
            <a:r>
              <a:rPr lang="en-US" sz="1800" b="1" i="0" dirty="0">
                <a:solidFill>
                  <a:srgbClr val="29303B"/>
                </a:solidFill>
                <a:effectLst/>
              </a:rPr>
              <a:t>about how this works conceptually.</a:t>
            </a:r>
          </a:p>
          <a:p>
            <a:pPr algn="l"/>
            <a:r>
              <a:rPr lang="en-US" sz="1800" b="1" i="0" dirty="0">
                <a:solidFill>
                  <a:srgbClr val="29303B"/>
                </a:solidFill>
                <a:effectLst/>
              </a:rPr>
              <a:t>That is Spark 101 in a nutshell.</a:t>
            </a:r>
          </a:p>
          <a:p>
            <a:pPr algn="l"/>
            <a:r>
              <a:rPr lang="en-US" sz="1800" b="1" i="0" dirty="0">
                <a:solidFill>
                  <a:srgbClr val="29303B"/>
                </a:solidFill>
                <a:effectLst/>
              </a:rPr>
              <a:t>Those are the basics you need for Spark programming,</a:t>
            </a:r>
          </a:p>
          <a:p>
            <a:pPr algn="l"/>
            <a:r>
              <a:rPr lang="en-US" sz="1800" b="1" i="0" dirty="0">
                <a:solidFill>
                  <a:srgbClr val="29303B"/>
                </a:solidFill>
                <a:effectLst/>
              </a:rPr>
              <a:t>basically, what is an RDD, and what are the things</a:t>
            </a:r>
          </a:p>
          <a:p>
            <a:pPr algn="l"/>
            <a:r>
              <a:rPr lang="en-US" sz="1800" b="1" i="0" dirty="0">
                <a:solidFill>
                  <a:srgbClr val="29303B"/>
                </a:solidFill>
                <a:effectLst/>
              </a:rPr>
              <a:t>you can do to an RDD, and, once you get those concepts,</a:t>
            </a:r>
          </a:p>
          <a:p>
            <a:pPr algn="l"/>
            <a:r>
              <a:rPr lang="en-US" sz="1800" b="1" i="0" dirty="0">
                <a:solidFill>
                  <a:srgbClr val="29303B"/>
                </a:solidFill>
                <a:effectLst/>
              </a:rPr>
              <a:t>then you can write some Spark code.</a:t>
            </a:r>
          </a:p>
          <a:p>
            <a:pPr algn="l"/>
            <a:r>
              <a:rPr lang="en-US" sz="1800" b="1" i="0" dirty="0">
                <a:solidFill>
                  <a:srgbClr val="29303B"/>
                </a:solidFill>
                <a:effectLst/>
              </a:rPr>
              <a:t>Up next, we'll talk about </a:t>
            </a:r>
            <a:r>
              <a:rPr lang="en-US" sz="1800" b="1" i="0" dirty="0" err="1">
                <a:solidFill>
                  <a:srgbClr val="29303B"/>
                </a:solidFill>
                <a:effectLst/>
              </a:rPr>
              <a:t>MLlib</a:t>
            </a:r>
            <a:r>
              <a:rPr lang="en-US" sz="1800" b="1" i="0" dirty="0">
                <a:solidFill>
                  <a:srgbClr val="29303B"/>
                </a:solidFill>
                <a:effectLst/>
              </a:rPr>
              <a:t> and some specific features</a:t>
            </a:r>
          </a:p>
          <a:p>
            <a:pPr algn="l"/>
            <a:r>
              <a:rPr lang="en-US" sz="1800" b="1" i="0" dirty="0">
                <a:solidFill>
                  <a:srgbClr val="29303B"/>
                </a:solidFill>
                <a:effectLst/>
              </a:rPr>
              <a:t>in Spark that let you do</a:t>
            </a:r>
          </a:p>
          <a:p>
            <a:pPr algn="l"/>
            <a:r>
              <a:rPr lang="en-US" sz="1800" b="1" i="0" u="sng" dirty="0">
                <a:solidFill>
                  <a:srgbClr val="007791"/>
                </a:solidFill>
                <a:effectLst/>
              </a:rPr>
              <a:t>machine learning algorithms using Spark.</a:t>
            </a:r>
          </a:p>
          <a:p>
            <a:pPr marL="342900" indent="-342900" algn="l">
              <a:buClr>
                <a:srgbClr val="0070C0"/>
              </a:buClr>
              <a:buSzPct val="80000"/>
              <a:buFont typeface="Wingdings" pitchFamily="2" charset="2"/>
              <a:buChar char="u"/>
            </a:pP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7385375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9233</TotalTime>
  <Words>6004</Words>
  <Application>Microsoft Office PowerPoint</Application>
  <PresentationFormat>On-screen Show (4:3)</PresentationFormat>
  <Paragraphs>619</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Office 佈景主題</vt:lpstr>
      <vt:lpstr>75 Spark RDD</vt:lpstr>
      <vt:lpstr>75 Spark RDD</vt:lpstr>
      <vt:lpstr>75.1 Resilient Distributed Dataset</vt:lpstr>
      <vt:lpstr>75.1 Resilient Distributed Dataset</vt:lpstr>
      <vt:lpstr>75.1 Resilient Distributed Dataset</vt:lpstr>
      <vt:lpstr>75.1 Resilient Distributed Dataset</vt:lpstr>
      <vt:lpstr>75.2 SparkContext</vt:lpstr>
      <vt:lpstr>75.2 SparkContext</vt:lpstr>
      <vt:lpstr>75.2 SparkContext</vt:lpstr>
      <vt:lpstr>75.3 Create RDDs</vt:lpstr>
      <vt:lpstr>75.3 Create RDD</vt:lpstr>
      <vt:lpstr>75.3 Create RDDs</vt:lpstr>
      <vt:lpstr>75.3 Create RDDs</vt:lpstr>
      <vt:lpstr>75.3 Create RDDs</vt:lpstr>
      <vt:lpstr>75.3 Create RDDs</vt:lpstr>
      <vt:lpstr>75.3 Create RDDs</vt:lpstr>
      <vt:lpstr>75.3 Create RDDs</vt:lpstr>
      <vt:lpstr>75.4 Transform into RDDs</vt:lpstr>
      <vt:lpstr>75.4 Transform into RDDs</vt:lpstr>
      <vt:lpstr>75.4 Transform into RDDs</vt:lpstr>
      <vt:lpstr>75.4 Transform into RDDs</vt:lpstr>
      <vt:lpstr>75.4 Transform into RDDs</vt:lpstr>
      <vt:lpstr>75.4 Transform into RDDs</vt:lpstr>
      <vt:lpstr>75.5 Map() Example</vt:lpstr>
      <vt:lpstr>75.5 Map() Example</vt:lpstr>
      <vt:lpstr>75.5 Map() Example</vt:lpstr>
      <vt:lpstr>75.6 What is Lambda?</vt:lpstr>
      <vt:lpstr>75.6 What is Lambda?</vt:lpstr>
      <vt:lpstr>75.6 What is Lambda?</vt:lpstr>
      <vt:lpstr>75.7 RDD Actions</vt:lpstr>
      <vt:lpstr>75.7 RDD Actions</vt:lpstr>
      <vt:lpstr>75.7 RDD Action</vt:lpstr>
      <vt:lpstr>75.7 RDD Action</vt:lpstr>
      <vt:lpstr>75.8 Lazy Evaluation</vt:lpstr>
      <vt:lpstr>75.8 Lazy Evaluation</vt:lpstr>
      <vt:lpstr>75.9 MLLib</vt:lpstr>
      <vt:lpstr>75.9 MLLib</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5114</cp:revision>
  <dcterms:created xsi:type="dcterms:W3CDTF">2018-09-28T16:40:41Z</dcterms:created>
  <dcterms:modified xsi:type="dcterms:W3CDTF">2020-09-10T02:55:28Z</dcterms:modified>
</cp:coreProperties>
</file>