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7" r:id="rId4"/>
    <p:sldId id="268" r:id="rId5"/>
    <p:sldId id="269" r:id="rId6"/>
    <p:sldId id="270" r:id="rId7"/>
    <p:sldId id="266" r:id="rId8"/>
    <p:sldId id="265" r:id="rId9"/>
    <p:sldId id="271" r:id="rId10"/>
    <p:sldId id="272" r:id="rId11"/>
    <p:sldId id="273" r:id="rId12"/>
    <p:sldId id="274" r:id="rId13"/>
    <p:sldId id="275" r:id="rId14"/>
    <p:sldId id="276" r:id="rId15"/>
    <p:sldId id="277" r:id="rId16"/>
    <p:sldId id="279" r:id="rId17"/>
    <p:sldId id="278" r:id="rId18"/>
    <p:sldId id="280" r:id="rId19"/>
    <p:sldId id="281" r:id="rId20"/>
    <p:sldId id="282" r:id="rId21"/>
    <p:sldId id="283" r:id="rId22"/>
    <p:sldId id="284" r:id="rId23"/>
    <p:sldId id="285"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44"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18#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4020118#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18#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18#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4020118#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15090172#overview"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Covariance and Correlation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21.2 High Relation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2352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21.2 High Relation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9097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 Relation Example</a:t>
            </a:r>
          </a:p>
          <a:p>
            <a:pPr marL="342900" indent="-342900" algn="l">
              <a:buClr>
                <a:srgbClr val="0070C0"/>
              </a:buClr>
              <a:buSzPct val="80000"/>
              <a:buFont typeface="Wingdings" pitchFamily="2" charset="2"/>
              <a:buChar char="u"/>
            </a:pPr>
            <a:r>
              <a:rPr lang="en-US" sz="1800" b="1" dirty="0">
                <a:solidFill>
                  <a:schemeClr val="tx1"/>
                </a:solidFill>
              </a:rPr>
              <a:t>If we divide the purchase data with </a:t>
            </a:r>
            <a:r>
              <a:rPr lang="en-US" sz="1800" b="1" dirty="0" err="1">
                <a:solidFill>
                  <a:schemeClr val="tx1"/>
                </a:solidFill>
              </a:rPr>
              <a:t>pageSpeed</a:t>
            </a:r>
            <a:r>
              <a:rPr lang="en-US" sz="1800" b="1" dirty="0">
                <a:solidFill>
                  <a:schemeClr val="tx1"/>
                </a:solidFill>
              </a:rPr>
              <a:t>, i.e., we cross the </a:t>
            </a:r>
            <a:r>
              <a:rPr lang="en-US" sz="1800" b="1" dirty="0" err="1">
                <a:solidFill>
                  <a:schemeClr val="tx1"/>
                </a:solidFill>
              </a:rPr>
              <a:t>pageSpeed</a:t>
            </a:r>
            <a:r>
              <a:rPr lang="en-US" sz="1800" b="1" dirty="0">
                <a:solidFill>
                  <a:schemeClr val="tx1"/>
                </a:solidFill>
              </a:rPr>
              <a:t> data out.</a:t>
            </a:r>
          </a:p>
          <a:p>
            <a:pPr marL="342900" indent="-342900" algn="l">
              <a:buClr>
                <a:srgbClr val="0070C0"/>
              </a:buClr>
              <a:buSzPct val="80000"/>
              <a:buFont typeface="Wingdings" pitchFamily="2" charset="2"/>
              <a:buChar char="u"/>
            </a:pPr>
            <a:r>
              <a:rPr lang="en-US" sz="1800" b="1" dirty="0">
                <a:solidFill>
                  <a:schemeClr val="tx1"/>
                </a:solidFill>
              </a:rPr>
              <a:t>Then we have big relation in almost of itself data (</a:t>
            </a:r>
            <a:r>
              <a:rPr lang="en-US" sz="1800" b="1" dirty="0" err="1">
                <a:solidFill>
                  <a:schemeClr val="tx1"/>
                </a:solidFill>
              </a:rPr>
              <a:t>pageSpeed</a:t>
            </a:r>
            <a:r>
              <a:rPr lang="en-US" sz="1800" b="1" dirty="0">
                <a:solidFill>
                  <a:schemeClr val="tx1"/>
                </a:solidFill>
              </a:rPr>
              <a:t>, </a:t>
            </a:r>
            <a:r>
              <a:rPr lang="en-US" sz="1800" b="1" dirty="0" err="1">
                <a:solidFill>
                  <a:schemeClr val="tx1"/>
                </a:solidFill>
              </a:rPr>
              <a:t>PurchaseAmount</a:t>
            </a:r>
            <a:r>
              <a:rPr lang="en-US" sz="1800" b="1" dirty="0">
                <a:solidFill>
                  <a:schemeClr val="tx1"/>
                </a:solidFill>
              </a:rPr>
              <a:t>/</a:t>
            </a:r>
            <a:r>
              <a:rPr lang="en-US" sz="1800" b="1" dirty="0" err="1">
                <a:solidFill>
                  <a:schemeClr val="tx1"/>
                </a:solidFill>
              </a:rPr>
              <a:t>pageSpeed</a:t>
            </a:r>
            <a:r>
              <a:rPr lang="en-US" sz="1800" b="1"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We get big value of covariance.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4D03BC63-160B-4D1E-8303-5FC5B0EAD23C}"/>
              </a:ext>
            </a:extLst>
          </p:cNvPr>
          <p:cNvPicPr>
            <a:picLocks noChangeAspect="1"/>
          </p:cNvPicPr>
          <p:nvPr/>
        </p:nvPicPr>
        <p:blipFill>
          <a:blip r:embed="rId3"/>
          <a:stretch>
            <a:fillRect/>
          </a:stretch>
        </p:blipFill>
        <p:spPr>
          <a:xfrm>
            <a:off x="5004048" y="3290303"/>
            <a:ext cx="2889945" cy="2545688"/>
          </a:xfrm>
          <a:prstGeom prst="rect">
            <a:avLst/>
          </a:prstGeom>
          <a:ln>
            <a:solidFill>
              <a:srgbClr val="C00000"/>
            </a:solidFill>
          </a:ln>
        </p:spPr>
      </p:pic>
      <p:pic>
        <p:nvPicPr>
          <p:cNvPr id="8" name="Picture 7">
            <a:extLst>
              <a:ext uri="{FF2B5EF4-FFF2-40B4-BE49-F238E27FC236}">
                <a16:creationId xmlns:a16="http://schemas.microsoft.com/office/drawing/2014/main" id="{6FC6B5CB-A950-499D-A4A8-73A903916C8E}"/>
              </a:ext>
            </a:extLst>
          </p:cNvPr>
          <p:cNvPicPr>
            <a:picLocks noChangeAspect="1"/>
          </p:cNvPicPr>
          <p:nvPr/>
        </p:nvPicPr>
        <p:blipFill>
          <a:blip r:embed="rId4"/>
          <a:stretch>
            <a:fillRect/>
          </a:stretch>
        </p:blipFill>
        <p:spPr>
          <a:xfrm>
            <a:off x="966788" y="5995393"/>
            <a:ext cx="7210425" cy="466725"/>
          </a:xfrm>
          <a:prstGeom prst="rect">
            <a:avLst/>
          </a:prstGeom>
          <a:ln>
            <a:solidFill>
              <a:srgbClr val="C00000"/>
            </a:solidFill>
          </a:ln>
        </p:spPr>
      </p:pic>
      <p:pic>
        <p:nvPicPr>
          <p:cNvPr id="9" name="Picture 8">
            <a:extLst>
              <a:ext uri="{FF2B5EF4-FFF2-40B4-BE49-F238E27FC236}">
                <a16:creationId xmlns:a16="http://schemas.microsoft.com/office/drawing/2014/main" id="{1318EC29-1924-4FD3-9E70-D8FA5FBD883A}"/>
              </a:ext>
            </a:extLst>
          </p:cNvPr>
          <p:cNvPicPr>
            <a:picLocks noChangeAspect="1"/>
          </p:cNvPicPr>
          <p:nvPr/>
        </p:nvPicPr>
        <p:blipFill>
          <a:blip r:embed="rId5"/>
          <a:stretch>
            <a:fillRect/>
          </a:stretch>
        </p:blipFill>
        <p:spPr>
          <a:xfrm>
            <a:off x="395101" y="3236359"/>
            <a:ext cx="4391397" cy="2374483"/>
          </a:xfrm>
          <a:prstGeom prst="rect">
            <a:avLst/>
          </a:prstGeom>
          <a:ln>
            <a:solidFill>
              <a:srgbClr val="C00000"/>
            </a:solidFill>
          </a:ln>
        </p:spPr>
      </p:pic>
    </p:spTree>
    <p:extLst>
      <p:ext uri="{BB962C8B-B14F-4D97-AF65-F5344CB8AC3E}">
        <p14:creationId xmlns:p14="http://schemas.microsoft.com/office/powerpoint/2010/main" val="166185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21.2 High Relation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76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High Relation Example</a:t>
            </a:r>
          </a:p>
          <a:p>
            <a:pPr marL="342900" indent="-342900" algn="l">
              <a:buClr>
                <a:srgbClr val="0070C0"/>
              </a:buClr>
              <a:buSzPct val="80000"/>
              <a:buFont typeface="Wingdings" pitchFamily="2" charset="2"/>
              <a:buChar char="u"/>
            </a:pPr>
            <a:r>
              <a:rPr lang="en-US" sz="1800" b="1" dirty="0">
                <a:solidFill>
                  <a:schemeClr val="tx1"/>
                </a:solidFill>
              </a:rPr>
              <a:t>The curve here is tightly aligned. We have much larger covariance value.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4D03BC63-160B-4D1E-8303-5FC5B0EAD23C}"/>
              </a:ext>
            </a:extLst>
          </p:cNvPr>
          <p:cNvPicPr>
            <a:picLocks noChangeAspect="1"/>
          </p:cNvPicPr>
          <p:nvPr/>
        </p:nvPicPr>
        <p:blipFill>
          <a:blip r:embed="rId3"/>
          <a:stretch>
            <a:fillRect/>
          </a:stretch>
        </p:blipFill>
        <p:spPr>
          <a:xfrm>
            <a:off x="3080679" y="2156156"/>
            <a:ext cx="3787243" cy="3336098"/>
          </a:xfrm>
          <a:prstGeom prst="rect">
            <a:avLst/>
          </a:prstGeom>
          <a:ln>
            <a:solidFill>
              <a:srgbClr val="C00000"/>
            </a:solidFill>
          </a:ln>
        </p:spPr>
      </p:pic>
      <p:pic>
        <p:nvPicPr>
          <p:cNvPr id="8" name="Picture 7">
            <a:extLst>
              <a:ext uri="{FF2B5EF4-FFF2-40B4-BE49-F238E27FC236}">
                <a16:creationId xmlns:a16="http://schemas.microsoft.com/office/drawing/2014/main" id="{6FC6B5CB-A950-499D-A4A8-73A903916C8E}"/>
              </a:ext>
            </a:extLst>
          </p:cNvPr>
          <p:cNvPicPr>
            <a:picLocks noChangeAspect="1"/>
          </p:cNvPicPr>
          <p:nvPr/>
        </p:nvPicPr>
        <p:blipFill>
          <a:blip r:embed="rId4"/>
          <a:stretch>
            <a:fillRect/>
          </a:stretch>
        </p:blipFill>
        <p:spPr>
          <a:xfrm>
            <a:off x="966787" y="5690939"/>
            <a:ext cx="7210425" cy="466725"/>
          </a:xfrm>
          <a:prstGeom prst="rect">
            <a:avLst/>
          </a:prstGeom>
          <a:ln>
            <a:solidFill>
              <a:srgbClr val="C00000"/>
            </a:solidFill>
          </a:ln>
        </p:spPr>
      </p:pic>
    </p:spTree>
    <p:extLst>
      <p:ext uri="{BB962C8B-B14F-4D97-AF65-F5344CB8AC3E}">
        <p14:creationId xmlns:p14="http://schemas.microsoft.com/office/powerpoint/2010/main" val="283950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21.3 Correlation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7268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21.3 Correlation</a:t>
            </a:r>
            <a:endParaRPr lang="zh-TW" altLang="en-US" b="1" dirty="0">
              <a:solidFill>
                <a:srgbClr val="FFFF00"/>
              </a:solidFill>
            </a:endParaRPr>
          </a:p>
        </p:txBody>
      </p:sp>
      <p:sp>
        <p:nvSpPr>
          <p:cNvPr id="3" name="副標題 2"/>
          <p:cNvSpPr>
            <a:spLocks noGrp="1"/>
          </p:cNvSpPr>
          <p:nvPr>
            <p:ph type="subTitle" idx="1"/>
          </p:nvPr>
        </p:nvSpPr>
        <p:spPr>
          <a:xfrm>
            <a:off x="457200" y="1221152"/>
            <a:ext cx="8136904" cy="2207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to interpret the relation?</a:t>
            </a:r>
          </a:p>
          <a:p>
            <a:pPr marL="342900" indent="-342900" algn="l">
              <a:buClr>
                <a:srgbClr val="0070C0"/>
              </a:buClr>
              <a:buSzPct val="80000"/>
              <a:buFont typeface="Wingdings" pitchFamily="2" charset="2"/>
              <a:buChar char="u"/>
            </a:pPr>
            <a:r>
              <a:rPr lang="en-US" sz="1800" b="1" dirty="0">
                <a:solidFill>
                  <a:schemeClr val="tx1"/>
                </a:solidFill>
              </a:rPr>
              <a:t>We use correlation to interpret the relation.</a:t>
            </a:r>
          </a:p>
          <a:p>
            <a:pPr marL="342900" indent="-342900" algn="l">
              <a:buClr>
                <a:srgbClr val="0070C0"/>
              </a:buClr>
              <a:buSzPct val="80000"/>
              <a:buFont typeface="Wingdings" pitchFamily="2" charset="2"/>
              <a:buChar char="u"/>
            </a:pPr>
            <a:r>
              <a:rPr lang="en-US" sz="1800" b="1" dirty="0">
                <a:solidFill>
                  <a:schemeClr val="tx1"/>
                </a:solidFill>
              </a:rPr>
              <a:t>But, what does this value mean? Covariance is sensitive to the units used in the variables, which makes it difficult to interpret. Correlation normalizes everything by their standard deviations, giving you an easier to understand value that ranges from -1 (for a perfect inverse correlation) to 1 (for a perfect positive correlation):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3" name="Picture 12">
            <a:extLst>
              <a:ext uri="{FF2B5EF4-FFF2-40B4-BE49-F238E27FC236}">
                <a16:creationId xmlns:a16="http://schemas.microsoft.com/office/drawing/2014/main" id="{3DC6FE08-331B-4EC7-AF22-BCEABCEC0077}"/>
              </a:ext>
            </a:extLst>
          </p:cNvPr>
          <p:cNvPicPr>
            <a:picLocks noChangeAspect="1"/>
          </p:cNvPicPr>
          <p:nvPr/>
        </p:nvPicPr>
        <p:blipFill>
          <a:blip r:embed="rId3"/>
          <a:stretch>
            <a:fillRect/>
          </a:stretch>
        </p:blipFill>
        <p:spPr>
          <a:xfrm>
            <a:off x="2123728" y="3508537"/>
            <a:ext cx="4366443" cy="3004285"/>
          </a:xfrm>
          <a:prstGeom prst="rect">
            <a:avLst/>
          </a:prstGeom>
          <a:ln>
            <a:solidFill>
              <a:srgbClr val="C00000"/>
            </a:solidFill>
          </a:ln>
        </p:spPr>
      </p:pic>
    </p:spTree>
    <p:extLst>
      <p:ext uri="{BB962C8B-B14F-4D97-AF65-F5344CB8AC3E}">
        <p14:creationId xmlns:p14="http://schemas.microsoft.com/office/powerpoint/2010/main" val="320301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21.3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6667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to interpret the relation?</a:t>
            </a:r>
          </a:p>
          <a:p>
            <a:pPr marL="342900" indent="-342900" algn="l">
              <a:buClr>
                <a:srgbClr val="0070C0"/>
              </a:buClr>
              <a:buSzPct val="80000"/>
              <a:buFont typeface="Wingdings" pitchFamily="2" charset="2"/>
              <a:buChar char="u"/>
            </a:pPr>
            <a:r>
              <a:rPr lang="en-US" sz="1800" b="1" dirty="0">
                <a:solidFill>
                  <a:schemeClr val="tx1"/>
                </a:solidFill>
              </a:rPr>
              <a:t>Scale to between -1 to 1.</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33628418-5057-421D-82A1-356AE5EBE2B3}"/>
              </a:ext>
            </a:extLst>
          </p:cNvPr>
          <p:cNvPicPr>
            <a:picLocks noChangeAspect="1"/>
          </p:cNvPicPr>
          <p:nvPr/>
        </p:nvPicPr>
        <p:blipFill>
          <a:blip r:embed="rId3"/>
          <a:stretch>
            <a:fillRect/>
          </a:stretch>
        </p:blipFill>
        <p:spPr>
          <a:xfrm>
            <a:off x="2667008" y="2039968"/>
            <a:ext cx="3886192" cy="3395878"/>
          </a:xfrm>
          <a:prstGeom prst="rect">
            <a:avLst/>
          </a:prstGeom>
          <a:ln>
            <a:solidFill>
              <a:srgbClr val="C00000"/>
            </a:solidFill>
          </a:ln>
        </p:spPr>
      </p:pic>
      <p:pic>
        <p:nvPicPr>
          <p:cNvPr id="7" name="Picture 6">
            <a:extLst>
              <a:ext uri="{FF2B5EF4-FFF2-40B4-BE49-F238E27FC236}">
                <a16:creationId xmlns:a16="http://schemas.microsoft.com/office/drawing/2014/main" id="{A1D81794-E850-4A55-944C-449C310574BF}"/>
              </a:ext>
            </a:extLst>
          </p:cNvPr>
          <p:cNvPicPr>
            <a:picLocks noChangeAspect="1"/>
          </p:cNvPicPr>
          <p:nvPr/>
        </p:nvPicPr>
        <p:blipFill>
          <a:blip r:embed="rId4"/>
          <a:stretch>
            <a:fillRect/>
          </a:stretch>
        </p:blipFill>
        <p:spPr>
          <a:xfrm>
            <a:off x="1524000" y="5759921"/>
            <a:ext cx="6886575" cy="666750"/>
          </a:xfrm>
          <a:prstGeom prst="rect">
            <a:avLst/>
          </a:prstGeom>
        </p:spPr>
      </p:pic>
    </p:spTree>
    <p:extLst>
      <p:ext uri="{BB962C8B-B14F-4D97-AF65-F5344CB8AC3E}">
        <p14:creationId xmlns:p14="http://schemas.microsoft.com/office/powerpoint/2010/main" val="31338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21.4 </a:t>
            </a:r>
            <a:r>
              <a:rPr lang="en-US" altLang="zh-TW" sz="4800" b="1" dirty="0" err="1">
                <a:solidFill>
                  <a:srgbClr val="FFFF00"/>
                </a:solidFill>
              </a:rPr>
              <a:t>Numpy</a:t>
            </a:r>
            <a:r>
              <a:rPr lang="en-US" altLang="zh-TW" sz="4800" b="1" dirty="0">
                <a:solidFill>
                  <a:srgbClr val="FFFF00"/>
                </a:solidFill>
              </a:rPr>
              <a:t> Correlation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0623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21.4 </a:t>
            </a:r>
            <a:r>
              <a:rPr lang="en-US" altLang="zh-TW" sz="4400" b="1" dirty="0" err="1">
                <a:solidFill>
                  <a:srgbClr val="FFFF00"/>
                </a:solidFill>
              </a:rPr>
              <a:t>Numpy</a:t>
            </a:r>
            <a:r>
              <a:rPr lang="en-US" altLang="zh-TW" sz="4400" b="1" dirty="0">
                <a:solidFill>
                  <a:srgbClr val="FFFF00"/>
                </a:solidFill>
              </a:rPr>
              <a:t> Correlation</a:t>
            </a:r>
            <a:endParaRPr lang="zh-TW" altLang="en-US" b="1" dirty="0">
              <a:solidFill>
                <a:srgbClr val="FFFF00"/>
              </a:solidFill>
            </a:endParaRPr>
          </a:p>
        </p:txBody>
      </p:sp>
      <p:sp>
        <p:nvSpPr>
          <p:cNvPr id="3" name="副標題 2"/>
          <p:cNvSpPr>
            <a:spLocks noGrp="1"/>
          </p:cNvSpPr>
          <p:nvPr>
            <p:ph type="subTitle" idx="1"/>
          </p:nvPr>
        </p:nvSpPr>
        <p:spPr>
          <a:xfrm>
            <a:off x="457200" y="1221152"/>
            <a:ext cx="8136904" cy="14144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to interpret the relation?</a:t>
            </a:r>
          </a:p>
          <a:p>
            <a:pPr marL="342900" indent="-342900" algn="l">
              <a:buClr>
                <a:srgbClr val="0070C0"/>
              </a:buClr>
              <a:buSzPct val="80000"/>
              <a:buFont typeface="Wingdings" pitchFamily="2" charset="2"/>
              <a:buChar char="u"/>
            </a:pPr>
            <a:r>
              <a:rPr lang="en-US" sz="1800" b="1" dirty="0">
                <a:solidFill>
                  <a:schemeClr val="tx1"/>
                </a:solidFill>
              </a:rPr>
              <a:t>Use </a:t>
            </a:r>
            <a:r>
              <a:rPr lang="en-US" sz="1800" b="1" dirty="0" err="1">
                <a:solidFill>
                  <a:schemeClr val="tx1"/>
                </a:solidFill>
              </a:rPr>
              <a:t>numpy.corrcoef</a:t>
            </a:r>
            <a:r>
              <a:rPr lang="en-US" sz="1800" b="1" dirty="0">
                <a:solidFill>
                  <a:schemeClr val="tx1"/>
                </a:solidFill>
              </a:rPr>
              <a:t>() to calculate the correlation.</a:t>
            </a:r>
          </a:p>
          <a:p>
            <a:pPr marL="342900" indent="-342900" algn="l">
              <a:buClr>
                <a:srgbClr val="0070C0"/>
              </a:buClr>
              <a:buSzPct val="80000"/>
              <a:buFont typeface="Wingdings" pitchFamily="2" charset="2"/>
              <a:buChar char="u"/>
            </a:pPr>
            <a:r>
              <a:rPr lang="en-US" sz="1800" b="1" dirty="0" err="1">
                <a:solidFill>
                  <a:schemeClr val="tx1"/>
                </a:solidFill>
              </a:rPr>
              <a:t>numpy</a:t>
            </a:r>
            <a:r>
              <a:rPr lang="en-US" sz="1800" b="1" dirty="0">
                <a:solidFill>
                  <a:schemeClr val="tx1"/>
                </a:solidFill>
              </a:rPr>
              <a:t> can do all this for you with </a:t>
            </a:r>
            <a:r>
              <a:rPr lang="en-US" sz="1800" b="1" dirty="0" err="1">
                <a:solidFill>
                  <a:schemeClr val="tx1"/>
                </a:solidFill>
              </a:rPr>
              <a:t>numpy.corrcoef</a:t>
            </a:r>
            <a:r>
              <a:rPr lang="en-US" sz="1800" b="1" dirty="0">
                <a:solidFill>
                  <a:schemeClr val="tx1"/>
                </a:solidFill>
              </a:rPr>
              <a:t>. It returns a matrix of the correlation coefficients between every combination of the arrays passed in:</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B65B139B-5F25-41CF-B1DC-5514E14AD38C}"/>
              </a:ext>
            </a:extLst>
          </p:cNvPr>
          <p:cNvPicPr>
            <a:picLocks noChangeAspect="1"/>
          </p:cNvPicPr>
          <p:nvPr/>
        </p:nvPicPr>
        <p:blipFill>
          <a:blip r:embed="rId3"/>
          <a:stretch>
            <a:fillRect/>
          </a:stretch>
        </p:blipFill>
        <p:spPr>
          <a:xfrm>
            <a:off x="919162" y="2927349"/>
            <a:ext cx="7305675" cy="866775"/>
          </a:xfrm>
          <a:prstGeom prst="rect">
            <a:avLst/>
          </a:prstGeom>
          <a:ln>
            <a:solidFill>
              <a:srgbClr val="C00000"/>
            </a:solidFill>
          </a:ln>
        </p:spPr>
      </p:pic>
    </p:spTree>
    <p:extLst>
      <p:ext uri="{BB962C8B-B14F-4D97-AF65-F5344CB8AC3E}">
        <p14:creationId xmlns:p14="http://schemas.microsoft.com/office/powerpoint/2010/main" val="182388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21.5 Correlation of Array with Linear Transformation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4825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21.5 Correlation of Array with Linear Transformation</a:t>
            </a:r>
            <a:endParaRPr lang="zh-TW" altLang="en-US" sz="3200" b="1" dirty="0">
              <a:solidFill>
                <a:srgbClr val="FFFF00"/>
              </a:solidFill>
            </a:endParaRPr>
          </a:p>
        </p:txBody>
      </p:sp>
      <p:sp>
        <p:nvSpPr>
          <p:cNvPr id="3" name="副標題 2"/>
          <p:cNvSpPr>
            <a:spLocks noGrp="1"/>
          </p:cNvSpPr>
          <p:nvPr>
            <p:ph type="subTitle" idx="1"/>
          </p:nvPr>
        </p:nvSpPr>
        <p:spPr>
          <a:xfrm>
            <a:off x="457200" y="1221152"/>
            <a:ext cx="8136904" cy="14144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Correlation of Array with linear transformation </a:t>
            </a:r>
          </a:p>
          <a:p>
            <a:pPr marL="342900" indent="-342900" algn="l">
              <a:buClr>
                <a:srgbClr val="0070C0"/>
              </a:buClr>
              <a:buSzPct val="80000"/>
              <a:buFont typeface="Wingdings" pitchFamily="2" charset="2"/>
              <a:buChar char="u"/>
            </a:pPr>
            <a:r>
              <a:rPr lang="en-US" sz="1800" b="1" dirty="0">
                <a:solidFill>
                  <a:schemeClr val="tx1"/>
                </a:solidFill>
              </a:rPr>
              <a:t>We can force a perfect correlation by fabricating a totally linear relationship (again, it's not exactly -1 just due to precision errors, but it's close enough to tell us there's a really good correlation here):</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532E5D47-57D2-49A9-A876-A6E880D57A77}"/>
              </a:ext>
            </a:extLst>
          </p:cNvPr>
          <p:cNvPicPr>
            <a:picLocks noChangeAspect="1"/>
          </p:cNvPicPr>
          <p:nvPr/>
        </p:nvPicPr>
        <p:blipFill>
          <a:blip r:embed="rId3"/>
          <a:stretch>
            <a:fillRect/>
          </a:stretch>
        </p:blipFill>
        <p:spPr>
          <a:xfrm>
            <a:off x="1652304" y="2731981"/>
            <a:ext cx="5879752" cy="3884702"/>
          </a:xfrm>
          <a:prstGeom prst="rect">
            <a:avLst/>
          </a:prstGeom>
          <a:ln>
            <a:solidFill>
              <a:srgbClr val="C00000"/>
            </a:solidFill>
          </a:ln>
        </p:spPr>
      </p:pic>
    </p:spTree>
    <p:extLst>
      <p:ext uri="{BB962C8B-B14F-4D97-AF65-F5344CB8AC3E}">
        <p14:creationId xmlns:p14="http://schemas.microsoft.com/office/powerpoint/2010/main" val="344442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Covariance and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983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Covariance and Correlation</a:t>
            </a:r>
          </a:p>
          <a:p>
            <a:pPr marL="342900" indent="-342900" algn="l">
              <a:buClr>
                <a:srgbClr val="0070C0"/>
              </a:buClr>
              <a:buSzPct val="80000"/>
              <a:buFont typeface="Wingdings" pitchFamily="2" charset="2"/>
              <a:buChar char="u"/>
            </a:pPr>
            <a:r>
              <a:rPr lang="en-US" sz="1800" b="1" dirty="0">
                <a:solidFill>
                  <a:schemeClr val="tx1"/>
                </a:solidFill>
              </a:rPr>
              <a:t>These are two way of measuring whether two different attributes are related to each other in the set of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4824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21.5 Correlation of Array with Linear Transformation</a:t>
            </a:r>
            <a:endParaRPr lang="zh-TW" altLang="en-US" sz="3200" b="1" dirty="0">
              <a:solidFill>
                <a:srgbClr val="FFFF00"/>
              </a:solidFill>
            </a:endParaRPr>
          </a:p>
        </p:txBody>
      </p:sp>
      <p:sp>
        <p:nvSpPr>
          <p:cNvPr id="3" name="副標題 2"/>
          <p:cNvSpPr>
            <a:spLocks noGrp="1"/>
          </p:cNvSpPr>
          <p:nvPr>
            <p:ph type="subTitle" idx="1"/>
          </p:nvPr>
        </p:nvSpPr>
        <p:spPr>
          <a:xfrm>
            <a:off x="457200" y="1221152"/>
            <a:ext cx="813690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Correlation of Same Array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8E74D0B-7510-4098-962C-C03071F8539B}"/>
              </a:ext>
            </a:extLst>
          </p:cNvPr>
          <p:cNvPicPr>
            <a:picLocks noChangeAspect="1"/>
          </p:cNvPicPr>
          <p:nvPr/>
        </p:nvPicPr>
        <p:blipFill>
          <a:blip r:embed="rId3"/>
          <a:stretch>
            <a:fillRect/>
          </a:stretch>
        </p:blipFill>
        <p:spPr>
          <a:xfrm>
            <a:off x="2987824" y="1917084"/>
            <a:ext cx="3844721" cy="3385289"/>
          </a:xfrm>
          <a:prstGeom prst="rect">
            <a:avLst/>
          </a:prstGeom>
          <a:ln>
            <a:solidFill>
              <a:srgbClr val="C00000"/>
            </a:solidFill>
          </a:ln>
        </p:spPr>
      </p:pic>
      <p:pic>
        <p:nvPicPr>
          <p:cNvPr id="8" name="Picture 7">
            <a:extLst>
              <a:ext uri="{FF2B5EF4-FFF2-40B4-BE49-F238E27FC236}">
                <a16:creationId xmlns:a16="http://schemas.microsoft.com/office/drawing/2014/main" id="{9F6F3543-F70B-405A-8F7C-4260CDE85595}"/>
              </a:ext>
            </a:extLst>
          </p:cNvPr>
          <p:cNvPicPr>
            <a:picLocks noChangeAspect="1"/>
          </p:cNvPicPr>
          <p:nvPr/>
        </p:nvPicPr>
        <p:blipFill>
          <a:blip r:embed="rId4"/>
          <a:stretch>
            <a:fillRect/>
          </a:stretch>
        </p:blipFill>
        <p:spPr>
          <a:xfrm>
            <a:off x="1187624" y="5518926"/>
            <a:ext cx="7639050" cy="685800"/>
          </a:xfrm>
          <a:prstGeom prst="rect">
            <a:avLst/>
          </a:prstGeom>
        </p:spPr>
      </p:pic>
    </p:spTree>
    <p:extLst>
      <p:ext uri="{BB962C8B-B14F-4D97-AF65-F5344CB8AC3E}">
        <p14:creationId xmlns:p14="http://schemas.microsoft.com/office/powerpoint/2010/main" val="43668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21.6 Exercise</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5123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21.6 Exercise</a:t>
            </a:r>
            <a:endParaRPr lang="zh-TW" altLang="en-US" sz="3200" b="1" dirty="0">
              <a:solidFill>
                <a:srgbClr val="FFFF00"/>
              </a:solidFill>
            </a:endParaRPr>
          </a:p>
        </p:txBody>
      </p:sp>
      <p:sp>
        <p:nvSpPr>
          <p:cNvPr id="3" name="副標題 2"/>
          <p:cNvSpPr>
            <a:spLocks noGrp="1"/>
          </p:cNvSpPr>
          <p:nvPr>
            <p:ph type="subTitle" idx="1"/>
          </p:nvPr>
        </p:nvSpPr>
        <p:spPr>
          <a:xfrm>
            <a:off x="457200" y="1221152"/>
            <a:ext cx="8136904" cy="17037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err="1">
                <a:solidFill>
                  <a:schemeClr val="tx1"/>
                </a:solidFill>
              </a:rPr>
              <a:t>numpy</a:t>
            </a:r>
            <a:r>
              <a:rPr lang="en-US" sz="1800" b="1" dirty="0">
                <a:solidFill>
                  <a:schemeClr val="tx1"/>
                </a:solidFill>
              </a:rPr>
              <a:t> also has a </a:t>
            </a:r>
            <a:r>
              <a:rPr lang="en-US" sz="1800" b="1" dirty="0" err="1">
                <a:solidFill>
                  <a:schemeClr val="tx1"/>
                </a:solidFill>
              </a:rPr>
              <a:t>numpy.cov</a:t>
            </a:r>
            <a:r>
              <a:rPr lang="en-US" sz="1800" b="1" dirty="0">
                <a:solidFill>
                  <a:schemeClr val="tx1"/>
                </a:solidFill>
              </a:rPr>
              <a:t> </a:t>
            </a:r>
            <a:r>
              <a:rPr lang="en-US" sz="1800" b="1" dirty="0" err="1">
                <a:solidFill>
                  <a:schemeClr val="tx1"/>
                </a:solidFill>
              </a:rPr>
              <a:t>amd</a:t>
            </a:r>
            <a:r>
              <a:rPr lang="en-US" sz="1800" b="1" dirty="0">
                <a:solidFill>
                  <a:schemeClr val="tx1"/>
                </a:solidFill>
              </a:rPr>
              <a:t> </a:t>
            </a:r>
            <a:r>
              <a:rPr lang="en-US" sz="1800" b="1" dirty="0" err="1">
                <a:solidFill>
                  <a:schemeClr val="tx1"/>
                </a:solidFill>
              </a:rPr>
              <a:t>numpy.corrcoef</a:t>
            </a:r>
            <a:r>
              <a:rPr lang="en-US" sz="1800" b="1" dirty="0">
                <a:solidFill>
                  <a:schemeClr val="tx1"/>
                </a:solidFill>
              </a:rPr>
              <a:t> function that can compute Covariance for you. </a:t>
            </a:r>
          </a:p>
          <a:p>
            <a:pPr marL="342900" indent="-342900" algn="l">
              <a:buClr>
                <a:srgbClr val="0070C0"/>
              </a:buClr>
              <a:buSzPct val="80000"/>
              <a:buFont typeface="Wingdings" pitchFamily="2" charset="2"/>
              <a:buChar char="u"/>
            </a:pPr>
            <a:r>
              <a:rPr lang="en-US" sz="1800" b="1" dirty="0">
                <a:solidFill>
                  <a:schemeClr val="tx1"/>
                </a:solidFill>
              </a:rPr>
              <a:t>Try using it for the </a:t>
            </a:r>
            <a:r>
              <a:rPr lang="en-US" sz="1800" b="1" dirty="0" err="1">
                <a:solidFill>
                  <a:schemeClr val="tx1"/>
                </a:solidFill>
              </a:rPr>
              <a:t>pageSpeeds</a:t>
            </a:r>
            <a:r>
              <a:rPr lang="en-US" sz="1800" b="1" dirty="0">
                <a:solidFill>
                  <a:schemeClr val="tx1"/>
                </a:solidFill>
              </a:rPr>
              <a:t> and </a:t>
            </a:r>
            <a:r>
              <a:rPr lang="en-US" sz="1800" b="1" dirty="0" err="1">
                <a:solidFill>
                  <a:schemeClr val="tx1"/>
                </a:solidFill>
              </a:rPr>
              <a:t>purchaseAmounts</a:t>
            </a:r>
            <a:r>
              <a:rPr lang="en-US" sz="1800" b="1" dirty="0">
                <a:solidFill>
                  <a:schemeClr val="tx1"/>
                </a:solidFill>
              </a:rPr>
              <a:t> data above. Interpret its results, and compare it to the results from our own covariance function above.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31166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21.6 Exercise</a:t>
            </a:r>
            <a:endParaRPr lang="zh-TW" altLang="en-US" sz="3200" b="1" dirty="0">
              <a:solidFill>
                <a:srgbClr val="FFFF00"/>
              </a:solidFill>
            </a:endParaRPr>
          </a:p>
        </p:txBody>
      </p:sp>
      <p:sp>
        <p:nvSpPr>
          <p:cNvPr id="3" name="副標題 2"/>
          <p:cNvSpPr>
            <a:spLocks noGrp="1"/>
          </p:cNvSpPr>
          <p:nvPr>
            <p:ph type="subTitle" idx="1"/>
          </p:nvPr>
        </p:nvSpPr>
        <p:spPr>
          <a:xfrm>
            <a:off x="457200" y="1221152"/>
            <a:ext cx="813690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A5547C38-9D7E-42B0-B84B-1E76809F5985}"/>
              </a:ext>
            </a:extLst>
          </p:cNvPr>
          <p:cNvPicPr>
            <a:picLocks noChangeAspect="1"/>
          </p:cNvPicPr>
          <p:nvPr/>
        </p:nvPicPr>
        <p:blipFill>
          <a:blip r:embed="rId3"/>
          <a:stretch>
            <a:fillRect/>
          </a:stretch>
        </p:blipFill>
        <p:spPr>
          <a:xfrm>
            <a:off x="1524000" y="5512271"/>
            <a:ext cx="6581775" cy="1162050"/>
          </a:xfrm>
          <a:prstGeom prst="rect">
            <a:avLst/>
          </a:prstGeom>
          <a:ln>
            <a:solidFill>
              <a:srgbClr val="C00000"/>
            </a:solidFill>
          </a:ln>
        </p:spPr>
      </p:pic>
      <p:pic>
        <p:nvPicPr>
          <p:cNvPr id="8" name="Picture 7">
            <a:extLst>
              <a:ext uri="{FF2B5EF4-FFF2-40B4-BE49-F238E27FC236}">
                <a16:creationId xmlns:a16="http://schemas.microsoft.com/office/drawing/2014/main" id="{14DB1ED1-8028-49F0-B0A3-9FA63374439A}"/>
              </a:ext>
            </a:extLst>
          </p:cNvPr>
          <p:cNvPicPr>
            <a:picLocks noChangeAspect="1"/>
          </p:cNvPicPr>
          <p:nvPr/>
        </p:nvPicPr>
        <p:blipFill>
          <a:blip r:embed="rId4"/>
          <a:stretch>
            <a:fillRect/>
          </a:stretch>
        </p:blipFill>
        <p:spPr>
          <a:xfrm>
            <a:off x="1524000" y="1677600"/>
            <a:ext cx="5591720" cy="3751679"/>
          </a:xfrm>
          <a:prstGeom prst="rect">
            <a:avLst/>
          </a:prstGeom>
          <a:ln>
            <a:solidFill>
              <a:srgbClr val="C00000"/>
            </a:solidFill>
          </a:ln>
        </p:spPr>
      </p:pic>
    </p:spTree>
    <p:extLst>
      <p:ext uri="{BB962C8B-B14F-4D97-AF65-F5344CB8AC3E}">
        <p14:creationId xmlns:p14="http://schemas.microsoft.com/office/powerpoint/2010/main" val="2387032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Covariance and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7037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Covariance</a:t>
            </a:r>
          </a:p>
          <a:p>
            <a:pPr marL="342900" indent="-342900" algn="l">
              <a:buClr>
                <a:srgbClr val="0070C0"/>
              </a:buClr>
              <a:buSzPct val="80000"/>
              <a:buFont typeface="Wingdings" pitchFamily="2" charset="2"/>
              <a:buChar char="u"/>
            </a:pPr>
            <a:r>
              <a:rPr lang="en-US" sz="1800" b="1" dirty="0">
                <a:solidFill>
                  <a:schemeClr val="tx1"/>
                </a:solidFill>
              </a:rPr>
              <a:t>Measures how two variables vary in tandem from their means.</a:t>
            </a:r>
          </a:p>
          <a:p>
            <a:pPr marL="342900" indent="-342900" algn="l">
              <a:buClr>
                <a:srgbClr val="0070C0"/>
              </a:buClr>
              <a:buSzPct val="80000"/>
              <a:buFont typeface="Wingdings" pitchFamily="2" charset="2"/>
              <a:buChar char="u"/>
            </a:pPr>
            <a:r>
              <a:rPr lang="en-US" sz="1800" b="1" dirty="0">
                <a:solidFill>
                  <a:schemeClr val="tx1"/>
                </a:solidFill>
              </a:rPr>
              <a:t>Left: No relation. Right: It is a very clear linear relationship.</a:t>
            </a:r>
          </a:p>
          <a:p>
            <a:pPr marL="342900" indent="-342900" algn="l">
              <a:buClr>
                <a:srgbClr val="0070C0"/>
              </a:buClr>
              <a:buSzPct val="80000"/>
              <a:buFont typeface="Wingdings" pitchFamily="2" charset="2"/>
              <a:buChar char="u"/>
            </a:pPr>
            <a:r>
              <a:rPr lang="en-US" sz="1800" b="1" dirty="0">
                <a:solidFill>
                  <a:schemeClr val="tx1"/>
                </a:solidFill>
              </a:rPr>
              <a:t>Covariance give us of measuring how tight these things are correlated.</a:t>
            </a:r>
          </a:p>
          <a:p>
            <a:pPr marL="342900" indent="-342900" algn="l">
              <a:buClr>
                <a:srgbClr val="0070C0"/>
              </a:buClr>
              <a:buSzPct val="80000"/>
              <a:buFont typeface="Wingdings" pitchFamily="2" charset="2"/>
              <a:buChar char="u"/>
            </a:pPr>
            <a:r>
              <a:rPr lang="en-US" sz="1800" b="1" dirty="0">
                <a:solidFill>
                  <a:schemeClr val="tx1"/>
                </a:solidFill>
              </a:rPr>
              <a:t>The right hand relation has higher correlation.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7BCE7CE-7160-4392-8EE5-5BD8BB7F7C32}"/>
              </a:ext>
            </a:extLst>
          </p:cNvPr>
          <p:cNvPicPr>
            <a:picLocks noChangeAspect="1"/>
          </p:cNvPicPr>
          <p:nvPr/>
        </p:nvPicPr>
        <p:blipFill>
          <a:blip r:embed="rId3"/>
          <a:stretch>
            <a:fillRect/>
          </a:stretch>
        </p:blipFill>
        <p:spPr>
          <a:xfrm>
            <a:off x="578351" y="3165772"/>
            <a:ext cx="7572375" cy="2447925"/>
          </a:xfrm>
          <a:prstGeom prst="rect">
            <a:avLst/>
          </a:prstGeom>
          <a:ln>
            <a:solidFill>
              <a:srgbClr val="C00000"/>
            </a:solidFill>
          </a:ln>
        </p:spPr>
      </p:pic>
    </p:spTree>
    <p:extLst>
      <p:ext uri="{BB962C8B-B14F-4D97-AF65-F5344CB8AC3E}">
        <p14:creationId xmlns:p14="http://schemas.microsoft.com/office/powerpoint/2010/main" val="324459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Covariance and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7037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Measuring Covariance</a:t>
            </a:r>
          </a:p>
          <a:p>
            <a:pPr marL="342900" indent="-342900" algn="l">
              <a:buClr>
                <a:srgbClr val="0070C0"/>
              </a:buClr>
              <a:buSzPct val="80000"/>
              <a:buFont typeface="Wingdings" pitchFamily="2" charset="2"/>
              <a:buChar char="u"/>
            </a:pPr>
            <a:r>
              <a:rPr lang="en-US" sz="1800" b="1" dirty="0">
                <a:solidFill>
                  <a:schemeClr val="tx1"/>
                </a:solidFill>
              </a:rPr>
              <a:t>Think of the data sets for the two variables as high-dimensional vectors</a:t>
            </a:r>
          </a:p>
          <a:p>
            <a:pPr marL="342900" indent="-342900" algn="l">
              <a:buClr>
                <a:srgbClr val="0070C0"/>
              </a:buClr>
              <a:buSzPct val="80000"/>
              <a:buFont typeface="Wingdings" pitchFamily="2" charset="2"/>
              <a:buChar char="u"/>
            </a:pPr>
            <a:r>
              <a:rPr lang="en-US" sz="1800" b="1" dirty="0">
                <a:solidFill>
                  <a:schemeClr val="tx1"/>
                </a:solidFill>
              </a:rPr>
              <a:t>Convert these two vectors of variances from the mean.</a:t>
            </a:r>
          </a:p>
          <a:p>
            <a:pPr marL="342900" indent="-342900" algn="l">
              <a:buClr>
                <a:srgbClr val="0070C0"/>
              </a:buClr>
              <a:buSzPct val="80000"/>
              <a:buFont typeface="Wingdings" pitchFamily="2" charset="2"/>
              <a:buChar char="u"/>
            </a:pPr>
            <a:r>
              <a:rPr lang="en-US" sz="1800" b="1" dirty="0">
                <a:solidFill>
                  <a:schemeClr val="tx1"/>
                </a:solidFill>
              </a:rPr>
              <a:t>Take the dot product (cosine of the angle between them) of the two vectors</a:t>
            </a:r>
          </a:p>
          <a:p>
            <a:pPr marL="342900" indent="-342900" algn="l">
              <a:buClr>
                <a:srgbClr val="0070C0"/>
              </a:buClr>
              <a:buSzPct val="80000"/>
              <a:buFont typeface="Wingdings" pitchFamily="2" charset="2"/>
              <a:buChar char="u"/>
            </a:pPr>
            <a:r>
              <a:rPr lang="en-US" sz="1800" b="1" dirty="0">
                <a:solidFill>
                  <a:schemeClr val="tx1"/>
                </a:solidFill>
              </a:rPr>
              <a:t>Divide by the sample size.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6258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Covariance and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919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Interpreting Covariance is hard</a:t>
            </a:r>
          </a:p>
          <a:p>
            <a:pPr marL="342900" indent="-342900" algn="l">
              <a:buClr>
                <a:srgbClr val="0070C0"/>
              </a:buClr>
              <a:buSzPct val="80000"/>
              <a:buFont typeface="Wingdings" pitchFamily="2" charset="2"/>
              <a:buChar char="u"/>
            </a:pPr>
            <a:r>
              <a:rPr lang="en-US" sz="1800" b="1" dirty="0">
                <a:solidFill>
                  <a:schemeClr val="tx1"/>
                </a:solidFill>
              </a:rPr>
              <a:t>We know a small covariance, close to 0, means there is not much correlation between two variables,</a:t>
            </a:r>
          </a:p>
          <a:p>
            <a:pPr marL="342900" indent="-342900" algn="l">
              <a:buClr>
                <a:srgbClr val="0070C0"/>
              </a:buClr>
              <a:buSzPct val="80000"/>
              <a:buFont typeface="Wingdings" pitchFamily="2" charset="2"/>
              <a:buChar char="u"/>
            </a:pPr>
            <a:r>
              <a:rPr lang="en-US" sz="1800" b="1" dirty="0">
                <a:solidFill>
                  <a:schemeClr val="tx1"/>
                </a:solidFill>
              </a:rPr>
              <a:t>And large covariance, i.e., far from 0 (could be negative for inverse relationships) mean there is a correlation.</a:t>
            </a:r>
          </a:p>
          <a:p>
            <a:pPr marL="342900" indent="-342900" algn="l">
              <a:buClr>
                <a:srgbClr val="0070C0"/>
              </a:buClr>
              <a:buSzPct val="80000"/>
              <a:buFont typeface="Wingdings" pitchFamily="2" charset="2"/>
              <a:buChar char="u"/>
            </a:pPr>
            <a:r>
              <a:rPr lang="en-US" sz="1800" b="1" dirty="0">
                <a:solidFill>
                  <a:schemeClr val="tx1"/>
                </a:solidFill>
              </a:rPr>
              <a:t>Bow how large is “large”?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5560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 Covariance and Correlation</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1919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Normalize Correlation</a:t>
            </a:r>
          </a:p>
          <a:p>
            <a:pPr marL="342900" indent="-342900" algn="l">
              <a:buClr>
                <a:srgbClr val="0070C0"/>
              </a:buClr>
              <a:buSzPct val="80000"/>
              <a:buFont typeface="Wingdings" pitchFamily="2" charset="2"/>
              <a:buChar char="u"/>
            </a:pPr>
            <a:r>
              <a:rPr lang="en-US" sz="1800" b="1" dirty="0">
                <a:solidFill>
                  <a:schemeClr val="tx1"/>
                </a:solidFill>
              </a:rPr>
              <a:t>Just divide the covariance by the standard deviations of both variables, and that normalizes things.</a:t>
            </a:r>
          </a:p>
          <a:p>
            <a:pPr marL="342900" indent="-342900" algn="l">
              <a:buClr>
                <a:srgbClr val="0070C0"/>
              </a:buClr>
              <a:buSzPct val="80000"/>
              <a:buFont typeface="Wingdings" pitchFamily="2" charset="2"/>
              <a:buChar char="u"/>
            </a:pPr>
            <a:r>
              <a:rPr lang="en-US" sz="1800" b="1" dirty="0">
                <a:solidFill>
                  <a:schemeClr val="tx1"/>
                </a:solidFill>
              </a:rPr>
              <a:t>Correlation of -1: Perfect inverse correction.</a:t>
            </a:r>
          </a:p>
          <a:p>
            <a:pPr marL="342900" indent="-342900" algn="l">
              <a:buClr>
                <a:srgbClr val="0070C0"/>
              </a:buClr>
              <a:buSzPct val="80000"/>
              <a:buFont typeface="Wingdings" pitchFamily="2" charset="2"/>
              <a:buChar char="u"/>
            </a:pPr>
            <a:r>
              <a:rPr lang="en-US" sz="1800" b="1" dirty="0">
                <a:solidFill>
                  <a:schemeClr val="tx1"/>
                </a:solidFill>
              </a:rPr>
              <a:t>Correction of 0: No correlation</a:t>
            </a:r>
          </a:p>
          <a:p>
            <a:pPr marL="342900" indent="-342900" algn="l">
              <a:buClr>
                <a:srgbClr val="0070C0"/>
              </a:buClr>
              <a:buSzPct val="80000"/>
              <a:buFont typeface="Wingdings" pitchFamily="2" charset="2"/>
              <a:buChar char="u"/>
            </a:pPr>
            <a:r>
              <a:rPr lang="en-US" sz="1800" b="1" dirty="0">
                <a:solidFill>
                  <a:schemeClr val="tx1"/>
                </a:solidFill>
              </a:rPr>
              <a:t>Correlation of 1: Prefect correlation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https://www.udemy.com/course/data-science-and-machine-learning-with-python-hands-on/learn/lecture/4020118#overview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00120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21.1 No Relation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6624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21.1 No Relation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4224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a:t>
            </a:r>
          </a:p>
          <a:p>
            <a:pPr marL="342900" indent="-342900" algn="l">
              <a:buClr>
                <a:srgbClr val="0070C0"/>
              </a:buClr>
              <a:buSzPct val="80000"/>
              <a:buFont typeface="Wingdings" pitchFamily="2" charset="2"/>
              <a:buChar char="u"/>
            </a:pPr>
            <a:r>
              <a:rPr lang="en-US" sz="1800" b="1" dirty="0">
                <a:solidFill>
                  <a:schemeClr val="tx1"/>
                </a:solidFill>
              </a:rPr>
              <a:t>Covariance measures how two variables vary in tandem from their means.</a:t>
            </a:r>
          </a:p>
          <a:p>
            <a:pPr marL="342900" indent="-342900" algn="l">
              <a:buClr>
                <a:srgbClr val="0070C0"/>
              </a:buClr>
              <a:buSzPct val="80000"/>
              <a:buFont typeface="Wingdings" pitchFamily="2" charset="2"/>
              <a:buChar char="u"/>
            </a:pPr>
            <a:r>
              <a:rPr lang="en-US" sz="1800" b="1" dirty="0">
                <a:solidFill>
                  <a:schemeClr val="tx1"/>
                </a:solidFill>
              </a:rPr>
              <a:t>For example, let's say we work for an e-commerce company, and they are interested in finding a correlation between page speed (how fast each web page renders for a customer) and how much a customer spends.</a:t>
            </a:r>
          </a:p>
          <a:p>
            <a:pPr marL="342900" indent="-342900" algn="l">
              <a:buClr>
                <a:srgbClr val="0070C0"/>
              </a:buClr>
              <a:buSzPct val="80000"/>
              <a:buFont typeface="Wingdings" pitchFamily="2" charset="2"/>
              <a:buChar char="u"/>
            </a:pPr>
            <a:r>
              <a:rPr lang="en-US" sz="1800" b="1" dirty="0" err="1">
                <a:solidFill>
                  <a:schemeClr val="tx1"/>
                </a:solidFill>
              </a:rPr>
              <a:t>numpy</a:t>
            </a:r>
            <a:r>
              <a:rPr lang="en-US" sz="1800" b="1" dirty="0">
                <a:solidFill>
                  <a:schemeClr val="tx1"/>
                </a:solidFill>
              </a:rPr>
              <a:t> offers covariance methods, but we'll do it the "hard way" to show what happens under the hood. Basically we treat each variable as a vector of deviations from the mean, and compute the "dot product" of both vectors. Geometrically this can be thought of as the angle between the two vectors in a high-dimensional space, but you can just think of it as a measure of similarity between the two variables.</a:t>
            </a:r>
          </a:p>
          <a:p>
            <a:pPr marL="342900" indent="-342900" algn="l">
              <a:buClr>
                <a:srgbClr val="0070C0"/>
              </a:buClr>
              <a:buSzPct val="80000"/>
              <a:buFont typeface="Wingdings" pitchFamily="2" charset="2"/>
              <a:buChar char="u"/>
            </a:pPr>
            <a:r>
              <a:rPr lang="en-US" sz="1800" b="1" dirty="0">
                <a:solidFill>
                  <a:schemeClr val="tx1"/>
                </a:solidFill>
              </a:rPr>
              <a:t>First, let's just make page speed and purchase amount totally random and independent of each other; a very small covariance will result as there is no real correlation: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51023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21.1 No Relation 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13690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 The covariance is close to zero. No relationship.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https://www.udemy.com/course/data-science-and-machine-learning-with-python-hands-on/learn/lecture/15090172#overview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85E5A1D8-B30F-4D23-BF1E-CEA5FF49B082}"/>
              </a:ext>
            </a:extLst>
          </p:cNvPr>
          <p:cNvPicPr>
            <a:picLocks noChangeAspect="1"/>
          </p:cNvPicPr>
          <p:nvPr/>
        </p:nvPicPr>
        <p:blipFill>
          <a:blip r:embed="rId3"/>
          <a:stretch>
            <a:fillRect/>
          </a:stretch>
        </p:blipFill>
        <p:spPr>
          <a:xfrm>
            <a:off x="5482605" y="1792515"/>
            <a:ext cx="3188988" cy="2785381"/>
          </a:xfrm>
          <a:prstGeom prst="rect">
            <a:avLst/>
          </a:prstGeom>
          <a:ln>
            <a:solidFill>
              <a:srgbClr val="C00000"/>
            </a:solidFill>
          </a:ln>
        </p:spPr>
      </p:pic>
      <p:pic>
        <p:nvPicPr>
          <p:cNvPr id="9" name="Picture 8">
            <a:extLst>
              <a:ext uri="{FF2B5EF4-FFF2-40B4-BE49-F238E27FC236}">
                <a16:creationId xmlns:a16="http://schemas.microsoft.com/office/drawing/2014/main" id="{E36CD02B-A45D-47AB-B647-3EE681F50FFF}"/>
              </a:ext>
            </a:extLst>
          </p:cNvPr>
          <p:cNvPicPr>
            <a:picLocks noChangeAspect="1"/>
          </p:cNvPicPr>
          <p:nvPr/>
        </p:nvPicPr>
        <p:blipFill>
          <a:blip r:embed="rId4"/>
          <a:stretch>
            <a:fillRect/>
          </a:stretch>
        </p:blipFill>
        <p:spPr>
          <a:xfrm>
            <a:off x="418361" y="1844824"/>
            <a:ext cx="4954190" cy="2515107"/>
          </a:xfrm>
          <a:prstGeom prst="rect">
            <a:avLst/>
          </a:prstGeom>
          <a:ln>
            <a:solidFill>
              <a:srgbClr val="C00000"/>
            </a:solidFill>
          </a:ln>
        </p:spPr>
      </p:pic>
      <p:pic>
        <p:nvPicPr>
          <p:cNvPr id="10" name="Picture 9">
            <a:extLst>
              <a:ext uri="{FF2B5EF4-FFF2-40B4-BE49-F238E27FC236}">
                <a16:creationId xmlns:a16="http://schemas.microsoft.com/office/drawing/2014/main" id="{435A109B-C517-4BA6-8F8F-7FC280824826}"/>
              </a:ext>
            </a:extLst>
          </p:cNvPr>
          <p:cNvPicPr>
            <a:picLocks noChangeAspect="1"/>
          </p:cNvPicPr>
          <p:nvPr/>
        </p:nvPicPr>
        <p:blipFill>
          <a:blip r:embed="rId5"/>
          <a:stretch>
            <a:fillRect/>
          </a:stretch>
        </p:blipFill>
        <p:spPr>
          <a:xfrm>
            <a:off x="410020" y="4765255"/>
            <a:ext cx="6705600" cy="1152525"/>
          </a:xfrm>
          <a:prstGeom prst="rect">
            <a:avLst/>
          </a:prstGeom>
          <a:ln>
            <a:solidFill>
              <a:srgbClr val="C00000"/>
            </a:solidFill>
          </a:ln>
        </p:spPr>
      </p:pic>
    </p:spTree>
    <p:extLst>
      <p:ext uri="{BB962C8B-B14F-4D97-AF65-F5344CB8AC3E}">
        <p14:creationId xmlns:p14="http://schemas.microsoft.com/office/powerpoint/2010/main" val="19221070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1136</Words>
  <Application>Microsoft Office PowerPoint</Application>
  <PresentationFormat>On-screen Show (4:3)</PresentationFormat>
  <Paragraphs>137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21 Covariance and Correlation</vt:lpstr>
      <vt:lpstr>21 Covariance and Correlation</vt:lpstr>
      <vt:lpstr>21 Covariance and Correlation</vt:lpstr>
      <vt:lpstr>21 Covariance and Correlation</vt:lpstr>
      <vt:lpstr>21 Covariance and Correlation</vt:lpstr>
      <vt:lpstr>21 Covariance and Correlation</vt:lpstr>
      <vt:lpstr>21.1 No Relation Example</vt:lpstr>
      <vt:lpstr>21.1 No Relation Example</vt:lpstr>
      <vt:lpstr>21.1 No Relation Example</vt:lpstr>
      <vt:lpstr>21.2 High Relation Example</vt:lpstr>
      <vt:lpstr>21.2 High Relation Example</vt:lpstr>
      <vt:lpstr>21.2 High Relation Example</vt:lpstr>
      <vt:lpstr>21.3 Correlation</vt:lpstr>
      <vt:lpstr>21.3 Correlation</vt:lpstr>
      <vt:lpstr>21.3 Correlation</vt:lpstr>
      <vt:lpstr>21.4 Numpy Correlation</vt:lpstr>
      <vt:lpstr>21.4 Numpy Correlation</vt:lpstr>
      <vt:lpstr>21.5 Correlation of Array with Linear Transformation</vt:lpstr>
      <vt:lpstr>21.5 Correlation of Array with Linear Transformation</vt:lpstr>
      <vt:lpstr>21.5 Correlation of Array with Linear Transformation</vt:lpstr>
      <vt:lpstr>21.6 Exercise</vt:lpstr>
      <vt:lpstr>21.6 Exercise</vt:lpstr>
      <vt:lpstr>21.6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605</cp:revision>
  <dcterms:created xsi:type="dcterms:W3CDTF">2018-09-28T16:40:41Z</dcterms:created>
  <dcterms:modified xsi:type="dcterms:W3CDTF">2020-08-19T22:59:50Z</dcterms:modified>
</cp:coreProperties>
</file>