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4" r:id="rId3"/>
    <p:sldId id="284" r:id="rId4"/>
    <p:sldId id="285" r:id="rId5"/>
    <p:sldId id="281" r:id="rId6"/>
    <p:sldId id="283"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9" r:id="rId20"/>
    <p:sldId id="298"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82" d="100"/>
          <a:sy n="82" d="100"/>
        </p:scale>
        <p:origin x="108" y="4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5591552#overview"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 Polynomial Regression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26.2 </a:t>
            </a:r>
            <a:r>
              <a:rPr lang="en-US" altLang="zh-TW" sz="4400" b="1" dirty="0" err="1">
                <a:solidFill>
                  <a:srgbClr val="FFFF00"/>
                </a:solidFill>
              </a:rPr>
              <a:t>polyfit</a:t>
            </a:r>
            <a:r>
              <a:rPr lang="en-US" altLang="zh-TW" sz="4400" b="1" dirty="0">
                <a:solidFill>
                  <a:srgbClr val="FFFF00"/>
                </a:solidFill>
              </a:rPr>
              <a:t>() Function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1997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Polyfit</a:t>
            </a:r>
            <a:r>
              <a:rPr lang="en-US" sz="1800" b="1" dirty="0">
                <a:solidFill>
                  <a:schemeClr val="tx1"/>
                </a:solidFill>
              </a:rPr>
              <a:t>() Function</a:t>
            </a:r>
          </a:p>
          <a:p>
            <a:pPr marL="342900" indent="-342900" algn="l">
              <a:buClr>
                <a:srgbClr val="0070C0"/>
              </a:buClr>
              <a:buSzPct val="80000"/>
              <a:buFont typeface="Wingdings" pitchFamily="2" charset="2"/>
              <a:buChar char="u"/>
            </a:pPr>
            <a:r>
              <a:rPr lang="en-US" sz="1800" b="1" dirty="0">
                <a:solidFill>
                  <a:schemeClr val="tx1"/>
                </a:solidFill>
              </a:rPr>
              <a:t>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A9C6573E-5CB9-4818-AFB2-EF0C381C1341}"/>
              </a:ext>
            </a:extLst>
          </p:cNvPr>
          <p:cNvPicPr>
            <a:picLocks noChangeAspect="1"/>
          </p:cNvPicPr>
          <p:nvPr/>
        </p:nvPicPr>
        <p:blipFill>
          <a:blip r:embed="rId3"/>
          <a:stretch>
            <a:fillRect/>
          </a:stretch>
        </p:blipFill>
        <p:spPr>
          <a:xfrm>
            <a:off x="971600" y="2909887"/>
            <a:ext cx="6867525" cy="1038225"/>
          </a:xfrm>
          <a:prstGeom prst="rect">
            <a:avLst/>
          </a:prstGeom>
          <a:ln>
            <a:solidFill>
              <a:srgbClr val="C00000"/>
            </a:solidFill>
          </a:ln>
        </p:spPr>
      </p:pic>
    </p:spTree>
    <p:extLst>
      <p:ext uri="{BB962C8B-B14F-4D97-AF65-F5344CB8AC3E}">
        <p14:creationId xmlns:p14="http://schemas.microsoft.com/office/powerpoint/2010/main" val="385027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26.3 Plot Scatter and Polynomial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6316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26.3 Plot Scatter and Polynomial</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983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We'll visualize our original scatter plot, together with a plot of our predicted values using the polynomial for page speed times ranging from 0-7 seconds: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51E9A018-B21E-4FA0-B09F-B92409B04A2F}"/>
              </a:ext>
            </a:extLst>
          </p:cNvPr>
          <p:cNvPicPr>
            <a:picLocks noChangeAspect="1"/>
          </p:cNvPicPr>
          <p:nvPr/>
        </p:nvPicPr>
        <p:blipFill>
          <a:blip r:embed="rId3"/>
          <a:stretch>
            <a:fillRect/>
          </a:stretch>
        </p:blipFill>
        <p:spPr>
          <a:xfrm>
            <a:off x="1979712" y="2199002"/>
            <a:ext cx="4847853" cy="4612602"/>
          </a:xfrm>
          <a:prstGeom prst="rect">
            <a:avLst/>
          </a:prstGeom>
          <a:ln>
            <a:solidFill>
              <a:srgbClr val="C00000"/>
            </a:solidFill>
          </a:ln>
        </p:spPr>
      </p:pic>
      <p:sp>
        <p:nvSpPr>
          <p:cNvPr id="8" name="Rectangle 7">
            <a:extLst>
              <a:ext uri="{FF2B5EF4-FFF2-40B4-BE49-F238E27FC236}">
                <a16:creationId xmlns:a16="http://schemas.microsoft.com/office/drawing/2014/main" id="{76F68FDA-B6B3-48CA-B548-E2215E173DD1}"/>
              </a:ext>
            </a:extLst>
          </p:cNvPr>
          <p:cNvSpPr/>
          <p:nvPr/>
        </p:nvSpPr>
        <p:spPr>
          <a:xfrm>
            <a:off x="2123728" y="5613640"/>
            <a:ext cx="3024336" cy="9837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43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26.3 Plot Scatter and Polynomial</a:t>
            </a:r>
            <a:endParaRPr lang="zh-TW" altLang="en-US" b="1" dirty="0">
              <a:solidFill>
                <a:srgbClr val="FFFF00"/>
              </a:solidFill>
            </a:endParaRPr>
          </a:p>
        </p:txBody>
      </p:sp>
      <p:sp>
        <p:nvSpPr>
          <p:cNvPr id="3" name="副標題 2"/>
          <p:cNvSpPr>
            <a:spLocks noGrp="1"/>
          </p:cNvSpPr>
          <p:nvPr>
            <p:ph type="subTitle" idx="1"/>
          </p:nvPr>
        </p:nvSpPr>
        <p:spPr>
          <a:xfrm>
            <a:off x="457200" y="1221154"/>
            <a:ext cx="3610744" cy="9117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Page speed times ranging from 0-7 seconds: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292ADA05-20AD-4266-8095-84F3C574C36F}"/>
              </a:ext>
            </a:extLst>
          </p:cNvPr>
          <p:cNvPicPr>
            <a:picLocks noChangeAspect="1"/>
          </p:cNvPicPr>
          <p:nvPr/>
        </p:nvPicPr>
        <p:blipFill>
          <a:blip r:embed="rId3"/>
          <a:stretch>
            <a:fillRect/>
          </a:stretch>
        </p:blipFill>
        <p:spPr>
          <a:xfrm>
            <a:off x="1874841" y="5198692"/>
            <a:ext cx="6569319" cy="1271742"/>
          </a:xfrm>
          <a:prstGeom prst="rect">
            <a:avLst/>
          </a:prstGeom>
          <a:ln>
            <a:solidFill>
              <a:srgbClr val="C00000"/>
            </a:solidFill>
          </a:ln>
        </p:spPr>
      </p:pic>
      <p:pic>
        <p:nvPicPr>
          <p:cNvPr id="10" name="Picture 9">
            <a:extLst>
              <a:ext uri="{FF2B5EF4-FFF2-40B4-BE49-F238E27FC236}">
                <a16:creationId xmlns:a16="http://schemas.microsoft.com/office/drawing/2014/main" id="{EA85D44B-EB67-4707-BAAA-C96459FA7C92}"/>
              </a:ext>
            </a:extLst>
          </p:cNvPr>
          <p:cNvPicPr>
            <a:picLocks noChangeAspect="1"/>
          </p:cNvPicPr>
          <p:nvPr/>
        </p:nvPicPr>
        <p:blipFill>
          <a:blip r:embed="rId4"/>
          <a:stretch>
            <a:fillRect/>
          </a:stretch>
        </p:blipFill>
        <p:spPr>
          <a:xfrm>
            <a:off x="4211960" y="1225419"/>
            <a:ext cx="4232200" cy="3718807"/>
          </a:xfrm>
          <a:prstGeom prst="rect">
            <a:avLst/>
          </a:prstGeom>
          <a:ln>
            <a:solidFill>
              <a:srgbClr val="C00000"/>
            </a:solidFill>
          </a:ln>
        </p:spPr>
      </p:pic>
    </p:spTree>
    <p:extLst>
      <p:ext uri="{BB962C8B-B14F-4D97-AF65-F5344CB8AC3E}">
        <p14:creationId xmlns:p14="http://schemas.microsoft.com/office/powerpoint/2010/main" val="154209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26.4 Measure r-square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6063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81E9B9-4E04-41F5-B603-B9E9D39A967F}"/>
              </a:ext>
            </a:extLst>
          </p:cNvPr>
          <p:cNvPicPr>
            <a:picLocks noChangeAspect="1"/>
          </p:cNvPicPr>
          <p:nvPr/>
        </p:nvPicPr>
        <p:blipFill>
          <a:blip r:embed="rId2"/>
          <a:stretch>
            <a:fillRect/>
          </a:stretch>
        </p:blipFill>
        <p:spPr>
          <a:xfrm>
            <a:off x="3689009" y="1145344"/>
            <a:ext cx="5131463" cy="557613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26.4 Measure r-square</a:t>
            </a:r>
            <a:endParaRPr lang="zh-TW" altLang="en-US" b="1" dirty="0">
              <a:solidFill>
                <a:srgbClr val="FFFF00"/>
              </a:solidFill>
            </a:endParaRPr>
          </a:p>
        </p:txBody>
      </p:sp>
      <p:sp>
        <p:nvSpPr>
          <p:cNvPr id="3" name="副標題 2"/>
          <p:cNvSpPr>
            <a:spLocks noGrp="1"/>
          </p:cNvSpPr>
          <p:nvPr>
            <p:ph type="subTitle" idx="1"/>
          </p:nvPr>
        </p:nvSpPr>
        <p:spPr>
          <a:xfrm>
            <a:off x="457200" y="1221153"/>
            <a:ext cx="3024336" cy="14877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Looks pretty good! Let's measure the r-squared error: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8" name="Rectangle 7">
            <a:extLst>
              <a:ext uri="{FF2B5EF4-FFF2-40B4-BE49-F238E27FC236}">
                <a16:creationId xmlns:a16="http://schemas.microsoft.com/office/drawing/2014/main" id="{76F68FDA-B6B3-48CA-B548-E2215E173DD1}"/>
              </a:ext>
            </a:extLst>
          </p:cNvPr>
          <p:cNvSpPr/>
          <p:nvPr/>
        </p:nvSpPr>
        <p:spPr>
          <a:xfrm>
            <a:off x="4139952" y="6237312"/>
            <a:ext cx="1944216" cy="4715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12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26.4 Measure r-square</a:t>
            </a:r>
            <a:endParaRPr lang="zh-TW" altLang="en-US" b="1" dirty="0">
              <a:solidFill>
                <a:srgbClr val="FFFF00"/>
              </a:solidFill>
            </a:endParaRPr>
          </a:p>
        </p:txBody>
      </p:sp>
      <p:sp>
        <p:nvSpPr>
          <p:cNvPr id="3" name="副標題 2"/>
          <p:cNvSpPr>
            <a:spLocks noGrp="1"/>
          </p:cNvSpPr>
          <p:nvPr>
            <p:ph type="subTitle" idx="1"/>
          </p:nvPr>
        </p:nvSpPr>
        <p:spPr>
          <a:xfrm>
            <a:off x="457200" y="1221154"/>
            <a:ext cx="3610744" cy="7110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r2: 0.829</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0" name="Picture 9">
            <a:extLst>
              <a:ext uri="{FF2B5EF4-FFF2-40B4-BE49-F238E27FC236}">
                <a16:creationId xmlns:a16="http://schemas.microsoft.com/office/drawing/2014/main" id="{EA85D44B-EB67-4707-BAAA-C96459FA7C92}"/>
              </a:ext>
            </a:extLst>
          </p:cNvPr>
          <p:cNvPicPr>
            <a:picLocks noChangeAspect="1"/>
          </p:cNvPicPr>
          <p:nvPr/>
        </p:nvPicPr>
        <p:blipFill>
          <a:blip r:embed="rId3"/>
          <a:stretch>
            <a:fillRect/>
          </a:stretch>
        </p:blipFill>
        <p:spPr>
          <a:xfrm>
            <a:off x="4211960" y="1225419"/>
            <a:ext cx="4232200" cy="3718807"/>
          </a:xfrm>
          <a:prstGeom prst="rect">
            <a:avLst/>
          </a:prstGeom>
          <a:ln>
            <a:solidFill>
              <a:srgbClr val="C00000"/>
            </a:solidFill>
          </a:ln>
        </p:spPr>
      </p:pic>
      <p:pic>
        <p:nvPicPr>
          <p:cNvPr id="7" name="Picture 6">
            <a:extLst>
              <a:ext uri="{FF2B5EF4-FFF2-40B4-BE49-F238E27FC236}">
                <a16:creationId xmlns:a16="http://schemas.microsoft.com/office/drawing/2014/main" id="{EBA9E032-768E-482B-BB8F-8EE4976B7DBF}"/>
              </a:ext>
            </a:extLst>
          </p:cNvPr>
          <p:cNvPicPr>
            <a:picLocks noChangeAspect="1"/>
          </p:cNvPicPr>
          <p:nvPr/>
        </p:nvPicPr>
        <p:blipFill>
          <a:blip r:embed="rId4"/>
          <a:stretch>
            <a:fillRect/>
          </a:stretch>
        </p:blipFill>
        <p:spPr>
          <a:xfrm>
            <a:off x="51762" y="4168051"/>
            <a:ext cx="8628106" cy="1828260"/>
          </a:xfrm>
          <a:prstGeom prst="rect">
            <a:avLst/>
          </a:prstGeom>
          <a:ln>
            <a:solidFill>
              <a:srgbClr val="C00000"/>
            </a:solidFill>
          </a:ln>
        </p:spPr>
      </p:pic>
      <p:sp>
        <p:nvSpPr>
          <p:cNvPr id="8" name="Rectangle 7">
            <a:extLst>
              <a:ext uri="{FF2B5EF4-FFF2-40B4-BE49-F238E27FC236}">
                <a16:creationId xmlns:a16="http://schemas.microsoft.com/office/drawing/2014/main" id="{A8388BA9-A1C9-4634-AD0F-B9E8CACA60BF}"/>
              </a:ext>
            </a:extLst>
          </p:cNvPr>
          <p:cNvSpPr/>
          <p:nvPr/>
        </p:nvSpPr>
        <p:spPr>
          <a:xfrm>
            <a:off x="0" y="5335583"/>
            <a:ext cx="2123728" cy="2969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05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26.5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0419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26.5 Exercise</a:t>
            </a:r>
            <a:endParaRPr lang="zh-TW" altLang="en-US" b="1" dirty="0">
              <a:solidFill>
                <a:srgbClr val="FFFF00"/>
              </a:solidFill>
            </a:endParaRPr>
          </a:p>
        </p:txBody>
      </p:sp>
      <p:sp>
        <p:nvSpPr>
          <p:cNvPr id="3" name="副標題 2"/>
          <p:cNvSpPr>
            <a:spLocks noGrp="1"/>
          </p:cNvSpPr>
          <p:nvPr>
            <p:ph type="subTitle" idx="1"/>
          </p:nvPr>
        </p:nvSpPr>
        <p:spPr>
          <a:xfrm>
            <a:off x="457200" y="1221153"/>
            <a:ext cx="8147248" cy="1631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Try different polynomial orders. </a:t>
            </a:r>
          </a:p>
          <a:p>
            <a:pPr marL="342900" indent="-342900" algn="l">
              <a:buClr>
                <a:srgbClr val="0070C0"/>
              </a:buClr>
              <a:buSzPct val="80000"/>
              <a:buFont typeface="Wingdings" pitchFamily="2" charset="2"/>
              <a:buChar char="u"/>
            </a:pPr>
            <a:r>
              <a:rPr lang="en-US" sz="1800" b="1" dirty="0">
                <a:solidFill>
                  <a:schemeClr val="tx1"/>
                </a:solidFill>
              </a:rPr>
              <a:t>Can we get a better fit with higher orders? </a:t>
            </a:r>
          </a:p>
          <a:p>
            <a:pPr marL="342900" indent="-342900" algn="l">
              <a:buClr>
                <a:srgbClr val="0070C0"/>
              </a:buClr>
              <a:buSzPct val="80000"/>
              <a:buFont typeface="Wingdings" pitchFamily="2" charset="2"/>
              <a:buChar char="u"/>
            </a:pPr>
            <a:r>
              <a:rPr lang="en-US" sz="1800" b="1" dirty="0">
                <a:solidFill>
                  <a:schemeClr val="tx1"/>
                </a:solidFill>
              </a:rPr>
              <a:t>Do you start to see overfitting, even though the r-squared score looks good for this particular data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03610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26.4 Measure r-square</a:t>
            </a:r>
            <a:endParaRPr lang="zh-TW" altLang="en-US" b="1" dirty="0">
              <a:solidFill>
                <a:srgbClr val="FFFF00"/>
              </a:solidFill>
            </a:endParaRPr>
          </a:p>
        </p:txBody>
      </p:sp>
      <p:sp>
        <p:nvSpPr>
          <p:cNvPr id="3" name="副標題 2"/>
          <p:cNvSpPr>
            <a:spLocks noGrp="1"/>
          </p:cNvSpPr>
          <p:nvPr>
            <p:ph type="subTitle" idx="1"/>
          </p:nvPr>
        </p:nvSpPr>
        <p:spPr>
          <a:xfrm>
            <a:off x="457200" y="1221154"/>
            <a:ext cx="8507288" cy="17468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r4: 0.829, </a:t>
            </a:r>
          </a:p>
          <a:p>
            <a:pPr marL="342900" indent="-342900" algn="l">
              <a:buClr>
                <a:srgbClr val="0070C0"/>
              </a:buClr>
              <a:buSzPct val="80000"/>
              <a:buFont typeface="Wingdings" pitchFamily="2" charset="2"/>
              <a:buChar char="u"/>
            </a:pPr>
            <a:r>
              <a:rPr lang="en-US" sz="1800" b="1" dirty="0">
                <a:solidFill>
                  <a:schemeClr val="tx1"/>
                </a:solidFill>
              </a:rPr>
              <a:t>r10: 0.8832</a:t>
            </a:r>
          </a:p>
          <a:p>
            <a:pPr marL="342900" indent="-342900" algn="l">
              <a:buClr>
                <a:srgbClr val="0070C0"/>
              </a:buClr>
              <a:buSzPct val="80000"/>
              <a:buFont typeface="Wingdings" pitchFamily="2" charset="2"/>
              <a:buChar char="u"/>
            </a:pPr>
            <a:r>
              <a:rPr lang="en-US" sz="1800" b="1" dirty="0">
                <a:solidFill>
                  <a:schemeClr val="tx1"/>
                </a:solidFill>
              </a:rPr>
              <a:t>Polynomial degree 10 r2-square is closer to 1 thane degree 4’s for the training data.</a:t>
            </a:r>
          </a:p>
          <a:p>
            <a:pPr marL="342900" indent="-342900" algn="l">
              <a:buClr>
                <a:srgbClr val="0070C0"/>
              </a:buClr>
              <a:buSzPct val="80000"/>
              <a:buFont typeface="Wingdings" pitchFamily="2" charset="2"/>
              <a:buChar char="u"/>
            </a:pPr>
            <a:r>
              <a:rPr lang="en-US" sz="1800" b="1" dirty="0">
                <a:solidFill>
                  <a:schemeClr val="tx1"/>
                </a:solidFill>
              </a:rPr>
              <a:t>Polynomial degree 10 is better (or not?) than degree 2’s.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CC810C25-A49C-4E57-8D1B-E22913A1F5FB}"/>
              </a:ext>
            </a:extLst>
          </p:cNvPr>
          <p:cNvPicPr>
            <a:picLocks noChangeAspect="1"/>
          </p:cNvPicPr>
          <p:nvPr/>
        </p:nvPicPr>
        <p:blipFill>
          <a:blip r:embed="rId3"/>
          <a:stretch>
            <a:fillRect/>
          </a:stretch>
        </p:blipFill>
        <p:spPr>
          <a:xfrm>
            <a:off x="1331640" y="3626321"/>
            <a:ext cx="6924675" cy="2466975"/>
          </a:xfrm>
          <a:prstGeom prst="rect">
            <a:avLst/>
          </a:prstGeom>
          <a:ln>
            <a:solidFill>
              <a:srgbClr val="C00000"/>
            </a:solidFill>
          </a:ln>
        </p:spPr>
      </p:pic>
      <p:sp>
        <p:nvSpPr>
          <p:cNvPr id="8" name="Rectangle 7">
            <a:extLst>
              <a:ext uri="{FF2B5EF4-FFF2-40B4-BE49-F238E27FC236}">
                <a16:creationId xmlns:a16="http://schemas.microsoft.com/office/drawing/2014/main" id="{C61282AC-739E-4348-A3A8-E3CA28822FD2}"/>
              </a:ext>
            </a:extLst>
          </p:cNvPr>
          <p:cNvSpPr/>
          <p:nvPr/>
        </p:nvSpPr>
        <p:spPr>
          <a:xfrm>
            <a:off x="1331640" y="5469626"/>
            <a:ext cx="2135199"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7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Polynomial Regression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0557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Polynomial Regression</a:t>
            </a:r>
          </a:p>
          <a:p>
            <a:pPr marL="342900" indent="-342900" algn="l">
              <a:buClr>
                <a:srgbClr val="0070C0"/>
              </a:buClr>
              <a:buSzPct val="80000"/>
              <a:buFont typeface="Wingdings" pitchFamily="2" charset="2"/>
              <a:buChar char="u"/>
            </a:pPr>
            <a:r>
              <a:rPr lang="en-US" sz="1800" b="1" dirty="0">
                <a:solidFill>
                  <a:schemeClr val="tx1"/>
                </a:solidFill>
              </a:rPr>
              <a:t>We fit the data with higher order polynomial.</a:t>
            </a:r>
          </a:p>
          <a:p>
            <a:pPr marL="342900" indent="-342900" algn="l">
              <a:buClr>
                <a:srgbClr val="0070C0"/>
              </a:buClr>
              <a:buSzPct val="80000"/>
              <a:buFont typeface="Wingdings" pitchFamily="2" charset="2"/>
              <a:buChar char="u"/>
            </a:pPr>
            <a:r>
              <a:rPr lang="en-US" sz="1800" b="1" dirty="0">
                <a:solidFill>
                  <a:schemeClr val="tx1"/>
                </a:solidFill>
              </a:rPr>
              <a:t>Sometimes, the data may not fit for straight line.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26.4 Measure r-square</a:t>
            </a:r>
            <a:endParaRPr lang="zh-TW" altLang="en-US" b="1" dirty="0">
              <a:solidFill>
                <a:srgbClr val="FFFF00"/>
              </a:solidFill>
            </a:endParaRPr>
          </a:p>
        </p:txBody>
      </p:sp>
      <p:sp>
        <p:nvSpPr>
          <p:cNvPr id="3" name="副標題 2"/>
          <p:cNvSpPr>
            <a:spLocks noGrp="1"/>
          </p:cNvSpPr>
          <p:nvPr>
            <p:ph type="subTitle" idx="1"/>
          </p:nvPr>
        </p:nvSpPr>
        <p:spPr>
          <a:xfrm>
            <a:off x="457200" y="1221153"/>
            <a:ext cx="8229600" cy="1554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For the test data, higher degree may not better than lower degree. </a:t>
            </a:r>
          </a:p>
          <a:p>
            <a:pPr marL="342900" indent="-342900" algn="l">
              <a:buClr>
                <a:srgbClr val="0070C0"/>
              </a:buClr>
              <a:buSzPct val="80000"/>
              <a:buFont typeface="Wingdings" pitchFamily="2" charset="2"/>
              <a:buChar char="u"/>
            </a:pPr>
            <a:r>
              <a:rPr lang="en-US" sz="1800" b="1" dirty="0">
                <a:solidFill>
                  <a:schemeClr val="tx1"/>
                </a:solidFill>
              </a:rPr>
              <a:t>For low page speed (below 0.2 sec), polynomial  degree 10 is better fit than degree 4’s. For high page speed (higher than 6.5 sec), polynomial  degree 10 is overfit and worse than degree 4’s.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9" name="Picture 8">
            <a:extLst>
              <a:ext uri="{FF2B5EF4-FFF2-40B4-BE49-F238E27FC236}">
                <a16:creationId xmlns:a16="http://schemas.microsoft.com/office/drawing/2014/main" id="{7F2605A1-4055-4D29-8866-22352C2C0D14}"/>
              </a:ext>
            </a:extLst>
          </p:cNvPr>
          <p:cNvPicPr>
            <a:picLocks noChangeAspect="1"/>
          </p:cNvPicPr>
          <p:nvPr/>
        </p:nvPicPr>
        <p:blipFill>
          <a:blip r:embed="rId3"/>
          <a:stretch>
            <a:fillRect/>
          </a:stretch>
        </p:blipFill>
        <p:spPr>
          <a:xfrm>
            <a:off x="2195736" y="2786550"/>
            <a:ext cx="4453339" cy="3911435"/>
          </a:xfrm>
          <a:prstGeom prst="rect">
            <a:avLst/>
          </a:prstGeom>
          <a:ln>
            <a:solidFill>
              <a:srgbClr val="C00000"/>
            </a:solidFill>
          </a:ln>
        </p:spPr>
      </p:pic>
    </p:spTree>
    <p:extLst>
      <p:ext uri="{BB962C8B-B14F-4D97-AF65-F5344CB8AC3E}">
        <p14:creationId xmlns:p14="http://schemas.microsoft.com/office/powerpoint/2010/main" val="376909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Polynomial Regression</a:t>
            </a:r>
            <a:endParaRPr lang="zh-TW" altLang="en-US" b="1" dirty="0">
              <a:solidFill>
                <a:srgbClr val="FFFF00"/>
              </a:solidFill>
            </a:endParaRPr>
          </a:p>
        </p:txBody>
      </p:sp>
      <p:sp>
        <p:nvSpPr>
          <p:cNvPr id="3" name="副標題 2"/>
          <p:cNvSpPr>
            <a:spLocks noGrp="1"/>
          </p:cNvSpPr>
          <p:nvPr>
            <p:ph type="subTitle" idx="1"/>
          </p:nvPr>
        </p:nvSpPr>
        <p:spPr>
          <a:xfrm>
            <a:off x="457200" y="1221154"/>
            <a:ext cx="8363272" cy="22968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Why limit ourselves to straight lines?</a:t>
            </a:r>
          </a:p>
          <a:p>
            <a:pPr marL="342900" indent="-342900" algn="l">
              <a:buClr>
                <a:srgbClr val="0070C0"/>
              </a:buClr>
              <a:buSzPct val="80000"/>
              <a:buFont typeface="Wingdings" pitchFamily="2" charset="2"/>
              <a:buChar char="u"/>
            </a:pPr>
            <a:r>
              <a:rPr lang="en-US" sz="1800" b="1" dirty="0">
                <a:solidFill>
                  <a:schemeClr val="tx1"/>
                </a:solidFill>
              </a:rPr>
              <a:t>Not all relationships are linear</a:t>
            </a:r>
          </a:p>
          <a:p>
            <a:pPr marL="342900" indent="-342900" algn="l">
              <a:buClr>
                <a:srgbClr val="0070C0"/>
              </a:buClr>
              <a:buSzPct val="80000"/>
              <a:buFont typeface="Wingdings" pitchFamily="2" charset="2"/>
              <a:buChar char="u"/>
            </a:pPr>
            <a:r>
              <a:rPr lang="en-US" sz="1800" b="1" dirty="0">
                <a:solidFill>
                  <a:schemeClr val="tx1"/>
                </a:solidFill>
              </a:rPr>
              <a:t>Linear formula: y = mx + b</a:t>
            </a:r>
          </a:p>
          <a:p>
            <a:pPr marL="342900" indent="-342900" algn="l">
              <a:buClr>
                <a:srgbClr val="0070C0"/>
              </a:buClr>
              <a:buSzPct val="80000"/>
              <a:buFont typeface="Wingdings" pitchFamily="2" charset="2"/>
              <a:buChar char="u"/>
            </a:pPr>
            <a:r>
              <a:rPr lang="en-US" sz="1800" b="1" dirty="0">
                <a:solidFill>
                  <a:schemeClr val="tx1"/>
                </a:solidFill>
              </a:rPr>
              <a:t>This is a “first order” or “first degree” polynomial, as the power of x is 1.</a:t>
            </a:r>
          </a:p>
          <a:p>
            <a:pPr marL="342900" indent="-342900" algn="l">
              <a:buClr>
                <a:srgbClr val="0070C0"/>
              </a:buClr>
              <a:buSzPct val="80000"/>
              <a:buFont typeface="Wingdings" pitchFamily="2" charset="2"/>
              <a:buChar char="u"/>
            </a:pPr>
            <a:r>
              <a:rPr lang="en-US" sz="1800" b="1" dirty="0">
                <a:solidFill>
                  <a:schemeClr val="tx1"/>
                </a:solidFill>
              </a:rPr>
              <a:t>Second order polynomial: y = ax</a:t>
            </a:r>
            <a:r>
              <a:rPr lang="en-US" sz="1800" b="1" baseline="30000" dirty="0">
                <a:solidFill>
                  <a:schemeClr val="tx1"/>
                </a:solidFill>
              </a:rPr>
              <a:t>2</a:t>
            </a:r>
            <a:r>
              <a:rPr lang="en-US" sz="1800" b="1" dirty="0">
                <a:solidFill>
                  <a:schemeClr val="tx1"/>
                </a:solidFill>
              </a:rPr>
              <a:t> + bx + c</a:t>
            </a:r>
          </a:p>
          <a:p>
            <a:pPr marL="342900" indent="-342900" algn="l">
              <a:buClr>
                <a:srgbClr val="0070C0"/>
              </a:buClr>
              <a:buSzPct val="80000"/>
              <a:buFont typeface="Wingdings" pitchFamily="2" charset="2"/>
              <a:buChar char="u"/>
            </a:pPr>
            <a:r>
              <a:rPr lang="en-US" sz="1800" b="1" dirty="0">
                <a:solidFill>
                  <a:schemeClr val="tx1"/>
                </a:solidFill>
              </a:rPr>
              <a:t>Third order: y = ax</a:t>
            </a:r>
            <a:r>
              <a:rPr lang="en-US" sz="1800" b="1" baseline="30000" dirty="0">
                <a:solidFill>
                  <a:schemeClr val="tx1"/>
                </a:solidFill>
              </a:rPr>
              <a:t>3</a:t>
            </a:r>
            <a:r>
              <a:rPr lang="en-US" sz="1800" b="1" dirty="0">
                <a:solidFill>
                  <a:schemeClr val="tx1"/>
                </a:solidFill>
              </a:rPr>
              <a:t> + bx</a:t>
            </a:r>
            <a:r>
              <a:rPr lang="en-US" sz="1800" b="1" baseline="30000" dirty="0">
                <a:solidFill>
                  <a:schemeClr val="tx1"/>
                </a:solidFill>
              </a:rPr>
              <a:t>2</a:t>
            </a:r>
            <a:r>
              <a:rPr lang="en-US" sz="1800" b="1" dirty="0">
                <a:solidFill>
                  <a:schemeClr val="tx1"/>
                </a:solidFill>
              </a:rPr>
              <a:t> + cx + d</a:t>
            </a:r>
          </a:p>
          <a:p>
            <a:pPr marL="342900" indent="-342900" algn="l">
              <a:buClr>
                <a:srgbClr val="0070C0"/>
              </a:buClr>
              <a:buSzPct val="80000"/>
              <a:buFont typeface="Wingdings" pitchFamily="2" charset="2"/>
              <a:buChar char="u"/>
            </a:pPr>
            <a:r>
              <a:rPr lang="en-US" sz="1800" b="1" dirty="0">
                <a:solidFill>
                  <a:schemeClr val="tx1"/>
                </a:solidFill>
              </a:rPr>
              <a:t>Higher order produce more complex curves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77324B8E-D7D2-45E4-B7A2-589B4358FF5C}"/>
              </a:ext>
            </a:extLst>
          </p:cNvPr>
          <p:cNvPicPr>
            <a:picLocks noChangeAspect="1"/>
          </p:cNvPicPr>
          <p:nvPr/>
        </p:nvPicPr>
        <p:blipFill>
          <a:blip r:embed="rId3"/>
          <a:stretch>
            <a:fillRect/>
          </a:stretch>
        </p:blipFill>
        <p:spPr>
          <a:xfrm>
            <a:off x="2411760" y="3636542"/>
            <a:ext cx="3743325" cy="2543175"/>
          </a:xfrm>
          <a:prstGeom prst="rect">
            <a:avLst/>
          </a:prstGeom>
          <a:ln>
            <a:solidFill>
              <a:srgbClr val="C00000"/>
            </a:solidFill>
          </a:ln>
        </p:spPr>
      </p:pic>
    </p:spTree>
    <p:extLst>
      <p:ext uri="{BB962C8B-B14F-4D97-AF65-F5344CB8AC3E}">
        <p14:creationId xmlns:p14="http://schemas.microsoft.com/office/powerpoint/2010/main" val="39281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Polynomial Regression</a:t>
            </a:r>
            <a:endParaRPr lang="zh-TW" altLang="en-US" b="1" dirty="0">
              <a:solidFill>
                <a:srgbClr val="FFFF00"/>
              </a:solidFill>
            </a:endParaRPr>
          </a:p>
        </p:txBody>
      </p:sp>
      <p:sp>
        <p:nvSpPr>
          <p:cNvPr id="3" name="副標題 2"/>
          <p:cNvSpPr>
            <a:spLocks noGrp="1"/>
          </p:cNvSpPr>
          <p:nvPr>
            <p:ph type="subTitle" idx="1"/>
          </p:nvPr>
        </p:nvSpPr>
        <p:spPr>
          <a:xfrm>
            <a:off x="457200" y="1221154"/>
            <a:ext cx="8363272" cy="33599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Beware of overfitting</a:t>
            </a:r>
          </a:p>
          <a:p>
            <a:pPr marL="342900" indent="-342900" algn="l">
              <a:buClr>
                <a:srgbClr val="0070C0"/>
              </a:buClr>
              <a:buSzPct val="80000"/>
              <a:buFont typeface="Wingdings" pitchFamily="2" charset="2"/>
              <a:buChar char="u"/>
            </a:pPr>
            <a:r>
              <a:rPr lang="en-US" sz="1800" b="1" dirty="0">
                <a:solidFill>
                  <a:schemeClr val="tx1"/>
                </a:solidFill>
              </a:rPr>
              <a:t>Note: More degree is not always better.</a:t>
            </a:r>
          </a:p>
          <a:p>
            <a:pPr marL="342900" indent="-342900" algn="l">
              <a:buClr>
                <a:srgbClr val="0070C0"/>
              </a:buClr>
              <a:buSzPct val="80000"/>
              <a:buFont typeface="Wingdings" pitchFamily="2" charset="2"/>
              <a:buChar char="u"/>
            </a:pPr>
            <a:r>
              <a:rPr lang="en-US" sz="1800" b="1" dirty="0">
                <a:solidFill>
                  <a:schemeClr val="tx1"/>
                </a:solidFill>
              </a:rPr>
              <a:t>Do not use more degrees than you need. It fit all your current data with very complicate curve, it does not fit the data for future prediction.</a:t>
            </a:r>
          </a:p>
          <a:p>
            <a:pPr marL="342900" indent="-342900" algn="l">
              <a:buClr>
                <a:srgbClr val="0070C0"/>
              </a:buClr>
              <a:buSzPct val="80000"/>
              <a:buFont typeface="Wingdings" pitchFamily="2" charset="2"/>
              <a:buChar char="u"/>
            </a:pPr>
            <a:r>
              <a:rPr lang="en-US" sz="1800" b="1" dirty="0">
                <a:solidFill>
                  <a:schemeClr val="tx1"/>
                </a:solidFill>
              </a:rPr>
              <a:t>Visualize your data first to see how complex of a curve to see you really need</a:t>
            </a:r>
          </a:p>
          <a:p>
            <a:pPr marL="342900" indent="-342900" algn="l">
              <a:buClr>
                <a:srgbClr val="0070C0"/>
              </a:buClr>
              <a:buSzPct val="80000"/>
              <a:buFont typeface="Wingdings" pitchFamily="2" charset="2"/>
              <a:buChar char="u"/>
            </a:pPr>
            <a:r>
              <a:rPr lang="en-US" sz="1800" b="1" dirty="0">
                <a:solidFill>
                  <a:schemeClr val="tx1"/>
                </a:solidFill>
              </a:rPr>
              <a:t>Visualize the fit: Is your curve can accommodate for the outlier?</a:t>
            </a:r>
          </a:p>
          <a:p>
            <a:pPr marL="342900" indent="-342900" algn="l">
              <a:buClr>
                <a:srgbClr val="0070C0"/>
              </a:buClr>
              <a:buSzPct val="80000"/>
              <a:buFont typeface="Wingdings" pitchFamily="2" charset="2"/>
              <a:buChar char="u"/>
            </a:pPr>
            <a:r>
              <a:rPr lang="en-US" sz="1800" b="1" dirty="0">
                <a:solidFill>
                  <a:schemeClr val="tx1"/>
                </a:solidFill>
              </a:rPr>
              <a:t>A high r-squared simple mean your curve fit your training data well but it may not fit for the test or prediction</a:t>
            </a:r>
          </a:p>
          <a:p>
            <a:pPr marL="342900" indent="-342900" algn="l">
              <a:buClr>
                <a:srgbClr val="0070C0"/>
              </a:buClr>
              <a:buSzPct val="80000"/>
              <a:buFont typeface="Wingdings" pitchFamily="2" charset="2"/>
              <a:buChar char="u"/>
            </a:pPr>
            <a:r>
              <a:rPr lang="en-US" sz="1800" b="1" dirty="0">
                <a:solidFill>
                  <a:schemeClr val="tx1"/>
                </a:solidFill>
              </a:rPr>
              <a:t>We will discuss how to detect the overfit of training and test. </a:t>
            </a:r>
          </a:p>
          <a:p>
            <a:pPr marL="342900" indent="-342900" algn="l">
              <a:buClr>
                <a:srgbClr val="0070C0"/>
              </a:buClr>
              <a:buSzPct val="80000"/>
              <a:buFont typeface="Wingdings" pitchFamily="2" charset="2"/>
              <a:buChar char="u"/>
            </a:pPr>
            <a:r>
              <a:rPr lang="en-US" sz="1800" b="1" dirty="0">
                <a:solidFill>
                  <a:schemeClr val="tx1"/>
                </a:solidFill>
              </a:rPr>
              <a:t>Right now, we just beware of not using the higher order more than we need.</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89009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26.1 Polynomial Regression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4707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26.1 </a:t>
            </a:r>
            <a:r>
              <a:rPr lang="en-US" altLang="zh-TW" b="1" dirty="0">
                <a:solidFill>
                  <a:srgbClr val="FFFF00"/>
                </a:solidFill>
              </a:rPr>
              <a:t>Polynomial Regression </a:t>
            </a:r>
            <a:r>
              <a:rPr lang="en-US" altLang="zh-TW" sz="4400" b="1" dirty="0">
                <a:solidFill>
                  <a:srgbClr val="FFFF00"/>
                </a:solidFill>
              </a:rPr>
              <a:t>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0557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Polynomial Regression Example</a:t>
            </a:r>
          </a:p>
          <a:p>
            <a:pPr marL="342900" indent="-342900" algn="l">
              <a:buClr>
                <a:srgbClr val="0070C0"/>
              </a:buClr>
              <a:buSzPct val="80000"/>
              <a:buFont typeface="Wingdings" pitchFamily="2" charset="2"/>
              <a:buChar char="u"/>
            </a:pPr>
            <a:r>
              <a:rPr lang="en-US" sz="1800" b="1" dirty="0">
                <a:solidFill>
                  <a:schemeClr val="tx1"/>
                </a:solidFill>
              </a:rPr>
              <a:t>What if your data doesn't look linear at all? Let's look at some more realistic-looking page speed / purchase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A7F1E6FB-BC8D-4242-BB03-AE3E32982EB4}"/>
              </a:ext>
            </a:extLst>
          </p:cNvPr>
          <p:cNvPicPr>
            <a:picLocks noChangeAspect="1"/>
          </p:cNvPicPr>
          <p:nvPr/>
        </p:nvPicPr>
        <p:blipFill>
          <a:blip r:embed="rId3"/>
          <a:stretch>
            <a:fillRect/>
          </a:stretch>
        </p:blipFill>
        <p:spPr>
          <a:xfrm>
            <a:off x="1691680" y="2550531"/>
            <a:ext cx="5495925" cy="2619375"/>
          </a:xfrm>
          <a:prstGeom prst="rect">
            <a:avLst/>
          </a:prstGeom>
          <a:ln>
            <a:solidFill>
              <a:srgbClr val="C00000"/>
            </a:solidFill>
          </a:ln>
        </p:spPr>
      </p:pic>
    </p:spTree>
    <p:extLst>
      <p:ext uri="{BB962C8B-B14F-4D97-AF65-F5344CB8AC3E}">
        <p14:creationId xmlns:p14="http://schemas.microsoft.com/office/powerpoint/2010/main" val="393372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26.1 </a:t>
            </a:r>
            <a:r>
              <a:rPr lang="en-US" altLang="zh-TW" b="1" dirty="0">
                <a:solidFill>
                  <a:srgbClr val="FFFF00"/>
                </a:solidFill>
              </a:rPr>
              <a:t>Polynomial Regression </a:t>
            </a:r>
            <a:r>
              <a:rPr lang="en-US" altLang="zh-TW" sz="4400" b="1" dirty="0">
                <a:solidFill>
                  <a:srgbClr val="FFFF00"/>
                </a:solidFill>
              </a:rPr>
              <a:t>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695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Polynomial Regression Example</a:t>
            </a:r>
          </a:p>
          <a:p>
            <a:pPr marL="342900" indent="-342900" algn="l">
              <a:buClr>
                <a:srgbClr val="0070C0"/>
              </a:buClr>
              <a:buSzPct val="80000"/>
              <a:buFont typeface="Wingdings" pitchFamily="2" charset="2"/>
              <a:buChar char="u"/>
            </a:pPr>
            <a:r>
              <a:rPr lang="en-US" sz="1800" b="1" dirty="0">
                <a:solidFill>
                  <a:schemeClr val="tx1"/>
                </a:solidFill>
              </a:rPr>
              <a:t>Plot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96FC00D0-D253-48DE-A170-EA862C62F6B5}"/>
              </a:ext>
            </a:extLst>
          </p:cNvPr>
          <p:cNvPicPr>
            <a:picLocks noChangeAspect="1"/>
          </p:cNvPicPr>
          <p:nvPr/>
        </p:nvPicPr>
        <p:blipFill>
          <a:blip r:embed="rId3"/>
          <a:stretch>
            <a:fillRect/>
          </a:stretch>
        </p:blipFill>
        <p:spPr>
          <a:xfrm>
            <a:off x="2134213" y="2056181"/>
            <a:ext cx="4812058" cy="4296751"/>
          </a:xfrm>
          <a:prstGeom prst="rect">
            <a:avLst/>
          </a:prstGeom>
          <a:ln>
            <a:solidFill>
              <a:srgbClr val="C00000"/>
            </a:solidFill>
          </a:ln>
        </p:spPr>
      </p:pic>
    </p:spTree>
    <p:extLst>
      <p:ext uri="{BB962C8B-B14F-4D97-AF65-F5344CB8AC3E}">
        <p14:creationId xmlns:p14="http://schemas.microsoft.com/office/powerpoint/2010/main" val="202333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26.2 </a:t>
            </a:r>
            <a:r>
              <a:rPr lang="en-US" altLang="zh-TW" sz="4800" b="1" dirty="0" err="1">
                <a:solidFill>
                  <a:srgbClr val="FFFF00"/>
                </a:solidFill>
              </a:rPr>
              <a:t>polyfit</a:t>
            </a:r>
            <a:r>
              <a:rPr lang="en-US" altLang="zh-TW" sz="4800" b="1" dirty="0">
                <a:solidFill>
                  <a:srgbClr val="FFFF00"/>
                </a:solidFill>
              </a:rPr>
              <a:t>() Function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532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26.2 </a:t>
            </a:r>
            <a:r>
              <a:rPr lang="en-US" altLang="zh-TW" sz="4400" b="1" dirty="0" err="1">
                <a:solidFill>
                  <a:srgbClr val="FFFF00"/>
                </a:solidFill>
              </a:rPr>
              <a:t>polyfit</a:t>
            </a:r>
            <a:r>
              <a:rPr lang="en-US" altLang="zh-TW" sz="4400" b="1" dirty="0">
                <a:solidFill>
                  <a:srgbClr val="FFFF00"/>
                </a:solidFill>
              </a:rPr>
              <a:t>() Function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1997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Polyfit</a:t>
            </a:r>
            <a:r>
              <a:rPr lang="en-US" sz="1800" b="1" dirty="0">
                <a:solidFill>
                  <a:schemeClr val="tx1"/>
                </a:solidFill>
              </a:rPr>
              <a:t>() Function</a:t>
            </a:r>
          </a:p>
          <a:p>
            <a:pPr marL="342900" indent="-342900" algn="l">
              <a:buClr>
                <a:srgbClr val="0070C0"/>
              </a:buClr>
              <a:buSzPct val="80000"/>
              <a:buFont typeface="Wingdings" pitchFamily="2" charset="2"/>
              <a:buChar char="u"/>
            </a:pPr>
            <a:r>
              <a:rPr lang="en-US" sz="1800" b="1" dirty="0" err="1">
                <a:solidFill>
                  <a:schemeClr val="tx1"/>
                </a:solidFill>
              </a:rPr>
              <a:t>numpy</a:t>
            </a:r>
            <a:r>
              <a:rPr lang="en-US" sz="1800" b="1" dirty="0">
                <a:solidFill>
                  <a:schemeClr val="tx1"/>
                </a:solidFill>
              </a:rPr>
              <a:t> has a handy </a:t>
            </a:r>
            <a:r>
              <a:rPr lang="en-US" sz="1800" b="1" dirty="0" err="1">
                <a:solidFill>
                  <a:schemeClr val="tx1"/>
                </a:solidFill>
              </a:rPr>
              <a:t>polyfit</a:t>
            </a:r>
            <a:r>
              <a:rPr lang="en-US" sz="1800" b="1" dirty="0">
                <a:solidFill>
                  <a:schemeClr val="tx1"/>
                </a:solidFill>
              </a:rPr>
              <a:t> function we can use, to let us construct an nth-degree polynomial model of our data that minimizes squared error. Let's try it with a 4th degree polynomial: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ECF5683E-B32D-4A2E-B512-04D2F004142C}"/>
              </a:ext>
            </a:extLst>
          </p:cNvPr>
          <p:cNvPicPr>
            <a:picLocks noChangeAspect="1"/>
          </p:cNvPicPr>
          <p:nvPr/>
        </p:nvPicPr>
        <p:blipFill>
          <a:blip r:embed="rId3"/>
          <a:stretch>
            <a:fillRect/>
          </a:stretch>
        </p:blipFill>
        <p:spPr>
          <a:xfrm>
            <a:off x="1843087" y="2643187"/>
            <a:ext cx="5457825" cy="3895725"/>
          </a:xfrm>
          <a:prstGeom prst="rect">
            <a:avLst/>
          </a:prstGeom>
          <a:ln>
            <a:solidFill>
              <a:srgbClr val="C00000"/>
            </a:solidFill>
          </a:ln>
        </p:spPr>
      </p:pic>
    </p:spTree>
    <p:extLst>
      <p:ext uri="{BB962C8B-B14F-4D97-AF65-F5344CB8AC3E}">
        <p14:creationId xmlns:p14="http://schemas.microsoft.com/office/powerpoint/2010/main" val="38675525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2314</TotalTime>
  <Words>871</Words>
  <Application>Microsoft Office PowerPoint</Application>
  <PresentationFormat>On-screen Show (4:3)</PresentationFormat>
  <Paragraphs>124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26 Polynomial Regression</vt:lpstr>
      <vt:lpstr>26 Polynomial Regression</vt:lpstr>
      <vt:lpstr>26 Polynomial Regression</vt:lpstr>
      <vt:lpstr>26 Polynomial Regression</vt:lpstr>
      <vt:lpstr>26.1 Polynomial Regression Example</vt:lpstr>
      <vt:lpstr>26.1 Polynomial Regression Example</vt:lpstr>
      <vt:lpstr>26.1 Polynomial Regression Example</vt:lpstr>
      <vt:lpstr>26.2 polyfit() Function</vt:lpstr>
      <vt:lpstr>26.2 polyfit() Function</vt:lpstr>
      <vt:lpstr>26.2 polyfit() Function</vt:lpstr>
      <vt:lpstr>26.3 Plot Scatter and Polynomial</vt:lpstr>
      <vt:lpstr>26.3 Plot Scatter and Polynomial</vt:lpstr>
      <vt:lpstr>26.3 Plot Scatter and Polynomial</vt:lpstr>
      <vt:lpstr>26.4 Measure r-square</vt:lpstr>
      <vt:lpstr>26.4 Measure r-square</vt:lpstr>
      <vt:lpstr>26.4 Measure r-square</vt:lpstr>
      <vt:lpstr>26.5 Exercise</vt:lpstr>
      <vt:lpstr>26.5 Exercise</vt:lpstr>
      <vt:lpstr>26.4 Measure r-square</vt:lpstr>
      <vt:lpstr>26.4 Measure r-square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764</cp:revision>
  <dcterms:created xsi:type="dcterms:W3CDTF">2018-09-28T16:40:41Z</dcterms:created>
  <dcterms:modified xsi:type="dcterms:W3CDTF">2020-08-20T22:06:33Z</dcterms:modified>
</cp:coreProperties>
</file>