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4" r:id="rId3"/>
    <p:sldId id="284" r:id="rId4"/>
    <p:sldId id="285" r:id="rId5"/>
    <p:sldId id="286" r:id="rId6"/>
    <p:sldId id="281" r:id="rId7"/>
    <p:sldId id="283" r:id="rId8"/>
    <p:sldId id="289" r:id="rId9"/>
    <p:sldId id="287" r:id="rId10"/>
    <p:sldId id="288" r:id="rId11"/>
    <p:sldId id="290" r:id="rId12"/>
    <p:sldId id="291" r:id="rId13"/>
    <p:sldId id="292" r:id="rId14"/>
    <p:sldId id="293" r:id="rId15"/>
    <p:sldId id="294" r:id="rId16"/>
    <p:sldId id="295" r:id="rId17"/>
    <p:sldId id="299" r:id="rId18"/>
    <p:sldId id="300" r:id="rId19"/>
    <p:sldId id="301" r:id="rId20"/>
    <p:sldId id="302" r:id="rId21"/>
    <p:sldId id="303" r:id="rId22"/>
    <p:sldId id="304" r:id="rId23"/>
    <p:sldId id="305" r:id="rId24"/>
    <p:sldId id="306"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2" d="100"/>
          <a:sy n="82" d="100"/>
        </p:scale>
        <p:origin x="156" y="4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134#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Multiple Regression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27.1 Multiple Regression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767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Example (</a:t>
            </a:r>
            <a:r>
              <a:rPr lang="en-US" sz="1800" b="1" dirty="0" err="1">
                <a:solidFill>
                  <a:schemeClr val="tx1"/>
                </a:solidFill>
              </a:rPr>
              <a:t>MultipleRegression.ipynb</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Plot mileage (average of each bins) and price (average of each bins)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EB9471A0-2C9A-405E-BB8C-4F43CB69BBE2}"/>
              </a:ext>
            </a:extLst>
          </p:cNvPr>
          <p:cNvPicPr>
            <a:picLocks noChangeAspect="1"/>
          </p:cNvPicPr>
          <p:nvPr/>
        </p:nvPicPr>
        <p:blipFill>
          <a:blip r:embed="rId3"/>
          <a:stretch>
            <a:fillRect/>
          </a:stretch>
        </p:blipFill>
        <p:spPr>
          <a:xfrm>
            <a:off x="4240155" y="2222820"/>
            <a:ext cx="4413073" cy="3842536"/>
          </a:xfrm>
          <a:prstGeom prst="rect">
            <a:avLst/>
          </a:prstGeom>
          <a:ln>
            <a:solidFill>
              <a:srgbClr val="C00000"/>
            </a:solidFill>
          </a:ln>
        </p:spPr>
      </p:pic>
      <p:pic>
        <p:nvPicPr>
          <p:cNvPr id="10" name="Picture 9">
            <a:extLst>
              <a:ext uri="{FF2B5EF4-FFF2-40B4-BE49-F238E27FC236}">
                <a16:creationId xmlns:a16="http://schemas.microsoft.com/office/drawing/2014/main" id="{2A37E3FC-16E8-4295-A4BA-0E98547D4AFA}"/>
              </a:ext>
            </a:extLst>
          </p:cNvPr>
          <p:cNvPicPr>
            <a:picLocks noChangeAspect="1"/>
          </p:cNvPicPr>
          <p:nvPr/>
        </p:nvPicPr>
        <p:blipFill>
          <a:blip r:embed="rId4"/>
          <a:stretch>
            <a:fillRect/>
          </a:stretch>
        </p:blipFill>
        <p:spPr>
          <a:xfrm>
            <a:off x="517350" y="2205751"/>
            <a:ext cx="3295650" cy="3876675"/>
          </a:xfrm>
          <a:prstGeom prst="rect">
            <a:avLst/>
          </a:prstGeom>
          <a:ln>
            <a:solidFill>
              <a:srgbClr val="C00000"/>
            </a:solidFill>
          </a:ln>
        </p:spPr>
      </p:pic>
    </p:spTree>
    <p:extLst>
      <p:ext uri="{BB962C8B-B14F-4D97-AF65-F5344CB8AC3E}">
        <p14:creationId xmlns:p14="http://schemas.microsoft.com/office/powerpoint/2010/main" val="85188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27.2 Multiple Regression by OLS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6212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27.2 Multiple Regression by OLS</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2783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by OLS</a:t>
            </a:r>
          </a:p>
          <a:p>
            <a:pPr marL="342900" indent="-342900" algn="l">
              <a:buClr>
                <a:srgbClr val="0070C0"/>
              </a:buClr>
              <a:buSzPct val="80000"/>
              <a:buFont typeface="Wingdings" pitchFamily="2" charset="2"/>
              <a:buChar char="u"/>
            </a:pPr>
            <a:r>
              <a:rPr lang="en-US" sz="1800" b="1" dirty="0">
                <a:solidFill>
                  <a:schemeClr val="tx1"/>
                </a:solidFill>
              </a:rPr>
              <a:t>We create feature vector (mileage, cylinder, doors) and predict/target (price).</a:t>
            </a:r>
          </a:p>
          <a:p>
            <a:pPr marL="342900" indent="-342900" algn="l">
              <a:buClr>
                <a:srgbClr val="0070C0"/>
              </a:buClr>
              <a:buSzPct val="80000"/>
              <a:buFont typeface="Wingdings" pitchFamily="2" charset="2"/>
              <a:buChar char="u"/>
            </a:pPr>
            <a:r>
              <a:rPr lang="en-US" sz="1800" b="1" dirty="0">
                <a:solidFill>
                  <a:schemeClr val="tx1"/>
                </a:solidFill>
              </a:rPr>
              <a:t>We can use pandas to split up this matrix into the feature vectors we're interested in, and the value we're trying to predict.</a:t>
            </a:r>
          </a:p>
          <a:p>
            <a:pPr marL="342900" indent="-342900" algn="l">
              <a:buClr>
                <a:srgbClr val="0070C0"/>
              </a:buClr>
              <a:buSzPct val="80000"/>
              <a:buFont typeface="Wingdings" pitchFamily="2" charset="2"/>
              <a:buChar char="u"/>
            </a:pPr>
            <a:r>
              <a:rPr lang="en-US" sz="1800" b="1" dirty="0">
                <a:solidFill>
                  <a:schemeClr val="tx1"/>
                </a:solidFill>
              </a:rPr>
              <a:t>Note how we are avoiding the make and model; regressions don't work well with ordinal values, unless you can convert them into some numerical order that makes sense somehow.</a:t>
            </a:r>
          </a:p>
          <a:p>
            <a:pPr marL="342900" indent="-342900" algn="l">
              <a:buClr>
                <a:srgbClr val="0070C0"/>
              </a:buClr>
              <a:buSzPct val="80000"/>
              <a:buFont typeface="Wingdings" pitchFamily="2" charset="2"/>
              <a:buChar char="u"/>
            </a:pPr>
            <a:r>
              <a:rPr lang="en-US" sz="1800" b="1" dirty="0">
                <a:solidFill>
                  <a:schemeClr val="tx1"/>
                </a:solidFill>
              </a:rPr>
              <a:t>Let's scale our feature data into the same range so we can easily compare the coefficients we end up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97298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27.2 Multiple Regression by OLS</a:t>
            </a:r>
            <a:endParaRPr lang="zh-TW" altLang="en-US" b="1" dirty="0">
              <a:solidFill>
                <a:srgbClr val="FFFF00"/>
              </a:solidFill>
            </a:endParaRPr>
          </a:p>
        </p:txBody>
      </p:sp>
      <p:sp>
        <p:nvSpPr>
          <p:cNvPr id="3" name="副標題 2"/>
          <p:cNvSpPr>
            <a:spLocks noGrp="1"/>
          </p:cNvSpPr>
          <p:nvPr>
            <p:ph type="subTitle" idx="1"/>
          </p:nvPr>
        </p:nvSpPr>
        <p:spPr>
          <a:xfrm>
            <a:off x="457200" y="1221153"/>
            <a:ext cx="3394720" cy="695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by OLS</a:t>
            </a:r>
          </a:p>
          <a:p>
            <a:pPr marL="342900" indent="-342900" algn="l">
              <a:buClr>
                <a:srgbClr val="0070C0"/>
              </a:buClr>
              <a:buSzPct val="80000"/>
              <a:buFont typeface="Wingdings" pitchFamily="2" charset="2"/>
              <a:buChar char="u"/>
            </a:pPr>
            <a:r>
              <a:rPr lang="en-US" sz="1800" b="1" dirty="0">
                <a:solidFill>
                  <a:schemeClr val="tx1"/>
                </a:solidFill>
              </a:rPr>
              <a:t>Scale the X values.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A55EFDDF-5E12-4600-8D99-17A6E622F2E3}"/>
              </a:ext>
            </a:extLst>
          </p:cNvPr>
          <p:cNvPicPr>
            <a:picLocks noChangeAspect="1"/>
          </p:cNvPicPr>
          <p:nvPr/>
        </p:nvPicPr>
        <p:blipFill>
          <a:blip r:embed="rId3"/>
          <a:stretch>
            <a:fillRect/>
          </a:stretch>
        </p:blipFill>
        <p:spPr>
          <a:xfrm>
            <a:off x="4018774" y="1340768"/>
            <a:ext cx="4803439" cy="4890510"/>
          </a:xfrm>
          <a:prstGeom prst="rect">
            <a:avLst/>
          </a:prstGeom>
          <a:ln>
            <a:solidFill>
              <a:srgbClr val="C00000"/>
            </a:solidFill>
          </a:ln>
        </p:spPr>
      </p:pic>
    </p:spTree>
    <p:extLst>
      <p:ext uri="{BB962C8B-B14F-4D97-AF65-F5344CB8AC3E}">
        <p14:creationId xmlns:p14="http://schemas.microsoft.com/office/powerpoint/2010/main" val="74982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27.2 Multiple Regression by OLS</a:t>
            </a:r>
            <a:endParaRPr lang="zh-TW" altLang="en-US" b="1" dirty="0">
              <a:solidFill>
                <a:srgbClr val="FFFF00"/>
              </a:solidFill>
            </a:endParaRPr>
          </a:p>
        </p:txBody>
      </p:sp>
      <p:sp>
        <p:nvSpPr>
          <p:cNvPr id="3" name="副標題 2"/>
          <p:cNvSpPr>
            <a:spLocks noGrp="1"/>
          </p:cNvSpPr>
          <p:nvPr>
            <p:ph type="subTitle" idx="1"/>
          </p:nvPr>
        </p:nvSpPr>
        <p:spPr>
          <a:xfrm>
            <a:off x="457200" y="1221153"/>
            <a:ext cx="8075240" cy="695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by OLS</a:t>
            </a:r>
          </a:p>
          <a:p>
            <a:pPr marL="342900" indent="-342900" algn="l">
              <a:buClr>
                <a:srgbClr val="0070C0"/>
              </a:buClr>
              <a:buSzPct val="80000"/>
              <a:buFont typeface="Wingdings" pitchFamily="2" charset="2"/>
              <a:buChar char="u"/>
            </a:pPr>
            <a:r>
              <a:rPr lang="en-US" sz="1800" b="1" dirty="0">
                <a:solidFill>
                  <a:schemeClr val="tx1"/>
                </a:solidFill>
              </a:rPr>
              <a:t>Scale the X values.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2F38845A-C561-4353-A9EE-85A1E27A6CCE}"/>
              </a:ext>
            </a:extLst>
          </p:cNvPr>
          <p:cNvPicPr>
            <a:picLocks noChangeAspect="1"/>
          </p:cNvPicPr>
          <p:nvPr/>
        </p:nvPicPr>
        <p:blipFill>
          <a:blip r:embed="rId3"/>
          <a:stretch>
            <a:fillRect/>
          </a:stretch>
        </p:blipFill>
        <p:spPr>
          <a:xfrm>
            <a:off x="1581150" y="2204864"/>
            <a:ext cx="2209800" cy="2009775"/>
          </a:xfrm>
          <a:prstGeom prst="rect">
            <a:avLst/>
          </a:prstGeom>
          <a:ln>
            <a:solidFill>
              <a:srgbClr val="C00000"/>
            </a:solidFill>
          </a:ln>
        </p:spPr>
      </p:pic>
      <p:pic>
        <p:nvPicPr>
          <p:cNvPr id="9" name="Picture 8">
            <a:extLst>
              <a:ext uri="{FF2B5EF4-FFF2-40B4-BE49-F238E27FC236}">
                <a16:creationId xmlns:a16="http://schemas.microsoft.com/office/drawing/2014/main" id="{69132717-7993-4258-A85F-12F4B6B593A5}"/>
              </a:ext>
            </a:extLst>
          </p:cNvPr>
          <p:cNvPicPr>
            <a:picLocks noChangeAspect="1"/>
          </p:cNvPicPr>
          <p:nvPr/>
        </p:nvPicPr>
        <p:blipFill>
          <a:blip r:embed="rId4"/>
          <a:stretch>
            <a:fillRect/>
          </a:stretch>
        </p:blipFill>
        <p:spPr>
          <a:xfrm>
            <a:off x="5148064" y="2204864"/>
            <a:ext cx="2495550" cy="2009775"/>
          </a:xfrm>
          <a:prstGeom prst="rect">
            <a:avLst/>
          </a:prstGeom>
          <a:ln>
            <a:solidFill>
              <a:srgbClr val="C00000"/>
            </a:solidFill>
          </a:ln>
        </p:spPr>
      </p:pic>
      <p:sp>
        <p:nvSpPr>
          <p:cNvPr id="10" name="Arrow: Right 9">
            <a:extLst>
              <a:ext uri="{FF2B5EF4-FFF2-40B4-BE49-F238E27FC236}">
                <a16:creationId xmlns:a16="http://schemas.microsoft.com/office/drawing/2014/main" id="{784387A5-F350-42AD-A901-EB1DDF35B50A}"/>
              </a:ext>
            </a:extLst>
          </p:cNvPr>
          <p:cNvSpPr/>
          <p:nvPr/>
        </p:nvSpPr>
        <p:spPr>
          <a:xfrm>
            <a:off x="4078238" y="2996952"/>
            <a:ext cx="936104" cy="69567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13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27.2 Multiple Regression by OLS</a:t>
            </a:r>
            <a:endParaRPr lang="zh-TW" altLang="en-US" b="1" dirty="0">
              <a:solidFill>
                <a:srgbClr val="FFFF00"/>
              </a:solidFill>
            </a:endParaRPr>
          </a:p>
        </p:txBody>
      </p:sp>
      <p:sp>
        <p:nvSpPr>
          <p:cNvPr id="3" name="副標題 2"/>
          <p:cNvSpPr>
            <a:spLocks noGrp="1"/>
          </p:cNvSpPr>
          <p:nvPr>
            <p:ph type="subTitle" idx="1"/>
          </p:nvPr>
        </p:nvSpPr>
        <p:spPr>
          <a:xfrm>
            <a:off x="457200" y="1221153"/>
            <a:ext cx="8075240" cy="695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by OLS</a:t>
            </a:r>
          </a:p>
          <a:p>
            <a:pPr marL="342900" indent="-342900" algn="l">
              <a:buClr>
                <a:srgbClr val="0070C0"/>
              </a:buClr>
              <a:buSzPct val="80000"/>
              <a:buFont typeface="Wingdings" pitchFamily="2" charset="2"/>
              <a:buChar char="u"/>
            </a:pPr>
            <a:r>
              <a:rPr lang="en-US" sz="1800" b="1" dirty="0">
                <a:solidFill>
                  <a:schemeClr val="tx1"/>
                </a:solidFill>
              </a:rPr>
              <a:t>Use </a:t>
            </a:r>
            <a:r>
              <a:rPr lang="en-US" sz="1800" b="1" dirty="0" err="1">
                <a:solidFill>
                  <a:schemeClr val="tx1"/>
                </a:solidFill>
              </a:rPr>
              <a:t>statsmodel’s</a:t>
            </a:r>
            <a:r>
              <a:rPr lang="en-US" sz="1800" b="1" dirty="0">
                <a:solidFill>
                  <a:schemeClr val="tx1"/>
                </a:solidFill>
              </a:rPr>
              <a:t> OLS (Ordinary Least Square) for multiple regression.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746E3571-08BF-4927-AFD0-368C2C150E08}"/>
              </a:ext>
            </a:extLst>
          </p:cNvPr>
          <p:cNvPicPr>
            <a:picLocks noChangeAspect="1"/>
          </p:cNvPicPr>
          <p:nvPr/>
        </p:nvPicPr>
        <p:blipFill>
          <a:blip r:embed="rId3"/>
          <a:stretch>
            <a:fillRect/>
          </a:stretch>
        </p:blipFill>
        <p:spPr>
          <a:xfrm>
            <a:off x="832457" y="2025238"/>
            <a:ext cx="7324725" cy="4210050"/>
          </a:xfrm>
          <a:prstGeom prst="rect">
            <a:avLst/>
          </a:prstGeom>
          <a:ln>
            <a:solidFill>
              <a:srgbClr val="C00000"/>
            </a:solidFill>
          </a:ln>
        </p:spPr>
      </p:pic>
    </p:spTree>
    <p:extLst>
      <p:ext uri="{BB962C8B-B14F-4D97-AF65-F5344CB8AC3E}">
        <p14:creationId xmlns:p14="http://schemas.microsoft.com/office/powerpoint/2010/main" val="88216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27.3 Feature Selection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98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27.3 Feature Selection</a:t>
            </a:r>
            <a:endParaRPr lang="zh-TW" altLang="en-US" b="1" dirty="0">
              <a:solidFill>
                <a:srgbClr val="FFFF00"/>
              </a:solidFill>
            </a:endParaRPr>
          </a:p>
        </p:txBody>
      </p:sp>
      <p:sp>
        <p:nvSpPr>
          <p:cNvPr id="3" name="副標題 2"/>
          <p:cNvSpPr>
            <a:spLocks noGrp="1"/>
          </p:cNvSpPr>
          <p:nvPr>
            <p:ph type="subTitle" idx="1"/>
          </p:nvPr>
        </p:nvSpPr>
        <p:spPr>
          <a:xfrm>
            <a:off x="457199" y="1221153"/>
            <a:ext cx="8540279" cy="16536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 Selection</a:t>
            </a:r>
          </a:p>
          <a:p>
            <a:pPr marL="342900" indent="-342900" algn="l">
              <a:buClr>
                <a:srgbClr val="0070C0"/>
              </a:buClr>
              <a:buSzPct val="80000"/>
              <a:buFont typeface="Wingdings" pitchFamily="2" charset="2"/>
              <a:buChar char="u"/>
            </a:pPr>
            <a:r>
              <a:rPr lang="en-US" sz="1800" b="1" dirty="0">
                <a:solidFill>
                  <a:schemeClr val="tx1"/>
                </a:solidFill>
              </a:rPr>
              <a:t>The table of coefficients above gives us the values to plug into an equation of form:</a:t>
            </a:r>
          </a:p>
          <a:p>
            <a:pPr marL="800100" lvl="1" indent="-342900" algn="l">
              <a:buClr>
                <a:srgbClr val="0070C0"/>
              </a:buClr>
              <a:buSzPct val="80000"/>
              <a:buFont typeface="Wingdings" pitchFamily="2" charset="2"/>
              <a:buChar char="u"/>
            </a:pPr>
            <a:r>
              <a:rPr lang="en-US" sz="1800" b="1" dirty="0">
                <a:solidFill>
                  <a:schemeClr val="tx1"/>
                </a:solidFill>
              </a:rPr>
              <a:t>B0 + B1 * Mileage + B2 * cylinders + B3 * doors</a:t>
            </a:r>
          </a:p>
          <a:p>
            <a:pPr marL="342900" indent="-342900" algn="l">
              <a:buClr>
                <a:srgbClr val="0070C0"/>
              </a:buClr>
              <a:buSzPct val="80000"/>
              <a:buFont typeface="Wingdings" pitchFamily="2" charset="2"/>
              <a:buChar char="u"/>
            </a:pPr>
            <a:r>
              <a:rPr lang="en-US" sz="1800" b="1" dirty="0">
                <a:solidFill>
                  <a:schemeClr val="tx1"/>
                </a:solidFill>
              </a:rPr>
              <a:t>In this example, it's pretty clear that the number of cylinders is more important than anything based on the coefficients.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746E3571-08BF-4927-AFD0-368C2C150E08}"/>
              </a:ext>
            </a:extLst>
          </p:cNvPr>
          <p:cNvPicPr>
            <a:picLocks noChangeAspect="1"/>
          </p:cNvPicPr>
          <p:nvPr/>
        </p:nvPicPr>
        <p:blipFill>
          <a:blip r:embed="rId3"/>
          <a:stretch>
            <a:fillRect/>
          </a:stretch>
        </p:blipFill>
        <p:spPr>
          <a:xfrm>
            <a:off x="3097020" y="2951380"/>
            <a:ext cx="5900531" cy="3391462"/>
          </a:xfrm>
          <a:prstGeom prst="rect">
            <a:avLst/>
          </a:prstGeom>
          <a:ln>
            <a:solidFill>
              <a:srgbClr val="C00000"/>
            </a:solidFill>
          </a:ln>
        </p:spPr>
      </p:pic>
      <p:sp>
        <p:nvSpPr>
          <p:cNvPr id="8" name="副標題 2">
            <a:extLst>
              <a:ext uri="{FF2B5EF4-FFF2-40B4-BE49-F238E27FC236}">
                <a16:creationId xmlns:a16="http://schemas.microsoft.com/office/drawing/2014/main" id="{C27FE024-E14B-4341-84DE-A920A3937003}"/>
              </a:ext>
            </a:extLst>
          </p:cNvPr>
          <p:cNvSpPr txBox="1">
            <a:spLocks/>
          </p:cNvSpPr>
          <p:nvPr/>
        </p:nvSpPr>
        <p:spPr>
          <a:xfrm>
            <a:off x="477488" y="2961323"/>
            <a:ext cx="2371329" cy="102191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Could we have figured that out earlier?</a:t>
            </a:r>
          </a:p>
        </p:txBody>
      </p:sp>
    </p:spTree>
    <p:extLst>
      <p:ext uri="{BB962C8B-B14F-4D97-AF65-F5344CB8AC3E}">
        <p14:creationId xmlns:p14="http://schemas.microsoft.com/office/powerpoint/2010/main" val="65149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27.3 Feature Selection</a:t>
            </a:r>
            <a:endParaRPr lang="zh-TW" altLang="en-US" b="1" dirty="0">
              <a:solidFill>
                <a:srgbClr val="FFFF00"/>
              </a:solidFill>
            </a:endParaRPr>
          </a:p>
        </p:txBody>
      </p:sp>
      <p:sp>
        <p:nvSpPr>
          <p:cNvPr id="3" name="副標題 2"/>
          <p:cNvSpPr>
            <a:spLocks noGrp="1"/>
          </p:cNvSpPr>
          <p:nvPr>
            <p:ph type="subTitle" idx="1"/>
          </p:nvPr>
        </p:nvSpPr>
        <p:spPr>
          <a:xfrm>
            <a:off x="457199" y="1221153"/>
            <a:ext cx="854027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 Selection by doors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A6C0C23C-6272-42E3-864E-9BD71456A9D5}"/>
              </a:ext>
            </a:extLst>
          </p:cNvPr>
          <p:cNvPicPr>
            <a:picLocks noChangeAspect="1"/>
          </p:cNvPicPr>
          <p:nvPr/>
        </p:nvPicPr>
        <p:blipFill>
          <a:blip r:embed="rId3"/>
          <a:stretch>
            <a:fillRect/>
          </a:stretch>
        </p:blipFill>
        <p:spPr>
          <a:xfrm>
            <a:off x="475636" y="1689325"/>
            <a:ext cx="5389785" cy="3885848"/>
          </a:xfrm>
          <a:prstGeom prst="rect">
            <a:avLst/>
          </a:prstGeom>
          <a:solidFill>
            <a:schemeClr val="accent2"/>
          </a:solidFill>
          <a:ln>
            <a:solidFill>
              <a:srgbClr val="C00000"/>
            </a:solidFill>
          </a:ln>
        </p:spPr>
      </p:pic>
      <p:sp>
        <p:nvSpPr>
          <p:cNvPr id="10" name="Rectangle 9">
            <a:extLst>
              <a:ext uri="{FF2B5EF4-FFF2-40B4-BE49-F238E27FC236}">
                <a16:creationId xmlns:a16="http://schemas.microsoft.com/office/drawing/2014/main" id="{3A8A8643-C5E9-4C4B-A4D4-16EC89337FAB}"/>
              </a:ext>
            </a:extLst>
          </p:cNvPr>
          <p:cNvSpPr/>
          <p:nvPr/>
        </p:nvSpPr>
        <p:spPr>
          <a:xfrm>
            <a:off x="683568" y="5229200"/>
            <a:ext cx="288032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E0FF070-D534-4D01-94D1-91CBE64478E1}"/>
              </a:ext>
            </a:extLst>
          </p:cNvPr>
          <p:cNvPicPr>
            <a:picLocks noChangeAspect="1"/>
          </p:cNvPicPr>
          <p:nvPr/>
        </p:nvPicPr>
        <p:blipFill>
          <a:blip r:embed="rId4"/>
          <a:stretch>
            <a:fillRect/>
          </a:stretch>
        </p:blipFill>
        <p:spPr>
          <a:xfrm>
            <a:off x="6444208" y="4932970"/>
            <a:ext cx="1552575" cy="476250"/>
          </a:xfrm>
          <a:prstGeom prst="rect">
            <a:avLst/>
          </a:prstGeom>
          <a:ln>
            <a:solidFill>
              <a:srgbClr val="C00000"/>
            </a:solidFill>
          </a:ln>
        </p:spPr>
      </p:pic>
    </p:spTree>
    <p:extLst>
      <p:ext uri="{BB962C8B-B14F-4D97-AF65-F5344CB8AC3E}">
        <p14:creationId xmlns:p14="http://schemas.microsoft.com/office/powerpoint/2010/main" val="398977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27.3 Feature Selection</a:t>
            </a:r>
            <a:endParaRPr lang="zh-TW" altLang="en-US" b="1" dirty="0">
              <a:solidFill>
                <a:srgbClr val="FFFF00"/>
              </a:solidFill>
            </a:endParaRPr>
          </a:p>
        </p:txBody>
      </p:sp>
      <p:sp>
        <p:nvSpPr>
          <p:cNvPr id="3" name="副標題 2"/>
          <p:cNvSpPr>
            <a:spLocks noGrp="1"/>
          </p:cNvSpPr>
          <p:nvPr>
            <p:ph type="subTitle" idx="1"/>
          </p:nvPr>
        </p:nvSpPr>
        <p:spPr>
          <a:xfrm>
            <a:off x="457200" y="1221153"/>
            <a:ext cx="8384940" cy="4796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 Selection by doors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D4320D0B-5940-4645-A820-C9C913BA22EB}"/>
              </a:ext>
            </a:extLst>
          </p:cNvPr>
          <p:cNvPicPr>
            <a:picLocks noChangeAspect="1"/>
          </p:cNvPicPr>
          <p:nvPr/>
        </p:nvPicPr>
        <p:blipFill>
          <a:blip r:embed="rId3"/>
          <a:stretch>
            <a:fillRect/>
          </a:stretch>
        </p:blipFill>
        <p:spPr>
          <a:xfrm>
            <a:off x="1763688" y="1852560"/>
            <a:ext cx="2286000" cy="619125"/>
          </a:xfrm>
          <a:prstGeom prst="rect">
            <a:avLst/>
          </a:prstGeom>
          <a:ln>
            <a:solidFill>
              <a:srgbClr val="C00000"/>
            </a:solidFill>
          </a:ln>
        </p:spPr>
      </p:pic>
      <p:sp>
        <p:nvSpPr>
          <p:cNvPr id="12" name="副標題 2">
            <a:extLst>
              <a:ext uri="{FF2B5EF4-FFF2-40B4-BE49-F238E27FC236}">
                <a16:creationId xmlns:a16="http://schemas.microsoft.com/office/drawing/2014/main" id="{C5BFD9DA-7F82-47C9-8BD8-44B2B0854D95}"/>
              </a:ext>
            </a:extLst>
          </p:cNvPr>
          <p:cNvSpPr txBox="1">
            <a:spLocks/>
          </p:cNvSpPr>
          <p:nvPr/>
        </p:nvSpPr>
        <p:spPr>
          <a:xfrm>
            <a:off x="457199" y="2756382"/>
            <a:ext cx="8384940" cy="139269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Surprisingly, more doors does not mean a higher price! </a:t>
            </a:r>
          </a:p>
          <a:p>
            <a:pPr marL="342900" indent="-342900" algn="l">
              <a:buClr>
                <a:srgbClr val="0070C0"/>
              </a:buClr>
              <a:buSzPct val="80000"/>
              <a:buFont typeface="Wingdings" pitchFamily="2" charset="2"/>
              <a:buChar char="u"/>
            </a:pPr>
            <a:r>
              <a:rPr lang="en-US" sz="1800" b="1" dirty="0">
                <a:solidFill>
                  <a:schemeClr val="tx1"/>
                </a:solidFill>
              </a:rPr>
              <a:t>Maybe it implies a sport car in some cases?</a:t>
            </a:r>
          </a:p>
          <a:p>
            <a:pPr marL="342900" indent="-342900" algn="l">
              <a:buClr>
                <a:srgbClr val="0070C0"/>
              </a:buClr>
              <a:buSzPct val="80000"/>
              <a:buFont typeface="Wingdings" pitchFamily="2" charset="2"/>
              <a:buChar char="u"/>
            </a:pPr>
            <a:r>
              <a:rPr lang="en-US" sz="1800" b="1" dirty="0">
                <a:solidFill>
                  <a:schemeClr val="tx1"/>
                </a:solidFill>
              </a:rPr>
              <a:t>So it's not surprising that it's pretty useless as a predictor here. </a:t>
            </a:r>
          </a:p>
          <a:p>
            <a:pPr marL="342900" indent="-342900" algn="l">
              <a:buClr>
                <a:srgbClr val="0070C0"/>
              </a:buClr>
              <a:buSzPct val="80000"/>
              <a:buFont typeface="Wingdings" pitchFamily="2" charset="2"/>
              <a:buChar char="u"/>
            </a:pPr>
            <a:r>
              <a:rPr lang="en-US" sz="1800" b="1" dirty="0">
                <a:solidFill>
                  <a:schemeClr val="tx1"/>
                </a:solidFill>
              </a:rPr>
              <a:t>This is a very small data set however, so we can't really read much meaning into it.</a:t>
            </a:r>
          </a:p>
        </p:txBody>
      </p:sp>
    </p:spTree>
    <p:extLst>
      <p:ext uri="{BB962C8B-B14F-4D97-AF65-F5344CB8AC3E}">
        <p14:creationId xmlns:p14="http://schemas.microsoft.com/office/powerpoint/2010/main" val="625031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Multiple Regression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695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a:t>
            </a:r>
          </a:p>
          <a:p>
            <a:pPr marL="342900" indent="-342900" algn="l">
              <a:buClr>
                <a:srgbClr val="0070C0"/>
              </a:buClr>
              <a:buSzPct val="80000"/>
              <a:buFont typeface="Wingdings" pitchFamily="2" charset="2"/>
              <a:buChar char="u"/>
            </a:pPr>
            <a:r>
              <a:rPr lang="en-US" sz="1800" b="1" dirty="0">
                <a:solidFill>
                  <a:schemeClr val="tx1"/>
                </a:solidFill>
              </a:rPr>
              <a:t>Multiple regression take more than one variables to represent the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27.4 Car Price Prediction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27575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27.4 Car Price Prediction</a:t>
            </a:r>
            <a:endParaRPr lang="zh-TW" altLang="en-US" b="1" dirty="0">
              <a:solidFill>
                <a:srgbClr val="FFFF00"/>
              </a:solidFill>
            </a:endParaRPr>
          </a:p>
        </p:txBody>
      </p:sp>
      <p:sp>
        <p:nvSpPr>
          <p:cNvPr id="3" name="副標題 2"/>
          <p:cNvSpPr>
            <a:spLocks noGrp="1"/>
          </p:cNvSpPr>
          <p:nvPr>
            <p:ph type="subTitle" idx="1"/>
          </p:nvPr>
        </p:nvSpPr>
        <p:spPr>
          <a:xfrm>
            <a:off x="457200" y="1221152"/>
            <a:ext cx="8384940" cy="13437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Car Price Prediction</a:t>
            </a:r>
          </a:p>
          <a:p>
            <a:pPr marL="342900" indent="-342900" algn="l">
              <a:buClr>
                <a:srgbClr val="0070C0"/>
              </a:buClr>
              <a:buSzPct val="80000"/>
              <a:buFont typeface="Wingdings" pitchFamily="2" charset="2"/>
              <a:buChar char="u"/>
            </a:pPr>
            <a:r>
              <a:rPr lang="en-US" sz="1800" b="1" dirty="0">
                <a:solidFill>
                  <a:schemeClr val="tx1"/>
                </a:solidFill>
              </a:rPr>
              <a:t>How would you use this to make an actual prediction? </a:t>
            </a:r>
          </a:p>
          <a:p>
            <a:pPr marL="342900" indent="-342900" algn="l">
              <a:buClr>
                <a:srgbClr val="0070C0"/>
              </a:buClr>
              <a:buSzPct val="80000"/>
              <a:buFont typeface="Wingdings" pitchFamily="2" charset="2"/>
              <a:buChar char="u"/>
            </a:pPr>
            <a:r>
              <a:rPr lang="en-US" sz="1800" b="1" dirty="0">
                <a:solidFill>
                  <a:schemeClr val="tx1"/>
                </a:solidFill>
              </a:rPr>
              <a:t>Start by scaling your multiple feature variables into the same scale used to train the model, then just call </a:t>
            </a:r>
            <a:r>
              <a:rPr lang="en-US" sz="1800" b="1" dirty="0" err="1">
                <a:solidFill>
                  <a:schemeClr val="tx1"/>
                </a:solidFill>
              </a:rPr>
              <a:t>est.predict</a:t>
            </a:r>
            <a:r>
              <a:rPr lang="en-US" sz="1800" b="1" dirty="0">
                <a:solidFill>
                  <a:schemeClr val="tx1"/>
                </a:solidFill>
              </a:rPr>
              <a:t>() on the scaled features: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8DBE0CE5-E08A-4FEA-8A93-3F6C21CF3AB1}"/>
              </a:ext>
            </a:extLst>
          </p:cNvPr>
          <p:cNvPicPr>
            <a:picLocks noChangeAspect="1"/>
          </p:cNvPicPr>
          <p:nvPr/>
        </p:nvPicPr>
        <p:blipFill>
          <a:blip r:embed="rId3"/>
          <a:stretch>
            <a:fillRect/>
          </a:stretch>
        </p:blipFill>
        <p:spPr>
          <a:xfrm>
            <a:off x="4810125" y="2790302"/>
            <a:ext cx="3486150" cy="447675"/>
          </a:xfrm>
          <a:prstGeom prst="rect">
            <a:avLst/>
          </a:prstGeom>
          <a:ln>
            <a:solidFill>
              <a:srgbClr val="C00000"/>
            </a:solidFill>
          </a:ln>
        </p:spPr>
      </p:pic>
      <p:pic>
        <p:nvPicPr>
          <p:cNvPr id="9" name="Picture 8">
            <a:extLst>
              <a:ext uri="{FF2B5EF4-FFF2-40B4-BE49-F238E27FC236}">
                <a16:creationId xmlns:a16="http://schemas.microsoft.com/office/drawing/2014/main" id="{16FD8130-E80C-49E7-9242-9EC197C18AC1}"/>
              </a:ext>
            </a:extLst>
          </p:cNvPr>
          <p:cNvPicPr>
            <a:picLocks noChangeAspect="1"/>
          </p:cNvPicPr>
          <p:nvPr/>
        </p:nvPicPr>
        <p:blipFill>
          <a:blip r:embed="rId4"/>
          <a:stretch>
            <a:fillRect/>
          </a:stretch>
        </p:blipFill>
        <p:spPr>
          <a:xfrm>
            <a:off x="502171" y="2714173"/>
            <a:ext cx="4069829" cy="3772942"/>
          </a:xfrm>
          <a:prstGeom prst="rect">
            <a:avLst/>
          </a:prstGeom>
          <a:ln>
            <a:solidFill>
              <a:srgbClr val="C00000"/>
            </a:solidFill>
          </a:ln>
        </p:spPr>
      </p:pic>
    </p:spTree>
    <p:extLst>
      <p:ext uri="{BB962C8B-B14F-4D97-AF65-F5344CB8AC3E}">
        <p14:creationId xmlns:p14="http://schemas.microsoft.com/office/powerpoint/2010/main" val="220094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27.5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0397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27.5 Exercise</a:t>
            </a:r>
            <a:endParaRPr lang="zh-TW" altLang="en-US" b="1" dirty="0">
              <a:solidFill>
                <a:srgbClr val="FFFF00"/>
              </a:solidFill>
            </a:endParaRPr>
          </a:p>
        </p:txBody>
      </p:sp>
      <p:sp>
        <p:nvSpPr>
          <p:cNvPr id="3" name="副標題 2"/>
          <p:cNvSpPr>
            <a:spLocks noGrp="1"/>
          </p:cNvSpPr>
          <p:nvPr>
            <p:ph type="subTitle" idx="1"/>
          </p:nvPr>
        </p:nvSpPr>
        <p:spPr>
          <a:xfrm>
            <a:off x="457200" y="1221153"/>
            <a:ext cx="8384940" cy="6956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Predict the car price for 100 mileage, 8 cylinders, 4 doors.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6356A646-2D1D-4687-85AE-A43D9337E8F3}"/>
              </a:ext>
            </a:extLst>
          </p:cNvPr>
          <p:cNvPicPr>
            <a:picLocks noChangeAspect="1"/>
          </p:cNvPicPr>
          <p:nvPr/>
        </p:nvPicPr>
        <p:blipFill>
          <a:blip r:embed="rId3"/>
          <a:stretch>
            <a:fillRect/>
          </a:stretch>
        </p:blipFill>
        <p:spPr>
          <a:xfrm>
            <a:off x="2466605" y="2160452"/>
            <a:ext cx="4210790" cy="3994199"/>
          </a:xfrm>
          <a:prstGeom prst="rect">
            <a:avLst/>
          </a:prstGeom>
          <a:ln>
            <a:solidFill>
              <a:srgbClr val="C00000"/>
            </a:solidFill>
          </a:ln>
        </p:spPr>
      </p:pic>
    </p:spTree>
    <p:extLst>
      <p:ext uri="{BB962C8B-B14F-4D97-AF65-F5344CB8AC3E}">
        <p14:creationId xmlns:p14="http://schemas.microsoft.com/office/powerpoint/2010/main" val="1018349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27.5 Exercise</a:t>
            </a:r>
            <a:endParaRPr lang="zh-TW" altLang="en-US" b="1" dirty="0">
              <a:solidFill>
                <a:srgbClr val="FFFF00"/>
              </a:solidFill>
            </a:endParaRPr>
          </a:p>
        </p:txBody>
      </p:sp>
      <p:sp>
        <p:nvSpPr>
          <p:cNvPr id="3" name="副標題 2"/>
          <p:cNvSpPr>
            <a:spLocks noGrp="1"/>
          </p:cNvSpPr>
          <p:nvPr>
            <p:ph type="subTitle" idx="1"/>
          </p:nvPr>
        </p:nvSpPr>
        <p:spPr>
          <a:xfrm>
            <a:off x="457200" y="1221153"/>
            <a:ext cx="8384940" cy="6956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A876783E-40C4-4F51-B722-71E41FC4292B}"/>
              </a:ext>
            </a:extLst>
          </p:cNvPr>
          <p:cNvPicPr>
            <a:picLocks noChangeAspect="1"/>
          </p:cNvPicPr>
          <p:nvPr/>
        </p:nvPicPr>
        <p:blipFill>
          <a:blip r:embed="rId3"/>
          <a:stretch>
            <a:fillRect/>
          </a:stretch>
        </p:blipFill>
        <p:spPr>
          <a:xfrm>
            <a:off x="1319808" y="2016218"/>
            <a:ext cx="6300192" cy="4340132"/>
          </a:xfrm>
          <a:prstGeom prst="rect">
            <a:avLst/>
          </a:prstGeom>
        </p:spPr>
      </p:pic>
      <p:sp>
        <p:nvSpPr>
          <p:cNvPr id="9" name="Rectangle 8">
            <a:extLst>
              <a:ext uri="{FF2B5EF4-FFF2-40B4-BE49-F238E27FC236}">
                <a16:creationId xmlns:a16="http://schemas.microsoft.com/office/drawing/2014/main" id="{4B99A744-5A43-46ED-8B6B-0F7AC6F99C7A}"/>
              </a:ext>
            </a:extLst>
          </p:cNvPr>
          <p:cNvSpPr/>
          <p:nvPr/>
        </p:nvSpPr>
        <p:spPr>
          <a:xfrm>
            <a:off x="1319808" y="5877272"/>
            <a:ext cx="2388096"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398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Multiple Regression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2207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a:t>
            </a:r>
          </a:p>
          <a:p>
            <a:pPr marL="342900" indent="-342900" algn="l">
              <a:buClr>
                <a:srgbClr val="0070C0"/>
              </a:buClr>
              <a:buSzPct val="80000"/>
              <a:buFont typeface="Wingdings" pitchFamily="2" charset="2"/>
              <a:buChar char="u"/>
            </a:pPr>
            <a:r>
              <a:rPr lang="en-US" sz="1800" b="1" dirty="0">
                <a:solidFill>
                  <a:schemeClr val="tx1"/>
                </a:solidFill>
              </a:rPr>
              <a:t>What is more than one variable influences the one you are interested in?</a:t>
            </a:r>
          </a:p>
          <a:p>
            <a:pPr marL="342900" indent="-342900" algn="l">
              <a:buClr>
                <a:srgbClr val="0070C0"/>
              </a:buClr>
              <a:buSzPct val="80000"/>
              <a:buFont typeface="Wingdings" pitchFamily="2" charset="2"/>
              <a:buChar char="u"/>
            </a:pPr>
            <a:r>
              <a:rPr lang="en-US" sz="1800" b="1" dirty="0">
                <a:solidFill>
                  <a:schemeClr val="tx1"/>
                </a:solidFill>
              </a:rPr>
              <a:t>Example: </a:t>
            </a:r>
          </a:p>
          <a:p>
            <a:pPr marL="342900" indent="-342900" algn="l">
              <a:buClr>
                <a:srgbClr val="0070C0"/>
              </a:buClr>
              <a:buSzPct val="80000"/>
              <a:buFont typeface="Wingdings" pitchFamily="2" charset="2"/>
              <a:buChar char="u"/>
            </a:pPr>
            <a:r>
              <a:rPr lang="en-US" sz="1800" b="1" dirty="0">
                <a:solidFill>
                  <a:schemeClr val="tx1"/>
                </a:solidFill>
              </a:rPr>
              <a:t>Predict price for a care based on its many attributes (body style, brand, mileage, and etc.).</a:t>
            </a:r>
          </a:p>
          <a:p>
            <a:pPr marL="342900" indent="-342900" algn="l">
              <a:buClr>
                <a:srgbClr val="0070C0"/>
              </a:buClr>
              <a:buSzPct val="80000"/>
              <a:buFont typeface="Wingdings" pitchFamily="2" charset="2"/>
              <a:buChar char="u"/>
            </a:pPr>
            <a:r>
              <a:rPr lang="en-US" sz="1800" b="1" dirty="0">
                <a:solidFill>
                  <a:schemeClr val="tx1"/>
                </a:solidFill>
              </a:rPr>
              <a:t>If you also have multiple dependent variables, such as, you are trying to predict, i.e., “multivariate regression”.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2D4726DB-FAC9-448B-A1B7-C02A94A427C9}"/>
              </a:ext>
            </a:extLst>
          </p:cNvPr>
          <p:cNvPicPr>
            <a:picLocks noChangeAspect="1"/>
          </p:cNvPicPr>
          <p:nvPr/>
        </p:nvPicPr>
        <p:blipFill>
          <a:blip r:embed="rId3"/>
          <a:stretch>
            <a:fillRect/>
          </a:stretch>
        </p:blipFill>
        <p:spPr>
          <a:xfrm>
            <a:off x="2838450" y="3525409"/>
            <a:ext cx="3467100" cy="2343150"/>
          </a:xfrm>
          <a:prstGeom prst="rect">
            <a:avLst/>
          </a:prstGeom>
          <a:ln>
            <a:solidFill>
              <a:srgbClr val="C00000"/>
            </a:solidFill>
          </a:ln>
        </p:spPr>
      </p:pic>
    </p:spTree>
    <p:extLst>
      <p:ext uri="{BB962C8B-B14F-4D97-AF65-F5344CB8AC3E}">
        <p14:creationId xmlns:p14="http://schemas.microsoft.com/office/powerpoint/2010/main" val="37866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Multiple Regression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37200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a:t>
            </a:r>
          </a:p>
          <a:p>
            <a:pPr marL="342900" indent="-342900" algn="l">
              <a:buClr>
                <a:srgbClr val="0070C0"/>
              </a:buClr>
              <a:buSzPct val="80000"/>
              <a:buFont typeface="Wingdings" pitchFamily="2" charset="2"/>
              <a:buChar char="u"/>
            </a:pPr>
            <a:r>
              <a:rPr lang="en-US" sz="1800" b="1" dirty="0">
                <a:solidFill>
                  <a:schemeClr val="tx1"/>
                </a:solidFill>
              </a:rPr>
              <a:t>What is more than one variable (more than on feature) influences the one you are interested in?</a:t>
            </a:r>
          </a:p>
          <a:p>
            <a:pPr marL="342900" indent="-342900" algn="l">
              <a:buClr>
                <a:srgbClr val="0070C0"/>
              </a:buClr>
              <a:buSzPct val="80000"/>
              <a:buFont typeface="Wingdings" pitchFamily="2" charset="2"/>
              <a:buChar char="u"/>
            </a:pPr>
            <a:r>
              <a:rPr lang="en-US" sz="1800" b="1" dirty="0">
                <a:solidFill>
                  <a:schemeClr val="tx1"/>
                </a:solidFill>
              </a:rPr>
              <a:t>Example: </a:t>
            </a:r>
          </a:p>
          <a:p>
            <a:pPr marL="342900" indent="-342900" algn="l">
              <a:buClr>
                <a:srgbClr val="0070C0"/>
              </a:buClr>
              <a:buSzPct val="80000"/>
              <a:buFont typeface="Wingdings" pitchFamily="2" charset="2"/>
              <a:buChar char="u"/>
            </a:pPr>
            <a:r>
              <a:rPr lang="en-US" sz="1800" b="1" dirty="0">
                <a:solidFill>
                  <a:schemeClr val="tx1"/>
                </a:solidFill>
              </a:rPr>
              <a:t>Predict price for a care based on its many attributes (body style, brand, mileage, and etc.).</a:t>
            </a:r>
          </a:p>
          <a:p>
            <a:pPr marL="342900" indent="-342900" algn="l">
              <a:buClr>
                <a:srgbClr val="0070C0"/>
              </a:buClr>
              <a:buSzPct val="80000"/>
              <a:buFont typeface="Wingdings" pitchFamily="2" charset="2"/>
              <a:buChar char="u"/>
            </a:pPr>
            <a:r>
              <a:rPr lang="en-US" sz="1800" b="1" dirty="0">
                <a:solidFill>
                  <a:schemeClr val="tx1"/>
                </a:solidFill>
              </a:rPr>
              <a:t>If you also have multiple dependent variables, such as, you are trying to predict, i.e., “multivariate regression”.</a:t>
            </a:r>
          </a:p>
          <a:p>
            <a:pPr marL="342900" indent="-342900" algn="l">
              <a:buClr>
                <a:srgbClr val="0070C0"/>
              </a:buClr>
              <a:buSzPct val="80000"/>
              <a:buFont typeface="Wingdings" pitchFamily="2" charset="2"/>
              <a:buChar char="u"/>
            </a:pPr>
            <a:r>
              <a:rPr lang="en-US" sz="1800" b="1" dirty="0">
                <a:solidFill>
                  <a:schemeClr val="tx1"/>
                </a:solidFill>
              </a:rPr>
              <a:t>Multiple regression: Multiple variable to predict the single output. </a:t>
            </a:r>
          </a:p>
          <a:p>
            <a:pPr marL="342900" indent="-342900" algn="l">
              <a:buClr>
                <a:srgbClr val="0070C0"/>
              </a:buClr>
              <a:buSzPct val="80000"/>
              <a:buFont typeface="Wingdings" pitchFamily="2" charset="2"/>
              <a:buChar char="u"/>
            </a:pPr>
            <a:r>
              <a:rPr lang="en-US" sz="1800" b="1" dirty="0">
                <a:solidFill>
                  <a:schemeClr val="tx1"/>
                </a:solidFill>
              </a:rPr>
              <a:t>Multivariate regression: Multiple dependent variables. Predict more than one thing at the same time, for example, what is the price based on the car model and mileage. We also want to know how long it takes to sell?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35312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Multiple Regression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47625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Still uses least squares</a:t>
            </a:r>
          </a:p>
          <a:p>
            <a:pPr marL="342900" indent="-342900" algn="l">
              <a:buClr>
                <a:srgbClr val="0070C0"/>
              </a:buClr>
              <a:buSzPct val="80000"/>
              <a:buFont typeface="Wingdings" pitchFamily="2" charset="2"/>
              <a:buChar char="u"/>
            </a:pPr>
            <a:r>
              <a:rPr lang="en-US" sz="1800" b="1" dirty="0">
                <a:solidFill>
                  <a:schemeClr val="tx1"/>
                </a:solidFill>
              </a:rPr>
              <a:t>We just end up with coefficients for each factor</a:t>
            </a:r>
          </a:p>
          <a:p>
            <a:pPr marL="800100" lvl="1" indent="-342900" algn="l">
              <a:buClr>
                <a:srgbClr val="0070C0"/>
              </a:buClr>
              <a:buSzPct val="80000"/>
              <a:buFont typeface="Wingdings" pitchFamily="2" charset="2"/>
              <a:buChar char="u"/>
            </a:pPr>
            <a:r>
              <a:rPr lang="en-US" sz="1800" b="1" dirty="0">
                <a:solidFill>
                  <a:schemeClr val="tx1"/>
                </a:solidFill>
              </a:rPr>
              <a:t>For example, price = </a:t>
            </a:r>
            <a:r>
              <a:rPr lang="el-GR" sz="1800" b="1" dirty="0">
                <a:solidFill>
                  <a:schemeClr val="tx1"/>
                </a:solidFill>
                <a:latin typeface="Calibri" panose="020F0502020204030204" pitchFamily="34" charset="0"/>
                <a:cs typeface="Calibri" panose="020F0502020204030204" pitchFamily="34" charset="0"/>
              </a:rPr>
              <a:t>α</a:t>
            </a:r>
            <a:r>
              <a:rPr lang="en-US" sz="1800" b="1" dirty="0">
                <a:solidFill>
                  <a:schemeClr val="tx1"/>
                </a:solidFill>
                <a:latin typeface="Calibri" panose="020F0502020204030204" pitchFamily="34" charset="0"/>
                <a:cs typeface="Calibri" panose="020F0502020204030204" pitchFamily="34" charset="0"/>
              </a:rPr>
              <a:t> + </a:t>
            </a:r>
            <a:r>
              <a:rPr lang="el-GR" sz="1800" b="1" dirty="0">
                <a:solidFill>
                  <a:schemeClr val="tx1"/>
                </a:solidFill>
                <a:latin typeface="Calibri" panose="020F0502020204030204" pitchFamily="34" charset="0"/>
                <a:cs typeface="Calibri" panose="020F0502020204030204" pitchFamily="34" charset="0"/>
              </a:rPr>
              <a:t>β</a:t>
            </a:r>
            <a:r>
              <a:rPr lang="en-US" sz="1800" b="1" baseline="-25000" dirty="0">
                <a:solidFill>
                  <a:schemeClr val="tx1"/>
                </a:solidFill>
                <a:latin typeface="Calibri" panose="020F0502020204030204" pitchFamily="34" charset="0"/>
                <a:cs typeface="Calibri" panose="020F0502020204030204" pitchFamily="34" charset="0"/>
              </a:rPr>
              <a:t>1</a:t>
            </a:r>
            <a:r>
              <a:rPr lang="en-US" sz="1800" b="1" dirty="0">
                <a:solidFill>
                  <a:schemeClr val="tx1"/>
                </a:solidFill>
                <a:latin typeface="Calibri" panose="020F0502020204030204" pitchFamily="34" charset="0"/>
                <a:cs typeface="Calibri" panose="020F0502020204030204" pitchFamily="34" charset="0"/>
              </a:rPr>
              <a:t> x mileage + </a:t>
            </a:r>
            <a:r>
              <a:rPr lang="el-GR" sz="1800" b="1" dirty="0">
                <a:solidFill>
                  <a:schemeClr val="tx1"/>
                </a:solidFill>
                <a:latin typeface="Calibri" panose="020F0502020204030204" pitchFamily="34" charset="0"/>
                <a:cs typeface="Calibri" panose="020F0502020204030204" pitchFamily="34" charset="0"/>
              </a:rPr>
              <a:t>β</a:t>
            </a:r>
            <a:r>
              <a:rPr lang="en-US" sz="1800" b="1" baseline="-25000" dirty="0">
                <a:solidFill>
                  <a:schemeClr val="tx1"/>
                </a:solidFill>
                <a:latin typeface="Calibri" panose="020F0502020204030204" pitchFamily="34" charset="0"/>
                <a:cs typeface="Calibri" panose="020F0502020204030204" pitchFamily="34" charset="0"/>
              </a:rPr>
              <a:t>2</a:t>
            </a:r>
            <a:r>
              <a:rPr lang="en-US" sz="1800" b="1" dirty="0">
                <a:solidFill>
                  <a:schemeClr val="tx1"/>
                </a:solidFill>
                <a:latin typeface="Calibri" panose="020F0502020204030204" pitchFamily="34" charset="0"/>
                <a:cs typeface="Calibri" panose="020F0502020204030204" pitchFamily="34" charset="0"/>
              </a:rPr>
              <a:t> x age + </a:t>
            </a:r>
            <a:r>
              <a:rPr lang="el-GR" sz="1800" b="1" dirty="0">
                <a:solidFill>
                  <a:schemeClr val="tx1"/>
                </a:solidFill>
                <a:latin typeface="Calibri" panose="020F0502020204030204" pitchFamily="34" charset="0"/>
                <a:cs typeface="Calibri" panose="020F0502020204030204" pitchFamily="34" charset="0"/>
              </a:rPr>
              <a:t>β</a:t>
            </a:r>
            <a:r>
              <a:rPr lang="en-US" sz="1800" b="1" baseline="-25000" dirty="0">
                <a:solidFill>
                  <a:schemeClr val="tx1"/>
                </a:solidFill>
                <a:latin typeface="Calibri" panose="020F0502020204030204" pitchFamily="34" charset="0"/>
                <a:cs typeface="Calibri" panose="020F0502020204030204" pitchFamily="34" charset="0"/>
              </a:rPr>
              <a:t>3</a:t>
            </a:r>
            <a:r>
              <a:rPr lang="en-US" sz="1800" b="1" dirty="0">
                <a:solidFill>
                  <a:schemeClr val="tx1"/>
                </a:solidFill>
                <a:latin typeface="Calibri" panose="020F0502020204030204" pitchFamily="34" charset="0"/>
                <a:cs typeface="Calibri" panose="020F0502020204030204" pitchFamily="34" charset="0"/>
              </a:rPr>
              <a:t> x doors </a:t>
            </a:r>
          </a:p>
          <a:p>
            <a:pPr marL="800100" lvl="1" indent="-342900" algn="l">
              <a:buClr>
                <a:srgbClr val="0070C0"/>
              </a:buClr>
              <a:buSzPct val="80000"/>
              <a:buFont typeface="Wingdings" pitchFamily="2" charset="2"/>
              <a:buChar char="u"/>
            </a:pPr>
            <a:r>
              <a:rPr lang="en-US" sz="1800" b="1" dirty="0">
                <a:solidFill>
                  <a:schemeClr val="tx1"/>
                </a:solidFill>
                <a:latin typeface="Calibri" panose="020F0502020204030204" pitchFamily="34" charset="0"/>
                <a:cs typeface="Calibri" panose="020F0502020204030204" pitchFamily="34" charset="0"/>
              </a:rPr>
              <a:t>These coefficients imply how important each factor is (if the data is all normalized)</a:t>
            </a:r>
          </a:p>
          <a:p>
            <a:pPr marL="800100" lvl="1" indent="-342900" algn="l">
              <a:buClr>
                <a:srgbClr val="0070C0"/>
              </a:buClr>
              <a:buSzPct val="80000"/>
              <a:buFont typeface="Wingdings" pitchFamily="2" charset="2"/>
              <a:buChar char="u"/>
            </a:pPr>
            <a:r>
              <a:rPr lang="en-US" sz="1800" b="1" dirty="0">
                <a:solidFill>
                  <a:schemeClr val="tx1"/>
                </a:solidFill>
                <a:latin typeface="Calibri" panose="020F0502020204030204" pitchFamily="34" charset="0"/>
                <a:cs typeface="Calibri" panose="020F0502020204030204" pitchFamily="34" charset="0"/>
              </a:rPr>
              <a:t>Get rid of ones (features with small coefficients or feature selection) that do not matter. It is very import to build machine learning model.</a:t>
            </a:r>
          </a:p>
          <a:p>
            <a:pPr marL="800100" lvl="1" indent="-342900" algn="l">
              <a:buClr>
                <a:srgbClr val="0070C0"/>
              </a:buClr>
              <a:buSzPct val="80000"/>
              <a:buFont typeface="Wingdings" pitchFamily="2" charset="2"/>
              <a:buChar char="u"/>
            </a:pPr>
            <a:r>
              <a:rPr lang="en-US" sz="1800" b="1" dirty="0">
                <a:solidFill>
                  <a:schemeClr val="tx1"/>
                </a:solidFill>
                <a:latin typeface="Calibri" panose="020F0502020204030204" pitchFamily="34" charset="0"/>
                <a:cs typeface="Calibri" panose="020F0502020204030204" pitchFamily="34" charset="0"/>
              </a:rPr>
              <a:t>Multiple regression still use least square. We use OLS (Ordinary Least Square).</a:t>
            </a:r>
          </a:p>
          <a:p>
            <a:pPr marL="342900" indent="-342900" algn="l">
              <a:buClr>
                <a:srgbClr val="0070C0"/>
              </a:buClr>
              <a:buSzPct val="80000"/>
              <a:buFont typeface="Wingdings" pitchFamily="2" charset="2"/>
              <a:buChar char="u"/>
            </a:pPr>
            <a:r>
              <a:rPr lang="en-US" sz="1800" b="1" dirty="0">
                <a:solidFill>
                  <a:schemeClr val="tx1"/>
                </a:solidFill>
                <a:latin typeface="Calibri" panose="020F0502020204030204" pitchFamily="34" charset="0"/>
                <a:cs typeface="Calibri" panose="020F0502020204030204" pitchFamily="34" charset="0"/>
              </a:rPr>
              <a:t>Call still measure fit with r-squared</a:t>
            </a:r>
          </a:p>
          <a:p>
            <a:pPr marL="342900" indent="-342900" algn="l">
              <a:buClr>
                <a:srgbClr val="0070C0"/>
              </a:buClr>
              <a:buSzPct val="80000"/>
              <a:buFont typeface="Wingdings" pitchFamily="2" charset="2"/>
              <a:buChar char="u"/>
            </a:pPr>
            <a:r>
              <a:rPr lang="en-US" sz="1800" b="1" dirty="0">
                <a:solidFill>
                  <a:schemeClr val="tx1"/>
                </a:solidFill>
                <a:latin typeface="Calibri" panose="020F0502020204030204" pitchFamily="34" charset="0"/>
                <a:cs typeface="Calibri" panose="020F0502020204030204" pitchFamily="34" charset="0"/>
              </a:rPr>
              <a:t>Need to assume the different factors are not themselves dependent on each other. Notice that we treat each features independently with their own coefficients.</a:t>
            </a:r>
          </a:p>
          <a:p>
            <a:pPr marL="342900" indent="-342900" algn="l">
              <a:buClr>
                <a:srgbClr val="0070C0"/>
              </a:buClr>
              <a:buSzPct val="80000"/>
              <a:buFont typeface="Wingdings" pitchFamily="2" charset="2"/>
              <a:buChar char="u"/>
            </a:pPr>
            <a:r>
              <a:rPr lang="en-US" sz="1800" b="1" dirty="0">
                <a:solidFill>
                  <a:schemeClr val="tx1"/>
                </a:solidFill>
                <a:latin typeface="Calibri" panose="020F0502020204030204" pitchFamily="34" charset="0"/>
                <a:cs typeface="Calibri" panose="020F0502020204030204" pitchFamily="34" charset="0"/>
              </a:rPr>
              <a:t>If there is in facto a relationship between these features. This model will not capture that. For example, the mileage of the car may have relation with age of the car. We do not capture that relationship. We may get rid of one of them (age or mileage) if you have the relationship between them.</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80551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27.1 Multiple Regression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4707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27.1 Multiple Regression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983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Example (</a:t>
            </a:r>
            <a:r>
              <a:rPr lang="en-US" sz="1800" b="1" dirty="0" err="1">
                <a:solidFill>
                  <a:schemeClr val="tx1"/>
                </a:solidFill>
              </a:rPr>
              <a:t>MultipleRegression.ipynb</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There is </a:t>
            </a:r>
            <a:r>
              <a:rPr lang="en-US" sz="1800" b="1" dirty="0" err="1">
                <a:solidFill>
                  <a:schemeClr val="tx1"/>
                </a:solidFill>
              </a:rPr>
              <a:t>statsmodel</a:t>
            </a:r>
            <a:r>
              <a:rPr lang="en-US" sz="1800" b="1" dirty="0">
                <a:solidFill>
                  <a:schemeClr val="tx1"/>
                </a:solidFill>
              </a:rPr>
              <a:t> package makes it easy. The stats model offer OLS (Ordinary Least Square)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93372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27.1 Multiple Regression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Example (</a:t>
            </a:r>
            <a:r>
              <a:rPr lang="en-US" sz="1800" b="1" dirty="0" err="1">
                <a:solidFill>
                  <a:schemeClr val="tx1"/>
                </a:solidFill>
              </a:rPr>
              <a:t>MultipleRegression.ipynb</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Let's grab a small little data set of Blue Book car values: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C20CB33D-C644-4DB5-B689-59229BFAB3AD}"/>
              </a:ext>
            </a:extLst>
          </p:cNvPr>
          <p:cNvPicPr>
            <a:picLocks noChangeAspect="1"/>
          </p:cNvPicPr>
          <p:nvPr/>
        </p:nvPicPr>
        <p:blipFill>
          <a:blip r:embed="rId3"/>
          <a:stretch>
            <a:fillRect/>
          </a:stretch>
        </p:blipFill>
        <p:spPr>
          <a:xfrm>
            <a:off x="2051720" y="2046880"/>
            <a:ext cx="4765470" cy="4349012"/>
          </a:xfrm>
          <a:prstGeom prst="rect">
            <a:avLst/>
          </a:prstGeom>
          <a:ln>
            <a:solidFill>
              <a:srgbClr val="C00000"/>
            </a:solidFill>
          </a:ln>
        </p:spPr>
      </p:pic>
    </p:spTree>
    <p:extLst>
      <p:ext uri="{BB962C8B-B14F-4D97-AF65-F5344CB8AC3E}">
        <p14:creationId xmlns:p14="http://schemas.microsoft.com/office/powerpoint/2010/main" val="212550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27.1 Multiple Regression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609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Regression Example (</a:t>
            </a:r>
            <a:r>
              <a:rPr lang="en-US" sz="1800" b="1" dirty="0" err="1">
                <a:solidFill>
                  <a:schemeClr val="tx1"/>
                </a:solidFill>
              </a:rPr>
              <a:t>MultipleRegression.ipynb</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Read excel format file cars.xls.</a:t>
            </a:r>
          </a:p>
          <a:p>
            <a:pPr marL="342900" indent="-342900" algn="l">
              <a:buClr>
                <a:srgbClr val="0070C0"/>
              </a:buClr>
              <a:buSzPct val="80000"/>
              <a:buFont typeface="Wingdings" pitchFamily="2" charset="2"/>
              <a:buChar char="u"/>
            </a:pPr>
            <a:r>
              <a:rPr lang="en-US" sz="1800" b="1" dirty="0">
                <a:solidFill>
                  <a:schemeClr val="tx1"/>
                </a:solidFill>
              </a:rPr>
              <a:t>Get Mileage and Price columns</a:t>
            </a:r>
          </a:p>
          <a:p>
            <a:pPr marL="342900" indent="-342900" algn="l">
              <a:buClr>
                <a:srgbClr val="0070C0"/>
              </a:buClr>
              <a:buSzPct val="80000"/>
              <a:buFont typeface="Wingdings" pitchFamily="2" charset="2"/>
              <a:buChar char="u"/>
            </a:pPr>
            <a:r>
              <a:rPr lang="en-US" sz="1800" b="1" dirty="0">
                <a:solidFill>
                  <a:schemeClr val="tx1"/>
                </a:solidFill>
              </a:rPr>
              <a:t>The Mileage and Price are average in each bins (0, 10000], [10000, 20000], (20000, 30000], (30000, 40000], (40000, 50000].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https://www.udemy.com/course/data-science-and-machine-learning-with-python-hands-on/learn/lecture/4020134#overview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39F22E1A-4FA2-427F-B2F2-7D1EA2A3CA98}"/>
              </a:ext>
            </a:extLst>
          </p:cNvPr>
          <p:cNvPicPr>
            <a:picLocks noChangeAspect="1"/>
          </p:cNvPicPr>
          <p:nvPr/>
        </p:nvPicPr>
        <p:blipFill>
          <a:blip r:embed="rId3"/>
          <a:stretch>
            <a:fillRect/>
          </a:stretch>
        </p:blipFill>
        <p:spPr>
          <a:xfrm>
            <a:off x="2133600" y="2873814"/>
            <a:ext cx="4736951" cy="3878289"/>
          </a:xfrm>
          <a:prstGeom prst="rect">
            <a:avLst/>
          </a:prstGeom>
          <a:ln>
            <a:solidFill>
              <a:srgbClr val="C00000"/>
            </a:solidFill>
          </a:ln>
        </p:spPr>
      </p:pic>
    </p:spTree>
    <p:extLst>
      <p:ext uri="{BB962C8B-B14F-4D97-AF65-F5344CB8AC3E}">
        <p14:creationId xmlns:p14="http://schemas.microsoft.com/office/powerpoint/2010/main" val="62917437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1321</Words>
  <Application>Microsoft Office PowerPoint</Application>
  <PresentationFormat>On-screen Show (4:3)</PresentationFormat>
  <Paragraphs>156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佈景主題</vt:lpstr>
      <vt:lpstr>27 Multiple Regression</vt:lpstr>
      <vt:lpstr>27 Multiple Regression</vt:lpstr>
      <vt:lpstr>27 Multiple Regression</vt:lpstr>
      <vt:lpstr>27 Multiple Regression</vt:lpstr>
      <vt:lpstr>27 Multiple Regression</vt:lpstr>
      <vt:lpstr>27.1 Multiple Regression Example</vt:lpstr>
      <vt:lpstr>27.1 Multiple Regression Example</vt:lpstr>
      <vt:lpstr>27.1 Multiple Regression Example</vt:lpstr>
      <vt:lpstr>27.1 Multiple Regression Example</vt:lpstr>
      <vt:lpstr>27.1 Multiple Regression Example</vt:lpstr>
      <vt:lpstr>27.2 Multiple Regression by OLS</vt:lpstr>
      <vt:lpstr>27.2 Multiple Regression by OLS</vt:lpstr>
      <vt:lpstr>27.2 Multiple Regression by OLS</vt:lpstr>
      <vt:lpstr>27.2 Multiple Regression by OLS</vt:lpstr>
      <vt:lpstr>27.2 Multiple Regression by OLS</vt:lpstr>
      <vt:lpstr>27.3 Feature Selection</vt:lpstr>
      <vt:lpstr>27.3 Feature Selection</vt:lpstr>
      <vt:lpstr>27.3 Feature Selection</vt:lpstr>
      <vt:lpstr>27.3 Feature Selection</vt:lpstr>
      <vt:lpstr>27.4 Car Price Prediction</vt:lpstr>
      <vt:lpstr>27.4 Car Price Prediction</vt:lpstr>
      <vt:lpstr>27.5 Exercise</vt:lpstr>
      <vt:lpstr>27.5 Exercise</vt:lpstr>
      <vt:lpstr>27.5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835</cp:revision>
  <dcterms:created xsi:type="dcterms:W3CDTF">2018-09-28T16:40:41Z</dcterms:created>
  <dcterms:modified xsi:type="dcterms:W3CDTF">2020-08-21T00:16:32Z</dcterms:modified>
</cp:coreProperties>
</file>