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79" r:id="rId4"/>
    <p:sldId id="277" r:id="rId5"/>
    <p:sldId id="278" r:id="rId6"/>
    <p:sldId id="280" r:id="rId7"/>
    <p:sldId id="281" r:id="rId8"/>
    <p:sldId id="282" r:id="rId9"/>
    <p:sldId id="283" r:id="rId10"/>
    <p:sldId id="284" r:id="rId11"/>
    <p:sldId id="285" r:id="rId12"/>
    <p:sldId id="286" r:id="rId13"/>
    <p:sldId id="289" r:id="rId14"/>
    <p:sldId id="288" r:id="rId15"/>
    <p:sldId id="287" r:id="rId16"/>
    <p:sldId id="291" r:id="rId17"/>
    <p:sldId id="290" r:id="rId18"/>
    <p:sldId id="292" r:id="rId19"/>
    <p:sldId id="294" r:id="rId20"/>
    <p:sldId id="293" r:id="rId21"/>
    <p:sldId id="295"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varScale="1">
        <p:scale>
          <a:sx n="89" d="100"/>
          <a:sy n="89" d="100"/>
        </p:scale>
        <p:origin x="2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 PCA Iris Dataset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54.3 PCA Components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5758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54.3 PCA Components</a:t>
            </a:r>
            <a:endParaRPr lang="zh-TW" altLang="en-US" b="1" dirty="0">
              <a:solidFill>
                <a:srgbClr val="FFFF00"/>
              </a:solidFill>
            </a:endParaRPr>
          </a:p>
        </p:txBody>
      </p:sp>
      <p:sp>
        <p:nvSpPr>
          <p:cNvPr id="3" name="副標題 2"/>
          <p:cNvSpPr>
            <a:spLocks noGrp="1"/>
          </p:cNvSpPr>
          <p:nvPr>
            <p:ph type="subTitle" idx="1"/>
          </p:nvPr>
        </p:nvSpPr>
        <p:spPr>
          <a:xfrm>
            <a:off x="457199" y="1268757"/>
            <a:ext cx="8229601" cy="28803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 Components</a:t>
            </a:r>
          </a:p>
          <a:p>
            <a:pPr marL="342900" indent="-342900" algn="l">
              <a:buClr>
                <a:srgbClr val="0070C0"/>
              </a:buClr>
              <a:buSzPct val="80000"/>
              <a:buFont typeface="Wingdings" pitchFamily="2" charset="2"/>
              <a:buChar char="u"/>
            </a:pPr>
            <a:r>
              <a:rPr lang="en-US" sz="1800" b="1" dirty="0">
                <a:solidFill>
                  <a:schemeClr val="tx1"/>
                </a:solidFill>
              </a:rPr>
              <a:t>We distill our 4D data set down to 2D.</a:t>
            </a:r>
          </a:p>
          <a:p>
            <a:pPr marL="342900" indent="-342900" algn="l">
              <a:buClr>
                <a:srgbClr val="0070C0"/>
              </a:buClr>
              <a:buSzPct val="80000"/>
              <a:buFont typeface="Wingdings" pitchFamily="2" charset="2"/>
              <a:buChar char="u"/>
            </a:pPr>
            <a:r>
              <a:rPr lang="en-US" sz="1800" b="1" dirty="0">
                <a:solidFill>
                  <a:schemeClr val="tx1"/>
                </a:solidFill>
              </a:rPr>
              <a:t>We project these 4D data down into two (orthogonal 4D) vectors.</a:t>
            </a:r>
          </a:p>
          <a:p>
            <a:pPr marL="342900" indent="-342900" algn="l">
              <a:buClr>
                <a:srgbClr val="0070C0"/>
              </a:buClr>
              <a:buSzPct val="80000"/>
              <a:buFont typeface="Wingdings" pitchFamily="2" charset="2"/>
              <a:buChar char="u"/>
            </a:pPr>
            <a:r>
              <a:rPr lang="en-US" sz="1800" b="1" dirty="0">
                <a:solidFill>
                  <a:schemeClr val="tx1"/>
                </a:solidFill>
              </a:rPr>
              <a:t>The 4D orthogonal vectors are eigenvectors.</a:t>
            </a:r>
          </a:p>
          <a:p>
            <a:pPr marL="342900" indent="-342900" algn="l">
              <a:buClr>
                <a:srgbClr val="0070C0"/>
              </a:buClr>
              <a:buSzPct val="80000"/>
              <a:buFont typeface="Wingdings" pitchFamily="2" charset="2"/>
              <a:buChar char="u"/>
            </a:pPr>
            <a:r>
              <a:rPr lang="en-US" sz="1800" b="1" dirty="0">
                <a:solidFill>
                  <a:schemeClr val="tx1"/>
                </a:solidFill>
              </a:rPr>
              <a:t>The PCA stands for Principal Components Analysis. </a:t>
            </a:r>
          </a:p>
          <a:p>
            <a:pPr marL="342900" indent="-342900" algn="l">
              <a:buClr>
                <a:srgbClr val="0070C0"/>
              </a:buClr>
              <a:buSzPct val="80000"/>
              <a:buFont typeface="Wingdings" pitchFamily="2" charset="2"/>
              <a:buChar char="u"/>
            </a:pPr>
            <a:r>
              <a:rPr lang="en-US" sz="1800" b="1" dirty="0">
                <a:solidFill>
                  <a:schemeClr val="tx1"/>
                </a:solidFill>
              </a:rPr>
              <a:t>The principal components are the eigenvectors. These eigenvectors define our planes.</a:t>
            </a:r>
          </a:p>
          <a:p>
            <a:pPr marL="342900" indent="-342900" algn="l">
              <a:buClr>
                <a:srgbClr val="0070C0"/>
              </a:buClr>
              <a:buSzPct val="80000"/>
              <a:buFont typeface="Wingdings" pitchFamily="2" charset="2"/>
              <a:buChar char="u"/>
            </a:pPr>
            <a:r>
              <a:rPr lang="en-US" sz="1800" b="1" dirty="0">
                <a:solidFill>
                  <a:schemeClr val="tx1"/>
                </a:solidFill>
              </a:rPr>
              <a:t>When we look at those eigenvectors, do not spend time to figure out what is going on here. Those data does not mean much to 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2942CA8-F224-4F09-BB83-15678BFA095E}"/>
              </a:ext>
            </a:extLst>
          </p:cNvPr>
          <p:cNvPicPr>
            <a:picLocks noChangeAspect="1"/>
          </p:cNvPicPr>
          <p:nvPr/>
        </p:nvPicPr>
        <p:blipFill>
          <a:blip r:embed="rId2"/>
          <a:stretch>
            <a:fillRect/>
          </a:stretch>
        </p:blipFill>
        <p:spPr>
          <a:xfrm>
            <a:off x="971600" y="4303412"/>
            <a:ext cx="2486025" cy="628650"/>
          </a:xfrm>
          <a:prstGeom prst="rect">
            <a:avLst/>
          </a:prstGeom>
          <a:ln>
            <a:solidFill>
              <a:srgbClr val="C00000"/>
            </a:solidFill>
          </a:ln>
        </p:spPr>
      </p:pic>
      <p:pic>
        <p:nvPicPr>
          <p:cNvPr id="9" name="Picture 8">
            <a:extLst>
              <a:ext uri="{FF2B5EF4-FFF2-40B4-BE49-F238E27FC236}">
                <a16:creationId xmlns:a16="http://schemas.microsoft.com/office/drawing/2014/main" id="{13015510-3E38-4E4D-92C7-044907F1408F}"/>
              </a:ext>
            </a:extLst>
          </p:cNvPr>
          <p:cNvPicPr>
            <a:picLocks noChangeAspect="1"/>
          </p:cNvPicPr>
          <p:nvPr/>
        </p:nvPicPr>
        <p:blipFill>
          <a:blip r:embed="rId3"/>
          <a:stretch>
            <a:fillRect/>
          </a:stretch>
        </p:blipFill>
        <p:spPr>
          <a:xfrm>
            <a:off x="3995936" y="4360253"/>
            <a:ext cx="4000500" cy="533400"/>
          </a:xfrm>
          <a:prstGeom prst="rect">
            <a:avLst/>
          </a:prstGeom>
          <a:ln>
            <a:solidFill>
              <a:srgbClr val="C00000"/>
            </a:solidFill>
          </a:ln>
        </p:spPr>
      </p:pic>
    </p:spTree>
    <p:extLst>
      <p:ext uri="{BB962C8B-B14F-4D97-AF65-F5344CB8AC3E}">
        <p14:creationId xmlns:p14="http://schemas.microsoft.com/office/powerpoint/2010/main" val="352075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54.4 PCA Result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0478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54.4 PCA Result</a:t>
            </a:r>
            <a:endParaRPr lang="zh-TW" altLang="en-US" b="1" dirty="0">
              <a:solidFill>
                <a:srgbClr val="FFFF00"/>
              </a:solidFill>
            </a:endParaRPr>
          </a:p>
        </p:txBody>
      </p:sp>
      <p:sp>
        <p:nvSpPr>
          <p:cNvPr id="3" name="副標題 2"/>
          <p:cNvSpPr>
            <a:spLocks noGrp="1"/>
          </p:cNvSpPr>
          <p:nvPr>
            <p:ph type="subTitle" idx="1"/>
          </p:nvPr>
        </p:nvSpPr>
        <p:spPr>
          <a:xfrm>
            <a:off x="457199" y="1232254"/>
            <a:ext cx="8229601" cy="33676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 Result</a:t>
            </a:r>
          </a:p>
          <a:p>
            <a:pPr marL="342900" indent="-342900" algn="l">
              <a:buClr>
                <a:srgbClr val="0070C0"/>
              </a:buClr>
              <a:buSzPct val="80000"/>
              <a:buFont typeface="Wingdings" pitchFamily="2" charset="2"/>
              <a:buChar char="u"/>
            </a:pPr>
            <a:r>
              <a:rPr lang="en-US" sz="1800" b="1" dirty="0">
                <a:solidFill>
                  <a:schemeClr val="tx1"/>
                </a:solidFill>
              </a:rPr>
              <a:t>The PCA results are called “</a:t>
            </a:r>
            <a:r>
              <a:rPr lang="en-US" sz="1800" b="1" dirty="0" err="1">
                <a:solidFill>
                  <a:schemeClr val="tx1"/>
                </a:solidFill>
              </a:rPr>
              <a:t>explained_variance_ratio</a:t>
            </a:r>
            <a:r>
              <a:rPr lang="en-US" sz="1800" b="1" dirty="0">
                <a:solidFill>
                  <a:schemeClr val="tx1"/>
                </a:solidFill>
              </a:rPr>
              <a:t>_”.</a:t>
            </a:r>
          </a:p>
          <a:p>
            <a:pPr marL="342900" indent="-342900" algn="l">
              <a:buClr>
                <a:srgbClr val="0070C0"/>
              </a:buClr>
              <a:buSzPct val="80000"/>
              <a:buFont typeface="Wingdings" pitchFamily="2" charset="2"/>
              <a:buChar char="u"/>
            </a:pPr>
            <a:r>
              <a:rPr lang="en-US" sz="1800" b="1" dirty="0">
                <a:solidFill>
                  <a:schemeClr val="tx1"/>
                </a:solidFill>
              </a:rPr>
              <a:t>These data tell you how much of the variance in the original 4 dimensional data was preserved as I reduced it down to tow dimensions.</a:t>
            </a:r>
          </a:p>
          <a:p>
            <a:pPr marL="342900" indent="-342900" algn="l">
              <a:buClr>
                <a:srgbClr val="0070C0"/>
              </a:buClr>
              <a:buSzPct val="80000"/>
              <a:buFont typeface="Wingdings" pitchFamily="2" charset="2"/>
              <a:buChar char="u"/>
            </a:pPr>
            <a:r>
              <a:rPr lang="en-US" sz="1800" b="1" dirty="0">
                <a:solidFill>
                  <a:schemeClr val="tx1"/>
                </a:solidFill>
              </a:rPr>
              <a:t>It tell us, the first dimension, we got the preserve of 92.46% of the variance in the data. In the second dimension, we have preserved 5.3% of data.</a:t>
            </a:r>
          </a:p>
          <a:p>
            <a:pPr marL="342900" indent="-342900" algn="l">
              <a:buClr>
                <a:srgbClr val="0070C0"/>
              </a:buClr>
              <a:buSzPct val="80000"/>
              <a:buFont typeface="Wingdings" pitchFamily="2" charset="2"/>
              <a:buChar char="u"/>
            </a:pPr>
            <a:r>
              <a:rPr lang="en-US" sz="1800" b="1" dirty="0">
                <a:solidFill>
                  <a:schemeClr val="tx1"/>
                </a:solidFill>
              </a:rPr>
              <a:t>Then, we sum the first and second dimension together, we have 97.76%. This means, when we project from 4D into 2D data, we preserve 97.76% of the variance in the source data.</a:t>
            </a:r>
          </a:p>
          <a:p>
            <a:pPr marL="342900" indent="-342900" algn="l">
              <a:buClr>
                <a:srgbClr val="0070C0"/>
              </a:buClr>
              <a:buSzPct val="80000"/>
              <a:buFont typeface="Wingdings" pitchFamily="2" charset="2"/>
              <a:buChar char="u"/>
            </a:pPr>
            <a:r>
              <a:rPr lang="en-US" sz="1800" b="1" dirty="0">
                <a:solidFill>
                  <a:schemeClr val="tx1"/>
                </a:solidFill>
              </a:rPr>
              <a:t>Conclusion: The 4-dimensional data are not necessary to capture all the information in this dataset. This is very interesting and pretty cool.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2BA5E457-1470-48FA-BECB-032FBB976881}"/>
              </a:ext>
            </a:extLst>
          </p:cNvPr>
          <p:cNvPicPr>
            <a:picLocks noChangeAspect="1"/>
          </p:cNvPicPr>
          <p:nvPr/>
        </p:nvPicPr>
        <p:blipFill>
          <a:blip r:embed="rId2"/>
          <a:stretch>
            <a:fillRect/>
          </a:stretch>
        </p:blipFill>
        <p:spPr>
          <a:xfrm>
            <a:off x="5436096" y="4875952"/>
            <a:ext cx="2828925" cy="676275"/>
          </a:xfrm>
          <a:prstGeom prst="rect">
            <a:avLst/>
          </a:prstGeom>
          <a:ln>
            <a:solidFill>
              <a:srgbClr val="C00000"/>
            </a:solidFill>
          </a:ln>
        </p:spPr>
      </p:pic>
      <p:pic>
        <p:nvPicPr>
          <p:cNvPr id="10" name="Picture 9">
            <a:extLst>
              <a:ext uri="{FF2B5EF4-FFF2-40B4-BE49-F238E27FC236}">
                <a16:creationId xmlns:a16="http://schemas.microsoft.com/office/drawing/2014/main" id="{456E7DA7-268E-449E-85C3-B1ECE8BB7904}"/>
              </a:ext>
            </a:extLst>
          </p:cNvPr>
          <p:cNvPicPr>
            <a:picLocks noChangeAspect="1"/>
          </p:cNvPicPr>
          <p:nvPr/>
        </p:nvPicPr>
        <p:blipFill>
          <a:blip r:embed="rId3"/>
          <a:stretch>
            <a:fillRect/>
          </a:stretch>
        </p:blipFill>
        <p:spPr>
          <a:xfrm>
            <a:off x="457199" y="4844695"/>
            <a:ext cx="4791075" cy="971550"/>
          </a:xfrm>
          <a:prstGeom prst="rect">
            <a:avLst/>
          </a:prstGeom>
          <a:ln>
            <a:solidFill>
              <a:srgbClr val="C00000"/>
            </a:solidFill>
          </a:ln>
        </p:spPr>
      </p:pic>
    </p:spTree>
    <p:extLst>
      <p:ext uri="{BB962C8B-B14F-4D97-AF65-F5344CB8AC3E}">
        <p14:creationId xmlns:p14="http://schemas.microsoft.com/office/powerpoint/2010/main" val="364600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54.5 Plot PCA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4268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54.5 Plot PCA Data</a:t>
            </a:r>
            <a:endParaRPr lang="zh-TW" altLang="en-US" b="1" dirty="0">
              <a:solidFill>
                <a:srgbClr val="FFFF00"/>
              </a:solidFill>
            </a:endParaRPr>
          </a:p>
        </p:txBody>
      </p:sp>
      <p:sp>
        <p:nvSpPr>
          <p:cNvPr id="3" name="副標題 2"/>
          <p:cNvSpPr>
            <a:spLocks noGrp="1"/>
          </p:cNvSpPr>
          <p:nvPr>
            <p:ph type="subTitle" idx="1"/>
          </p:nvPr>
        </p:nvSpPr>
        <p:spPr>
          <a:xfrm>
            <a:off x="457199" y="1232256"/>
            <a:ext cx="8229601" cy="35648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PCA Data</a:t>
            </a:r>
          </a:p>
          <a:p>
            <a:pPr marL="342900" indent="-342900" algn="l">
              <a:buClr>
                <a:srgbClr val="0070C0"/>
              </a:buClr>
              <a:buSzPct val="80000"/>
              <a:buFont typeface="Wingdings" pitchFamily="2" charset="2"/>
              <a:buChar char="u"/>
            </a:pPr>
            <a:r>
              <a:rPr lang="en-US" sz="1800" b="1" dirty="0">
                <a:solidFill>
                  <a:schemeClr val="tx1"/>
                </a:solidFill>
              </a:rPr>
              <a:t>Now, We have 2-D data instead of 4-D Data.</a:t>
            </a:r>
          </a:p>
          <a:p>
            <a:pPr marL="342900" indent="-342900" algn="l">
              <a:buClr>
                <a:srgbClr val="0070C0"/>
              </a:buClr>
              <a:buSzPct val="80000"/>
              <a:buFont typeface="Wingdings" pitchFamily="2" charset="2"/>
              <a:buChar char="u"/>
            </a:pPr>
            <a:r>
              <a:rPr lang="en-US" sz="1800" b="1" dirty="0">
                <a:solidFill>
                  <a:schemeClr val="tx1"/>
                </a:solidFill>
              </a:rPr>
              <a:t>This is very cool.</a:t>
            </a:r>
          </a:p>
          <a:p>
            <a:pPr marL="342900" indent="-342900" algn="l">
              <a:buClr>
                <a:srgbClr val="0070C0"/>
              </a:buClr>
              <a:buSzPct val="80000"/>
              <a:buFont typeface="Wingdings" pitchFamily="2" charset="2"/>
              <a:buChar char="u"/>
            </a:pPr>
            <a:r>
              <a:rPr lang="en-US" sz="1800" b="1" dirty="0">
                <a:solidFill>
                  <a:schemeClr val="tx1"/>
                </a:solidFill>
              </a:rPr>
              <a:t>Although we have thrown away two of our four dimensions, PCA give us the two dimensions data which is well enough.</a:t>
            </a:r>
          </a:p>
          <a:p>
            <a:pPr marL="342900" indent="-342900" algn="l">
              <a:buClr>
                <a:srgbClr val="0070C0"/>
              </a:buClr>
              <a:buSzPct val="80000"/>
              <a:buFont typeface="Wingdings" pitchFamily="2" charset="2"/>
              <a:buChar char="u"/>
            </a:pPr>
            <a:r>
              <a:rPr lang="en-US" sz="1800" b="1" dirty="0">
                <a:solidFill>
                  <a:schemeClr val="tx1"/>
                </a:solidFill>
              </a:rPr>
              <a:t>PCA have captured 92% of the variance in our data in a single first dimension data.</a:t>
            </a:r>
          </a:p>
          <a:p>
            <a:pPr marL="342900" indent="-342900" algn="l">
              <a:buClr>
                <a:srgbClr val="0070C0"/>
              </a:buClr>
              <a:buSzPct val="80000"/>
              <a:buFont typeface="Wingdings" pitchFamily="2" charset="2"/>
              <a:buChar char="u"/>
            </a:pPr>
            <a:r>
              <a:rPr lang="en-US" sz="1800" b="1" dirty="0">
                <a:solidFill>
                  <a:schemeClr val="tx1"/>
                </a:solidFill>
              </a:rPr>
              <a:t>The second dimension just gives us an additional 5% accuracy. Altogether we have 97.76% accuracy (Only lost less than 3% of the variance) in our </a:t>
            </a:r>
            <a:r>
              <a:rPr lang="en-US" sz="1800" b="1" dirty="0" err="1">
                <a:solidFill>
                  <a:schemeClr val="tx1"/>
                </a:solidFill>
              </a:rPr>
              <a:t>orginal</a:t>
            </a:r>
            <a:r>
              <a:rPr lang="en-US" sz="1800" b="1" dirty="0">
                <a:solidFill>
                  <a:schemeClr val="tx1"/>
                </a:solidFill>
              </a:rPr>
              <a:t> data by projecting from 4 dimensions down to two dimensions.</a:t>
            </a:r>
          </a:p>
          <a:p>
            <a:pPr marL="342900" indent="-342900" algn="l">
              <a:buClr>
                <a:srgbClr val="0070C0"/>
              </a:buClr>
              <a:buSzPct val="80000"/>
              <a:buFont typeface="Wingdings" pitchFamily="2" charset="2"/>
              <a:buChar char="u"/>
            </a:pPr>
            <a:r>
              <a:rPr lang="en-US" sz="1800" b="1" dirty="0">
                <a:solidFill>
                  <a:schemeClr val="tx1"/>
                </a:solidFill>
              </a:rPr>
              <a:t>Now, we have a 2D representation of our data, we can plot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333838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E8E54E2F-6DCB-4B3C-A1ED-7E5F07E0A9BB}"/>
              </a:ext>
            </a:extLst>
          </p:cNvPr>
          <p:cNvPicPr>
            <a:picLocks noChangeAspect="1"/>
          </p:cNvPicPr>
          <p:nvPr/>
        </p:nvPicPr>
        <p:blipFill>
          <a:blip r:embed="rId2"/>
          <a:stretch>
            <a:fillRect/>
          </a:stretch>
        </p:blipFill>
        <p:spPr>
          <a:xfrm>
            <a:off x="441404" y="1849980"/>
            <a:ext cx="5724848" cy="4626140"/>
          </a:xfrm>
          <a:prstGeom prst="rect">
            <a:avLst/>
          </a:prstGeom>
          <a:ln>
            <a:solidFill>
              <a:srgbClr val="C00000"/>
            </a:solidFill>
          </a:ln>
        </p:spPr>
      </p:pic>
      <p:sp>
        <p:nvSpPr>
          <p:cNvPr id="54" name="Rectangle 53">
            <a:extLst>
              <a:ext uri="{FF2B5EF4-FFF2-40B4-BE49-F238E27FC236}">
                <a16:creationId xmlns:a16="http://schemas.microsoft.com/office/drawing/2014/main" id="{A56B389F-3596-4D3B-AAEC-4C0FB14DEF50}"/>
              </a:ext>
            </a:extLst>
          </p:cNvPr>
          <p:cNvSpPr/>
          <p:nvPr/>
        </p:nvSpPr>
        <p:spPr>
          <a:xfrm>
            <a:off x="845846" y="4787681"/>
            <a:ext cx="5320405" cy="11352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6556F6-2EE3-408A-B2E4-C0EE01C37536}"/>
              </a:ext>
            </a:extLst>
          </p:cNvPr>
          <p:cNvPicPr>
            <a:picLocks noChangeAspect="1"/>
          </p:cNvPicPr>
          <p:nvPr/>
        </p:nvPicPr>
        <p:blipFill>
          <a:blip r:embed="rId3"/>
          <a:stretch>
            <a:fillRect/>
          </a:stretch>
        </p:blipFill>
        <p:spPr>
          <a:xfrm>
            <a:off x="6408229" y="3140968"/>
            <a:ext cx="2735771" cy="2613365"/>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54.5 Plot PCA Data</a:t>
            </a:r>
            <a:endParaRPr lang="zh-TW" altLang="en-US" b="1" dirty="0">
              <a:solidFill>
                <a:srgbClr val="FFFF00"/>
              </a:solidFill>
            </a:endParaRPr>
          </a:p>
        </p:txBody>
      </p:sp>
      <p:sp>
        <p:nvSpPr>
          <p:cNvPr id="3" name="副標題 2"/>
          <p:cNvSpPr>
            <a:spLocks noGrp="1"/>
          </p:cNvSpPr>
          <p:nvPr>
            <p:ph type="subTitle" idx="1"/>
          </p:nvPr>
        </p:nvSpPr>
        <p:spPr>
          <a:xfrm>
            <a:off x="457199" y="1232256"/>
            <a:ext cx="6923113" cy="379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PCA Data Code: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1" name="Rectangle 10">
            <a:extLst>
              <a:ext uri="{FF2B5EF4-FFF2-40B4-BE49-F238E27FC236}">
                <a16:creationId xmlns:a16="http://schemas.microsoft.com/office/drawing/2014/main" id="{F66C313A-6C48-4B7A-9B97-24DFEDDEDDA2}"/>
              </a:ext>
            </a:extLst>
          </p:cNvPr>
          <p:cNvSpPr/>
          <p:nvPr/>
        </p:nvSpPr>
        <p:spPr>
          <a:xfrm>
            <a:off x="899592" y="2254489"/>
            <a:ext cx="2808312" cy="15145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93C806-1D39-46F7-9BBB-4679EDF03002}"/>
              </a:ext>
            </a:extLst>
          </p:cNvPr>
          <p:cNvSpPr/>
          <p:nvPr/>
        </p:nvSpPr>
        <p:spPr>
          <a:xfrm>
            <a:off x="6408229" y="3121548"/>
            <a:ext cx="1420088" cy="436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0919233-381C-47C4-BFC7-A548C69056A0}"/>
              </a:ext>
            </a:extLst>
          </p:cNvPr>
          <p:cNvCxnSpPr>
            <a:cxnSpLocks/>
            <a:stCxn id="11" idx="3"/>
            <a:endCxn id="15" idx="1"/>
          </p:cNvCxnSpPr>
          <p:nvPr/>
        </p:nvCxnSpPr>
        <p:spPr>
          <a:xfrm>
            <a:off x="3707904" y="3011752"/>
            <a:ext cx="2700325" cy="3278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4171A5F3-9078-4DA8-AD9C-8551A808FBFE}"/>
              </a:ext>
            </a:extLst>
          </p:cNvPr>
          <p:cNvSpPr/>
          <p:nvPr/>
        </p:nvSpPr>
        <p:spPr>
          <a:xfrm>
            <a:off x="880674" y="3797925"/>
            <a:ext cx="3979357" cy="3883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B7E72E-6872-41C8-AB23-6C9784104F0E}"/>
              </a:ext>
            </a:extLst>
          </p:cNvPr>
          <p:cNvSpPr/>
          <p:nvPr/>
        </p:nvSpPr>
        <p:spPr>
          <a:xfrm>
            <a:off x="6408229" y="3639184"/>
            <a:ext cx="1420088" cy="2005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4A7C657-11F8-405D-8806-6D12706D7751}"/>
              </a:ext>
            </a:extLst>
          </p:cNvPr>
          <p:cNvCxnSpPr>
            <a:cxnSpLocks/>
            <a:stCxn id="22" idx="3"/>
            <a:endCxn id="24" idx="1"/>
          </p:cNvCxnSpPr>
          <p:nvPr/>
        </p:nvCxnSpPr>
        <p:spPr>
          <a:xfrm flipV="1">
            <a:off x="4860031" y="3739458"/>
            <a:ext cx="1548198" cy="2526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Rectangle 36">
            <a:extLst>
              <a:ext uri="{FF2B5EF4-FFF2-40B4-BE49-F238E27FC236}">
                <a16:creationId xmlns:a16="http://schemas.microsoft.com/office/drawing/2014/main" id="{C1A84FE6-0AEB-4539-8970-7A95AC0E30DF}"/>
              </a:ext>
            </a:extLst>
          </p:cNvPr>
          <p:cNvSpPr/>
          <p:nvPr/>
        </p:nvSpPr>
        <p:spPr>
          <a:xfrm>
            <a:off x="880675" y="4186247"/>
            <a:ext cx="3691326" cy="3883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C80E98C-3174-4156-A299-734AED5F77D7}"/>
              </a:ext>
            </a:extLst>
          </p:cNvPr>
          <p:cNvSpPr/>
          <p:nvPr/>
        </p:nvSpPr>
        <p:spPr>
          <a:xfrm>
            <a:off x="6408229" y="3827289"/>
            <a:ext cx="2735771" cy="2069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FF67EF4E-46B8-42D2-A1EF-E6EA9FF90BD7}"/>
              </a:ext>
            </a:extLst>
          </p:cNvPr>
          <p:cNvCxnSpPr>
            <a:cxnSpLocks/>
            <a:stCxn id="37" idx="3"/>
            <a:endCxn id="39" idx="1"/>
          </p:cNvCxnSpPr>
          <p:nvPr/>
        </p:nvCxnSpPr>
        <p:spPr>
          <a:xfrm flipV="1">
            <a:off x="4572001" y="3930754"/>
            <a:ext cx="1836228" cy="4496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Rectangle 51">
            <a:extLst>
              <a:ext uri="{FF2B5EF4-FFF2-40B4-BE49-F238E27FC236}">
                <a16:creationId xmlns:a16="http://schemas.microsoft.com/office/drawing/2014/main" id="{E38F6B7D-628D-4CD6-AC6D-749079C4E031}"/>
              </a:ext>
            </a:extLst>
          </p:cNvPr>
          <p:cNvSpPr/>
          <p:nvPr/>
        </p:nvSpPr>
        <p:spPr>
          <a:xfrm>
            <a:off x="6392319" y="4021600"/>
            <a:ext cx="1610161" cy="1752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CB10ED1E-9603-4468-AE61-A5069CE438D2}"/>
              </a:ext>
            </a:extLst>
          </p:cNvPr>
          <p:cNvCxnSpPr>
            <a:cxnSpLocks/>
            <a:stCxn id="54" idx="3"/>
            <a:endCxn id="52" idx="1"/>
          </p:cNvCxnSpPr>
          <p:nvPr/>
        </p:nvCxnSpPr>
        <p:spPr>
          <a:xfrm flipV="1">
            <a:off x="6166251" y="4897677"/>
            <a:ext cx="226068" cy="45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24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54.5 Plot PCA Data</a:t>
            </a:r>
            <a:endParaRPr lang="zh-TW" altLang="en-US" b="1" dirty="0">
              <a:solidFill>
                <a:srgbClr val="FFFF00"/>
              </a:solidFill>
            </a:endParaRPr>
          </a:p>
        </p:txBody>
      </p:sp>
      <p:sp>
        <p:nvSpPr>
          <p:cNvPr id="3" name="副標題 2"/>
          <p:cNvSpPr>
            <a:spLocks noGrp="1"/>
          </p:cNvSpPr>
          <p:nvPr>
            <p:ph type="subTitle" idx="1"/>
          </p:nvPr>
        </p:nvSpPr>
        <p:spPr>
          <a:xfrm>
            <a:off x="457199" y="1232256"/>
            <a:ext cx="8201088" cy="15486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PCA Data</a:t>
            </a:r>
          </a:p>
          <a:p>
            <a:pPr marL="342900" indent="-342900" algn="l">
              <a:buClr>
                <a:srgbClr val="0070C0"/>
              </a:buClr>
              <a:buSzPct val="80000"/>
              <a:buFont typeface="Wingdings" pitchFamily="2" charset="2"/>
              <a:buChar char="u"/>
            </a:pPr>
            <a:r>
              <a:rPr lang="en-US" sz="1800" b="1" dirty="0">
                <a:solidFill>
                  <a:schemeClr val="tx1"/>
                </a:solidFill>
              </a:rPr>
              <a:t>You can see the three different types of Iris are still clustered pretty well. </a:t>
            </a:r>
          </a:p>
          <a:p>
            <a:pPr marL="342900" indent="-342900" algn="l">
              <a:buClr>
                <a:srgbClr val="0070C0"/>
              </a:buClr>
              <a:buSzPct val="80000"/>
              <a:buFont typeface="Wingdings" pitchFamily="2" charset="2"/>
              <a:buChar char="u"/>
            </a:pPr>
            <a:r>
              <a:rPr lang="en-US" sz="1800" b="1" dirty="0">
                <a:solidFill>
                  <a:schemeClr val="tx1"/>
                </a:solidFill>
              </a:rPr>
              <a:t>If you think about it, this probably works well because the overall size of an individual flower probably makes both the petal and sepal sizes increase by a similar amount.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B75A5E57-00BF-4032-B57A-3B37DDC74108}"/>
              </a:ext>
            </a:extLst>
          </p:cNvPr>
          <p:cNvPicPr>
            <a:picLocks noChangeAspect="1"/>
          </p:cNvPicPr>
          <p:nvPr/>
        </p:nvPicPr>
        <p:blipFill>
          <a:blip r:embed="rId2"/>
          <a:stretch>
            <a:fillRect/>
          </a:stretch>
        </p:blipFill>
        <p:spPr>
          <a:xfrm>
            <a:off x="4559485" y="2886398"/>
            <a:ext cx="3926807" cy="3457297"/>
          </a:xfrm>
          <a:prstGeom prst="rect">
            <a:avLst/>
          </a:prstGeom>
          <a:ln>
            <a:solidFill>
              <a:srgbClr val="C00000"/>
            </a:solidFill>
          </a:ln>
        </p:spPr>
      </p:pic>
      <p:sp>
        <p:nvSpPr>
          <p:cNvPr id="8" name="副標題 2">
            <a:extLst>
              <a:ext uri="{FF2B5EF4-FFF2-40B4-BE49-F238E27FC236}">
                <a16:creationId xmlns:a16="http://schemas.microsoft.com/office/drawing/2014/main" id="{345BA238-C664-4805-B897-738A279C2E4B}"/>
              </a:ext>
            </a:extLst>
          </p:cNvPr>
          <p:cNvSpPr txBox="1">
            <a:spLocks/>
          </p:cNvSpPr>
          <p:nvPr/>
        </p:nvSpPr>
        <p:spPr>
          <a:xfrm>
            <a:off x="457199" y="2906692"/>
            <a:ext cx="4102286" cy="28985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Although the actual numbers on this graph have no intuitive meaning, we see the measure of the ratio of width and height for petals and sepals.</a:t>
            </a:r>
          </a:p>
          <a:p>
            <a:pPr marL="342900" indent="-342900" algn="l">
              <a:buClr>
                <a:srgbClr val="0070C0"/>
              </a:buClr>
              <a:buSzPct val="80000"/>
              <a:buFont typeface="Wingdings" pitchFamily="2" charset="2"/>
              <a:buChar char="u"/>
            </a:pPr>
            <a:r>
              <a:rPr lang="en-US" sz="1800" b="1" dirty="0">
                <a:solidFill>
                  <a:schemeClr val="tx1"/>
                </a:solidFill>
              </a:rPr>
              <a:t>PCA distilled our 4-dimensional data (height, width of petals and height, width sepals) down to 2-dimensional data (PCA variance) own with three groups of target data (setosa, versicolor, and virginica).</a:t>
            </a:r>
          </a:p>
        </p:txBody>
      </p:sp>
    </p:spTree>
    <p:extLst>
      <p:ext uri="{BB962C8B-B14F-4D97-AF65-F5344CB8AC3E}">
        <p14:creationId xmlns:p14="http://schemas.microsoft.com/office/powerpoint/2010/main" val="374829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54.6 </a:t>
            </a:r>
            <a:r>
              <a:rPr lang="en-US" altLang="zh-TW" sz="4800" b="1" dirty="0" err="1">
                <a:solidFill>
                  <a:srgbClr val="FFFF00"/>
                </a:solidFill>
              </a:rPr>
              <a:t>Exercsie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1804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54.6 Exercise</a:t>
            </a:r>
            <a:endParaRPr lang="zh-TW" altLang="en-US" b="1" dirty="0">
              <a:solidFill>
                <a:srgbClr val="FFFF00"/>
              </a:solidFill>
            </a:endParaRPr>
          </a:p>
        </p:txBody>
      </p:sp>
      <p:sp>
        <p:nvSpPr>
          <p:cNvPr id="3" name="副標題 2"/>
          <p:cNvSpPr>
            <a:spLocks noGrp="1"/>
          </p:cNvSpPr>
          <p:nvPr>
            <p:ph type="subTitle" idx="1"/>
          </p:nvPr>
        </p:nvSpPr>
        <p:spPr>
          <a:xfrm>
            <a:off x="457199" y="1232256"/>
            <a:ext cx="8201088" cy="1620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We transform the from 4-D Iris Data down to a 2-D.</a:t>
            </a:r>
          </a:p>
          <a:p>
            <a:pPr marL="342900" indent="-342900" algn="l">
              <a:buClr>
                <a:srgbClr val="0070C0"/>
              </a:buClr>
              <a:buSzPct val="80000"/>
              <a:buFont typeface="Wingdings" pitchFamily="2" charset="2"/>
              <a:buChar char="u"/>
            </a:pPr>
            <a:r>
              <a:rPr lang="en-US" sz="1800" b="1" dirty="0">
                <a:solidFill>
                  <a:schemeClr val="tx1"/>
                </a:solidFill>
              </a:rPr>
              <a:t>Try transform 4-D Iris data into 1-D and still preserve most of its variance.</a:t>
            </a:r>
          </a:p>
          <a:p>
            <a:pPr marL="342900" indent="-342900" algn="l">
              <a:buClr>
                <a:srgbClr val="0070C0"/>
              </a:buClr>
              <a:buSzPct val="80000"/>
              <a:buFont typeface="Wingdings" pitchFamily="2" charset="2"/>
              <a:buChar char="u"/>
            </a:pPr>
            <a:r>
              <a:rPr lang="en-US" sz="1800" b="1" dirty="0">
                <a:solidFill>
                  <a:schemeClr val="tx1"/>
                </a:solidFill>
              </a:rPr>
              <a:t>1. Transform original Iris data and PCA 1-D Data and variance.</a:t>
            </a:r>
          </a:p>
          <a:p>
            <a:pPr marL="342900" indent="-342900" algn="l">
              <a:buClr>
                <a:srgbClr val="0070C0"/>
              </a:buClr>
              <a:buSzPct val="80000"/>
              <a:buFont typeface="Wingdings" pitchFamily="2" charset="2"/>
              <a:buChar char="u"/>
            </a:pPr>
            <a:r>
              <a:rPr lang="en-US" sz="1800" b="1" dirty="0">
                <a:solidFill>
                  <a:schemeClr val="tx1"/>
                </a:solidFill>
              </a:rPr>
              <a:t>2. Plot the original Iris data and transform PCA 1-D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400900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 PCA Iris Dataset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16917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 Iris Dataset</a:t>
            </a:r>
          </a:p>
          <a:p>
            <a:pPr marL="342900" indent="-342900" algn="l">
              <a:buClr>
                <a:srgbClr val="0070C0"/>
              </a:buClr>
              <a:buSzPct val="80000"/>
              <a:buFont typeface="Wingdings" pitchFamily="2" charset="2"/>
              <a:buChar char="u"/>
            </a:pPr>
            <a:r>
              <a:rPr lang="en-US" sz="1800" b="1" dirty="0">
                <a:solidFill>
                  <a:schemeClr val="tx1"/>
                </a:solidFill>
              </a:rPr>
              <a:t>We apply Principal Component Analysis to the Iris Dataset which is four dimensional dataset that we are going to reduce to two dimensions.</a:t>
            </a:r>
          </a:p>
          <a:p>
            <a:pPr marL="342900" indent="-342900" algn="l">
              <a:buClr>
                <a:srgbClr val="0070C0"/>
              </a:buClr>
              <a:buSzPct val="80000"/>
              <a:buFont typeface="Wingdings" pitchFamily="2" charset="2"/>
              <a:buChar char="u"/>
            </a:pPr>
            <a:r>
              <a:rPr lang="en-US" sz="1800" b="1" dirty="0">
                <a:solidFill>
                  <a:schemeClr val="tx1"/>
                </a:solidFill>
              </a:rPr>
              <a:t>We are going to see what we can actually still preserve most of the information in that dataset even by throwing away half of the dimensions. It is very cool.</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54.6 Exercise</a:t>
            </a:r>
            <a:endParaRPr lang="zh-TW" altLang="en-US" b="1" dirty="0">
              <a:solidFill>
                <a:srgbClr val="FFFF00"/>
              </a:solidFill>
            </a:endParaRPr>
          </a:p>
        </p:txBody>
      </p:sp>
      <p:sp>
        <p:nvSpPr>
          <p:cNvPr id="3" name="副標題 2"/>
          <p:cNvSpPr>
            <a:spLocks noGrp="1"/>
          </p:cNvSpPr>
          <p:nvPr>
            <p:ph type="subTitle" idx="1"/>
          </p:nvPr>
        </p:nvSpPr>
        <p:spPr>
          <a:xfrm>
            <a:off x="457199" y="1232256"/>
            <a:ext cx="8201088" cy="657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Ans:</a:t>
            </a:r>
          </a:p>
          <a:p>
            <a:pPr marL="342900" indent="-342900" algn="l">
              <a:buClr>
                <a:srgbClr val="0070C0"/>
              </a:buClr>
              <a:buSzPct val="80000"/>
              <a:buFont typeface="Wingdings" pitchFamily="2" charset="2"/>
              <a:buChar char="u"/>
            </a:pPr>
            <a:r>
              <a:rPr lang="en-US" sz="1800" b="1" dirty="0">
                <a:solidFill>
                  <a:schemeClr val="tx1"/>
                </a:solidFill>
              </a:rPr>
              <a:t>1. Transform Original Iris Data into PCA 1-D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3FBA3889-2B82-4D68-A528-8E394F57A569}"/>
              </a:ext>
            </a:extLst>
          </p:cNvPr>
          <p:cNvPicPr>
            <a:picLocks noChangeAspect="1"/>
          </p:cNvPicPr>
          <p:nvPr/>
        </p:nvPicPr>
        <p:blipFill>
          <a:blip r:embed="rId2"/>
          <a:stretch>
            <a:fillRect/>
          </a:stretch>
        </p:blipFill>
        <p:spPr>
          <a:xfrm>
            <a:off x="457199" y="1923180"/>
            <a:ext cx="3960128" cy="4461694"/>
          </a:xfrm>
          <a:prstGeom prst="rect">
            <a:avLst/>
          </a:prstGeom>
          <a:ln>
            <a:solidFill>
              <a:srgbClr val="C00000"/>
            </a:solidFill>
          </a:ln>
        </p:spPr>
      </p:pic>
      <p:pic>
        <p:nvPicPr>
          <p:cNvPr id="10" name="Picture 9">
            <a:extLst>
              <a:ext uri="{FF2B5EF4-FFF2-40B4-BE49-F238E27FC236}">
                <a16:creationId xmlns:a16="http://schemas.microsoft.com/office/drawing/2014/main" id="{1884853D-63CE-44A9-83AF-AC954BF8FFD5}"/>
              </a:ext>
            </a:extLst>
          </p:cNvPr>
          <p:cNvPicPr>
            <a:picLocks noChangeAspect="1"/>
          </p:cNvPicPr>
          <p:nvPr/>
        </p:nvPicPr>
        <p:blipFill>
          <a:blip r:embed="rId3"/>
          <a:stretch>
            <a:fillRect/>
          </a:stretch>
        </p:blipFill>
        <p:spPr>
          <a:xfrm>
            <a:off x="3779912" y="3123052"/>
            <a:ext cx="5073784" cy="2037719"/>
          </a:xfrm>
          <a:prstGeom prst="rect">
            <a:avLst/>
          </a:prstGeom>
          <a:ln>
            <a:solidFill>
              <a:srgbClr val="C00000"/>
            </a:solidFill>
          </a:ln>
        </p:spPr>
      </p:pic>
    </p:spTree>
    <p:extLst>
      <p:ext uri="{BB962C8B-B14F-4D97-AF65-F5344CB8AC3E}">
        <p14:creationId xmlns:p14="http://schemas.microsoft.com/office/powerpoint/2010/main" val="1410592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54.6 Exercise</a:t>
            </a:r>
            <a:endParaRPr lang="zh-TW" altLang="en-US" b="1" dirty="0">
              <a:solidFill>
                <a:srgbClr val="FFFF00"/>
              </a:solidFill>
            </a:endParaRPr>
          </a:p>
        </p:txBody>
      </p:sp>
      <p:sp>
        <p:nvSpPr>
          <p:cNvPr id="3" name="副標題 2"/>
          <p:cNvSpPr>
            <a:spLocks noGrp="1"/>
          </p:cNvSpPr>
          <p:nvPr>
            <p:ph type="subTitle" idx="1"/>
          </p:nvPr>
        </p:nvSpPr>
        <p:spPr>
          <a:xfrm>
            <a:off x="457199" y="1232255"/>
            <a:ext cx="8201088" cy="9775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Ans:</a:t>
            </a:r>
          </a:p>
          <a:p>
            <a:pPr marL="342900" indent="-342900" algn="l">
              <a:buClr>
                <a:srgbClr val="0070C0"/>
              </a:buClr>
              <a:buSzPct val="80000"/>
              <a:buFont typeface="Wingdings" pitchFamily="2" charset="2"/>
              <a:buChar char="u"/>
            </a:pPr>
            <a:r>
              <a:rPr lang="en-US" sz="1800" b="1" dirty="0">
                <a:solidFill>
                  <a:schemeClr val="tx1"/>
                </a:solidFill>
              </a:rPr>
              <a:t>2. Plot the original Iris data and transform PCA 1-D Data.</a:t>
            </a:r>
          </a:p>
          <a:p>
            <a:pPr marL="342900" indent="-342900" algn="l">
              <a:buClr>
                <a:srgbClr val="0070C0"/>
              </a:buClr>
              <a:buSzPct val="80000"/>
              <a:buFont typeface="Wingdings" pitchFamily="2" charset="2"/>
              <a:buChar char="u"/>
            </a:pPr>
            <a:r>
              <a:rPr lang="en-US" sz="1800" b="1" dirty="0">
                <a:solidFill>
                  <a:schemeClr val="tx1"/>
                </a:solidFill>
              </a:rPr>
              <a:t>&gt; python 06_exercise-02-plot-pca-1d.py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23C1E75-EF85-4697-8788-79F7B40119C1}"/>
              </a:ext>
            </a:extLst>
          </p:cNvPr>
          <p:cNvPicPr>
            <a:picLocks noChangeAspect="1"/>
          </p:cNvPicPr>
          <p:nvPr/>
        </p:nvPicPr>
        <p:blipFill>
          <a:blip r:embed="rId2"/>
          <a:stretch>
            <a:fillRect/>
          </a:stretch>
        </p:blipFill>
        <p:spPr>
          <a:xfrm>
            <a:off x="427351" y="2408628"/>
            <a:ext cx="4078880" cy="4071908"/>
          </a:xfrm>
          <a:prstGeom prst="rect">
            <a:avLst/>
          </a:prstGeom>
          <a:ln>
            <a:solidFill>
              <a:srgbClr val="C00000"/>
            </a:solidFill>
          </a:ln>
        </p:spPr>
      </p:pic>
      <p:pic>
        <p:nvPicPr>
          <p:cNvPr id="8" name="Picture 7">
            <a:extLst>
              <a:ext uri="{FF2B5EF4-FFF2-40B4-BE49-F238E27FC236}">
                <a16:creationId xmlns:a16="http://schemas.microsoft.com/office/drawing/2014/main" id="{CE2CA416-FEC9-42FF-88BF-5E02C5324B2A}"/>
              </a:ext>
            </a:extLst>
          </p:cNvPr>
          <p:cNvPicPr>
            <a:picLocks noChangeAspect="1"/>
          </p:cNvPicPr>
          <p:nvPr/>
        </p:nvPicPr>
        <p:blipFill>
          <a:blip r:embed="rId3"/>
          <a:stretch>
            <a:fillRect/>
          </a:stretch>
        </p:blipFill>
        <p:spPr>
          <a:xfrm>
            <a:off x="4637769" y="3144868"/>
            <a:ext cx="3691241" cy="3267561"/>
          </a:xfrm>
          <a:prstGeom prst="rect">
            <a:avLst/>
          </a:prstGeom>
          <a:ln>
            <a:solidFill>
              <a:srgbClr val="C00000"/>
            </a:solidFill>
          </a:ln>
        </p:spPr>
      </p:pic>
    </p:spTree>
    <p:extLst>
      <p:ext uri="{BB962C8B-B14F-4D97-AF65-F5344CB8AC3E}">
        <p14:creationId xmlns:p14="http://schemas.microsoft.com/office/powerpoint/2010/main" val="18779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54.1 PCA</a:t>
            </a:r>
            <a:endParaRPr lang="zh-TW" altLang="en-US" b="1" dirty="0">
              <a:solidFill>
                <a:srgbClr val="FFFF00"/>
              </a:solidFill>
            </a:endParaRPr>
          </a:p>
        </p:txBody>
      </p:sp>
      <p:sp>
        <p:nvSpPr>
          <p:cNvPr id="3" name="副標題 2"/>
          <p:cNvSpPr>
            <a:spLocks noGrp="1"/>
          </p:cNvSpPr>
          <p:nvPr>
            <p:ph type="subTitle" idx="1"/>
          </p:nvPr>
        </p:nvSpPr>
        <p:spPr>
          <a:xfrm>
            <a:off x="457199" y="1268758"/>
            <a:ext cx="3682753" cy="1460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a:t>
            </a:r>
          </a:p>
          <a:p>
            <a:pPr marL="342900" indent="-342900" algn="l">
              <a:buClr>
                <a:srgbClr val="0070C0"/>
              </a:buClr>
              <a:buSzPct val="80000"/>
              <a:buFont typeface="Wingdings" pitchFamily="2" charset="2"/>
              <a:buChar char="u"/>
            </a:pPr>
            <a:r>
              <a:rPr lang="en-US" sz="1800" b="1" dirty="0">
                <a:solidFill>
                  <a:schemeClr val="tx1"/>
                </a:solidFill>
              </a:rPr>
              <a:t>The Iris can be classified into setosa, versicolor, or virginica, by the petals and sepals by petals and sepals sizes.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Rectangle 8">
            <a:extLst>
              <a:ext uri="{FF2B5EF4-FFF2-40B4-BE49-F238E27FC236}">
                <a16:creationId xmlns:a16="http://schemas.microsoft.com/office/drawing/2014/main" id="{B4C00C09-F608-493A-A018-C52D0092D8B5}"/>
              </a:ext>
            </a:extLst>
          </p:cNvPr>
          <p:cNvSpPr/>
          <p:nvPr/>
        </p:nvSpPr>
        <p:spPr>
          <a:xfrm>
            <a:off x="430994" y="3850352"/>
            <a:ext cx="1368151"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setosa</a:t>
            </a:r>
          </a:p>
        </p:txBody>
      </p:sp>
      <p:sp>
        <p:nvSpPr>
          <p:cNvPr id="10" name="Rectangle 9">
            <a:extLst>
              <a:ext uri="{FF2B5EF4-FFF2-40B4-BE49-F238E27FC236}">
                <a16:creationId xmlns:a16="http://schemas.microsoft.com/office/drawing/2014/main" id="{01EA92F8-2CD0-415A-A688-84EE73E23BA4}"/>
              </a:ext>
            </a:extLst>
          </p:cNvPr>
          <p:cNvSpPr/>
          <p:nvPr/>
        </p:nvSpPr>
        <p:spPr>
          <a:xfrm>
            <a:off x="2340303" y="3089068"/>
            <a:ext cx="1368152"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versicolor</a:t>
            </a:r>
          </a:p>
        </p:txBody>
      </p:sp>
      <p:sp>
        <p:nvSpPr>
          <p:cNvPr id="11" name="Rectangle 10">
            <a:extLst>
              <a:ext uri="{FF2B5EF4-FFF2-40B4-BE49-F238E27FC236}">
                <a16:creationId xmlns:a16="http://schemas.microsoft.com/office/drawing/2014/main" id="{C7E751FF-6FBA-4A09-9E78-9176D3B2ABE3}"/>
              </a:ext>
            </a:extLst>
          </p:cNvPr>
          <p:cNvSpPr/>
          <p:nvPr/>
        </p:nvSpPr>
        <p:spPr>
          <a:xfrm>
            <a:off x="2340303" y="4927364"/>
            <a:ext cx="1220413" cy="276252"/>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virginica</a:t>
            </a:r>
          </a:p>
        </p:txBody>
      </p:sp>
      <p:pic>
        <p:nvPicPr>
          <p:cNvPr id="1032" name="Picture 8">
            <a:extLst>
              <a:ext uri="{FF2B5EF4-FFF2-40B4-BE49-F238E27FC236}">
                <a16:creationId xmlns:a16="http://schemas.microsoft.com/office/drawing/2014/main" id="{4F4C5FFB-0E68-41B5-BB5F-5A0586B77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43" y="4247065"/>
            <a:ext cx="1539560" cy="205041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09CC546-7D85-4F3D-9A35-594D4208C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554" y="3593326"/>
            <a:ext cx="1558916" cy="11691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991D9C7-5CAD-4089-8878-E15E86EB0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000" y="5333892"/>
            <a:ext cx="1558916" cy="126839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E856CA0-9D2B-4337-A258-9B4CB5957F03}"/>
              </a:ext>
            </a:extLst>
          </p:cNvPr>
          <p:cNvPicPr>
            <a:picLocks noChangeAspect="1"/>
          </p:cNvPicPr>
          <p:nvPr/>
        </p:nvPicPr>
        <p:blipFill>
          <a:blip r:embed="rId5"/>
          <a:stretch>
            <a:fillRect/>
          </a:stretch>
        </p:blipFill>
        <p:spPr>
          <a:xfrm>
            <a:off x="4241813" y="1268759"/>
            <a:ext cx="4705715" cy="5143993"/>
          </a:xfrm>
          <a:prstGeom prst="rect">
            <a:avLst/>
          </a:prstGeom>
          <a:ln>
            <a:solidFill>
              <a:srgbClr val="C00000"/>
            </a:solidFill>
          </a:ln>
        </p:spPr>
      </p:pic>
    </p:spTree>
    <p:extLst>
      <p:ext uri="{BB962C8B-B14F-4D97-AF65-F5344CB8AC3E}">
        <p14:creationId xmlns:p14="http://schemas.microsoft.com/office/powerpoint/2010/main" val="161348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54.1 PCA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8155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54.1 PCA</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a:t>
            </a:r>
          </a:p>
          <a:p>
            <a:pPr marL="342900" indent="-342900" algn="l">
              <a:buClr>
                <a:srgbClr val="0070C0"/>
              </a:buClr>
              <a:buSzPct val="80000"/>
              <a:buFont typeface="Wingdings" pitchFamily="2" charset="2"/>
              <a:buChar char="u"/>
            </a:pPr>
            <a:r>
              <a:rPr lang="en-US" sz="1800" b="1" dirty="0">
                <a:solidFill>
                  <a:schemeClr val="tx1"/>
                </a:solidFill>
              </a:rPr>
              <a:t>PCA is a dimensionality reduction technique; it lets you distill multi-dimensional data down to fewer dimensions, selecting new dimensions that preserve variance in the data as best it can.</a:t>
            </a:r>
          </a:p>
          <a:p>
            <a:pPr marL="342900" indent="-342900" algn="l">
              <a:buClr>
                <a:srgbClr val="0070C0"/>
              </a:buClr>
              <a:buSzPct val="80000"/>
              <a:buFont typeface="Wingdings" pitchFamily="2" charset="2"/>
              <a:buChar char="u"/>
            </a:pPr>
            <a:r>
              <a:rPr lang="en-US" sz="1800" b="1" dirty="0">
                <a:solidFill>
                  <a:schemeClr val="tx1"/>
                </a:solidFill>
              </a:rPr>
              <a:t>We are not talking about Star Trek stuff here; let's make it real - a black &amp; white image for example, contains three dimensions of data: X position, Y position, and brightness at each point. </a:t>
            </a:r>
          </a:p>
          <a:p>
            <a:pPr marL="342900" indent="-342900" algn="l">
              <a:buClr>
                <a:srgbClr val="0070C0"/>
              </a:buClr>
              <a:buSzPct val="80000"/>
              <a:buFont typeface="Wingdings" pitchFamily="2" charset="2"/>
              <a:buChar char="u"/>
            </a:pPr>
            <a:r>
              <a:rPr lang="en-US" sz="1800" b="1" dirty="0">
                <a:solidFill>
                  <a:schemeClr val="tx1"/>
                </a:solidFill>
              </a:rPr>
              <a:t>We transform that data down to two dimensions can be useful for things like image compression and facial recognition, because it transforms out the information that contributes most to the variance in the data set.</a:t>
            </a:r>
          </a:p>
          <a:p>
            <a:pPr marL="342900" indent="-342900" algn="l">
              <a:buClr>
                <a:srgbClr val="0070C0"/>
              </a:buClr>
              <a:buSzPct val="80000"/>
              <a:buFont typeface="Wingdings" pitchFamily="2" charset="2"/>
              <a:buChar char="u"/>
            </a:pPr>
            <a:r>
              <a:rPr lang="en-US" sz="1800" b="1" dirty="0">
                <a:solidFill>
                  <a:schemeClr val="tx1"/>
                </a:solidFill>
              </a:rPr>
              <a:t>Let's do this with a simpler example: the Iris data set that comes with scikit-learn. </a:t>
            </a:r>
          </a:p>
          <a:p>
            <a:pPr marL="342900" indent="-342900" algn="l">
              <a:buClr>
                <a:srgbClr val="0070C0"/>
              </a:buClr>
              <a:buSzPct val="80000"/>
              <a:buFont typeface="Wingdings" pitchFamily="2" charset="2"/>
              <a:buChar char="u"/>
            </a:pPr>
            <a:r>
              <a:rPr lang="en-US" sz="1800" b="1" dirty="0">
                <a:solidFill>
                  <a:schemeClr val="tx1"/>
                </a:solidFill>
              </a:rPr>
              <a:t>Iris is a collection of data that has four dimensions of feature data for three different kinds of Iris flowers: The length and width of both the petals and sepals of many individual flowers from each species.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45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54.1 PCA</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20504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a:t>
            </a:r>
          </a:p>
          <a:p>
            <a:pPr marL="342900" indent="-342900" algn="l">
              <a:buClr>
                <a:srgbClr val="0070C0"/>
              </a:buClr>
              <a:buSzPct val="80000"/>
              <a:buFont typeface="Wingdings" pitchFamily="2" charset="2"/>
              <a:buChar char="u"/>
            </a:pPr>
            <a:r>
              <a:rPr lang="en-US" sz="1800" b="1" dirty="0">
                <a:solidFill>
                  <a:schemeClr val="tx1"/>
                </a:solidFill>
              </a:rPr>
              <a:t>From “</a:t>
            </a:r>
            <a:r>
              <a:rPr lang="en-US" sz="1800" b="1" dirty="0">
                <a:solidFill>
                  <a:srgbClr val="0000FF"/>
                </a:solidFill>
                <a:effectLst/>
              </a:rPr>
              <a:t>from</a:t>
            </a:r>
            <a:r>
              <a:rPr lang="en-US" sz="1800" b="1" dirty="0">
                <a:solidFill>
                  <a:srgbClr val="000000"/>
                </a:solidFill>
                <a:effectLst/>
              </a:rPr>
              <a:t> </a:t>
            </a:r>
            <a:r>
              <a:rPr lang="en-US" sz="1800" b="1" dirty="0" err="1">
                <a:solidFill>
                  <a:srgbClr val="000000"/>
                </a:solidFill>
                <a:effectLst/>
              </a:rPr>
              <a:t>sklearn.datasets</a:t>
            </a:r>
            <a:r>
              <a:rPr lang="en-US" sz="1800" b="1" dirty="0">
                <a:solidFill>
                  <a:srgbClr val="000000"/>
                </a:solidFill>
                <a:effectLst/>
              </a:rPr>
              <a:t> </a:t>
            </a:r>
            <a:r>
              <a:rPr lang="en-US" sz="1800" b="1" dirty="0">
                <a:solidFill>
                  <a:srgbClr val="0000FF"/>
                </a:solidFill>
                <a:effectLst/>
              </a:rPr>
              <a:t>import</a:t>
            </a:r>
            <a:r>
              <a:rPr lang="en-US" sz="1800" b="1" dirty="0">
                <a:solidFill>
                  <a:srgbClr val="000000"/>
                </a:solidFill>
                <a:effectLst/>
              </a:rPr>
              <a:t> </a:t>
            </a:r>
            <a:r>
              <a:rPr lang="en-US" sz="1800" b="1" dirty="0" err="1">
                <a:solidFill>
                  <a:srgbClr val="000000"/>
                </a:solidFill>
                <a:effectLst/>
              </a:rPr>
              <a:t>load_iris</a:t>
            </a:r>
            <a:r>
              <a:rPr lang="en-US" sz="1800" b="1" dirty="0">
                <a:solidFill>
                  <a:srgbClr val="000000"/>
                </a:solidFill>
              </a:rPr>
              <a: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We can find the data in </a:t>
            </a:r>
          </a:p>
          <a:p>
            <a:pPr marL="342900" indent="-342900" algn="l">
              <a:buClr>
                <a:srgbClr val="0070C0"/>
              </a:buClr>
              <a:buSzPct val="80000"/>
              <a:buFont typeface="Wingdings" pitchFamily="2" charset="2"/>
              <a:buChar char="u"/>
            </a:pPr>
            <a:r>
              <a:rPr lang="en-US" sz="1800" b="1" dirty="0">
                <a:solidFill>
                  <a:schemeClr val="tx1"/>
                </a:solidFill>
              </a:rPr>
              <a:t>“C:\Users\14088\anaconda3\Lib\site-packages\</a:t>
            </a:r>
            <a:r>
              <a:rPr lang="en-US" sz="1800" b="1" dirty="0" err="1">
                <a:solidFill>
                  <a:srgbClr val="C00000"/>
                </a:solidFill>
              </a:rPr>
              <a:t>sklearn</a:t>
            </a:r>
            <a:r>
              <a:rPr lang="en-US" sz="1800" b="1" dirty="0">
                <a:solidFill>
                  <a:srgbClr val="C00000"/>
                </a:solidFill>
              </a:rPr>
              <a:t>\datasets</a:t>
            </a:r>
            <a:r>
              <a:rPr lang="en-US" sz="1800" b="1" dirty="0">
                <a:solidFill>
                  <a:schemeClr val="tx1"/>
                </a:solidFill>
              </a:rPr>
              <a:t>\data”</a:t>
            </a:r>
          </a:p>
          <a:p>
            <a:pPr marL="342900" indent="-342900" algn="l">
              <a:buClr>
                <a:srgbClr val="0070C0"/>
              </a:buClr>
              <a:buSzPct val="80000"/>
              <a:buFont typeface="Wingdings" pitchFamily="2" charset="2"/>
              <a:buChar char="u"/>
            </a:pPr>
            <a:r>
              <a:rPr lang="en-US" sz="1800" b="1" dirty="0">
                <a:solidFill>
                  <a:schemeClr val="tx1"/>
                </a:solidFill>
              </a:rPr>
              <a:t>The data is 150 rows and 4 features, for examples,  5.1, 3.5, 1.4, 0.2</a:t>
            </a:r>
          </a:p>
          <a:p>
            <a:pPr marL="342900" indent="-342900" algn="l">
              <a:buClr>
                <a:srgbClr val="0070C0"/>
              </a:buClr>
              <a:buSzPct val="80000"/>
              <a:buFont typeface="Wingdings" pitchFamily="2" charset="2"/>
              <a:buChar char="u"/>
            </a:pPr>
            <a:r>
              <a:rPr lang="en-US" sz="1800" b="1" dirty="0">
                <a:solidFill>
                  <a:schemeClr val="tx1"/>
                </a:solidFill>
              </a:rPr>
              <a:t>Three targets are: setosa, versicolor, and virginica (0, 1,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31EEBD92-1066-4A4B-98B8-5A4F51756A1A}"/>
              </a:ext>
            </a:extLst>
          </p:cNvPr>
          <p:cNvPicPr>
            <a:picLocks noChangeAspect="1"/>
          </p:cNvPicPr>
          <p:nvPr/>
        </p:nvPicPr>
        <p:blipFill>
          <a:blip r:embed="rId2"/>
          <a:stretch>
            <a:fillRect/>
          </a:stretch>
        </p:blipFill>
        <p:spPr>
          <a:xfrm>
            <a:off x="512381" y="3429000"/>
            <a:ext cx="3181350" cy="1476375"/>
          </a:xfrm>
          <a:prstGeom prst="rect">
            <a:avLst/>
          </a:prstGeom>
          <a:ln>
            <a:solidFill>
              <a:srgbClr val="C00000"/>
            </a:solidFill>
          </a:ln>
        </p:spPr>
      </p:pic>
      <p:sp>
        <p:nvSpPr>
          <p:cNvPr id="9" name="Rectangle 8">
            <a:extLst>
              <a:ext uri="{FF2B5EF4-FFF2-40B4-BE49-F238E27FC236}">
                <a16:creationId xmlns:a16="http://schemas.microsoft.com/office/drawing/2014/main" id="{B4C00C09-F608-493A-A018-C52D0092D8B5}"/>
              </a:ext>
            </a:extLst>
          </p:cNvPr>
          <p:cNvSpPr/>
          <p:nvPr/>
        </p:nvSpPr>
        <p:spPr>
          <a:xfrm>
            <a:off x="3776163" y="3427802"/>
            <a:ext cx="1368151"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setosa</a:t>
            </a:r>
          </a:p>
        </p:txBody>
      </p:sp>
      <p:sp>
        <p:nvSpPr>
          <p:cNvPr id="10" name="Rectangle 9">
            <a:extLst>
              <a:ext uri="{FF2B5EF4-FFF2-40B4-BE49-F238E27FC236}">
                <a16:creationId xmlns:a16="http://schemas.microsoft.com/office/drawing/2014/main" id="{01EA92F8-2CD0-415A-A688-84EE73E23BA4}"/>
              </a:ext>
            </a:extLst>
          </p:cNvPr>
          <p:cNvSpPr/>
          <p:nvPr/>
        </p:nvSpPr>
        <p:spPr>
          <a:xfrm>
            <a:off x="5494934" y="3454680"/>
            <a:ext cx="1368152"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versicolor</a:t>
            </a:r>
          </a:p>
        </p:txBody>
      </p:sp>
      <p:sp>
        <p:nvSpPr>
          <p:cNvPr id="11" name="Rectangle 10">
            <a:extLst>
              <a:ext uri="{FF2B5EF4-FFF2-40B4-BE49-F238E27FC236}">
                <a16:creationId xmlns:a16="http://schemas.microsoft.com/office/drawing/2014/main" id="{C7E751FF-6FBA-4A09-9E78-9176D3B2ABE3}"/>
              </a:ext>
            </a:extLst>
          </p:cNvPr>
          <p:cNvSpPr/>
          <p:nvPr/>
        </p:nvSpPr>
        <p:spPr>
          <a:xfrm>
            <a:off x="7156133" y="3476937"/>
            <a:ext cx="1220413" cy="276252"/>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virginica</a:t>
            </a:r>
          </a:p>
        </p:txBody>
      </p:sp>
      <p:pic>
        <p:nvPicPr>
          <p:cNvPr id="1032" name="Picture 8">
            <a:extLst>
              <a:ext uri="{FF2B5EF4-FFF2-40B4-BE49-F238E27FC236}">
                <a16:creationId xmlns:a16="http://schemas.microsoft.com/office/drawing/2014/main" id="{4F4C5FFB-0E68-41B5-BB5F-5A0586B77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712" y="3824515"/>
            <a:ext cx="1539560" cy="205041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09CC546-7D85-4F3D-9A35-594D4208C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934" y="3883465"/>
            <a:ext cx="1558916" cy="11691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991D9C7-5CAD-4089-8878-E15E86EB04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8830" y="3883465"/>
            <a:ext cx="1558916" cy="126839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96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54.1 PCA</a:t>
            </a:r>
            <a:endParaRPr lang="zh-TW" altLang="en-US" b="1" dirty="0">
              <a:solidFill>
                <a:srgbClr val="FFFF00"/>
              </a:solidFill>
            </a:endParaRPr>
          </a:p>
        </p:txBody>
      </p:sp>
      <p:sp>
        <p:nvSpPr>
          <p:cNvPr id="3" name="副標題 2"/>
          <p:cNvSpPr>
            <a:spLocks noGrp="1"/>
          </p:cNvSpPr>
          <p:nvPr>
            <p:ph type="subTitle" idx="1"/>
          </p:nvPr>
        </p:nvSpPr>
        <p:spPr>
          <a:xfrm>
            <a:off x="457199" y="1268759"/>
            <a:ext cx="8229601" cy="681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a:t>
            </a:r>
          </a:p>
          <a:p>
            <a:pPr marL="342900" indent="-342900" algn="l">
              <a:buClr>
                <a:srgbClr val="0070C0"/>
              </a:buClr>
              <a:buSzPct val="80000"/>
              <a:buFont typeface="Wingdings" pitchFamily="2" charset="2"/>
              <a:buChar char="u"/>
            </a:pPr>
            <a:r>
              <a:rPr lang="en-US" sz="1800" b="1" dirty="0">
                <a:solidFill>
                  <a:schemeClr val="tx1"/>
                </a:solidFill>
              </a:rPr>
              <a:t>&gt; read iris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B4C00C09-F608-493A-A018-C52D0092D8B5}"/>
              </a:ext>
            </a:extLst>
          </p:cNvPr>
          <p:cNvSpPr/>
          <p:nvPr/>
        </p:nvSpPr>
        <p:spPr>
          <a:xfrm>
            <a:off x="4981754" y="2350272"/>
            <a:ext cx="1368151"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setosa</a:t>
            </a:r>
          </a:p>
        </p:txBody>
      </p:sp>
      <p:sp>
        <p:nvSpPr>
          <p:cNvPr id="10" name="Rectangle 9">
            <a:extLst>
              <a:ext uri="{FF2B5EF4-FFF2-40B4-BE49-F238E27FC236}">
                <a16:creationId xmlns:a16="http://schemas.microsoft.com/office/drawing/2014/main" id="{01EA92F8-2CD0-415A-A688-84EE73E23BA4}"/>
              </a:ext>
            </a:extLst>
          </p:cNvPr>
          <p:cNvSpPr/>
          <p:nvPr/>
        </p:nvSpPr>
        <p:spPr>
          <a:xfrm>
            <a:off x="6876256" y="2350272"/>
            <a:ext cx="1368152" cy="320767"/>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versicolor</a:t>
            </a:r>
          </a:p>
        </p:txBody>
      </p:sp>
      <p:sp>
        <p:nvSpPr>
          <p:cNvPr id="11" name="Rectangle 10">
            <a:extLst>
              <a:ext uri="{FF2B5EF4-FFF2-40B4-BE49-F238E27FC236}">
                <a16:creationId xmlns:a16="http://schemas.microsoft.com/office/drawing/2014/main" id="{C7E751FF-6FBA-4A09-9E78-9176D3B2ABE3}"/>
              </a:ext>
            </a:extLst>
          </p:cNvPr>
          <p:cNvSpPr/>
          <p:nvPr/>
        </p:nvSpPr>
        <p:spPr>
          <a:xfrm>
            <a:off x="6901883" y="4223315"/>
            <a:ext cx="1220413" cy="276252"/>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virginica</a:t>
            </a:r>
          </a:p>
        </p:txBody>
      </p:sp>
      <p:pic>
        <p:nvPicPr>
          <p:cNvPr id="1032" name="Picture 8">
            <a:extLst>
              <a:ext uri="{FF2B5EF4-FFF2-40B4-BE49-F238E27FC236}">
                <a16:creationId xmlns:a16="http://schemas.microsoft.com/office/drawing/2014/main" id="{4F4C5FFB-0E68-41B5-BB5F-5A0586B77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303" y="2746985"/>
            <a:ext cx="1539560" cy="205041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09CC546-7D85-4F3D-9A35-594D4208C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779057"/>
            <a:ext cx="1558916" cy="11691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991D9C7-5CAD-4089-8878-E15E86EB0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4580" y="4629843"/>
            <a:ext cx="1558916" cy="126839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C892B39-FCEE-472B-A70D-1B6A5E4F1769}"/>
              </a:ext>
            </a:extLst>
          </p:cNvPr>
          <p:cNvPicPr>
            <a:picLocks noChangeAspect="1"/>
          </p:cNvPicPr>
          <p:nvPr/>
        </p:nvPicPr>
        <p:blipFill>
          <a:blip r:embed="rId5"/>
          <a:stretch>
            <a:fillRect/>
          </a:stretch>
        </p:blipFill>
        <p:spPr>
          <a:xfrm>
            <a:off x="457199" y="5232053"/>
            <a:ext cx="2933700" cy="714375"/>
          </a:xfrm>
          <a:prstGeom prst="rect">
            <a:avLst/>
          </a:prstGeom>
          <a:ln>
            <a:solidFill>
              <a:srgbClr val="C00000"/>
            </a:solidFill>
          </a:ln>
        </p:spPr>
      </p:pic>
      <p:pic>
        <p:nvPicPr>
          <p:cNvPr id="12" name="Picture 11">
            <a:extLst>
              <a:ext uri="{FF2B5EF4-FFF2-40B4-BE49-F238E27FC236}">
                <a16:creationId xmlns:a16="http://schemas.microsoft.com/office/drawing/2014/main" id="{CA8788C6-9453-46E2-B1CB-0DB3E82E10C5}"/>
              </a:ext>
            </a:extLst>
          </p:cNvPr>
          <p:cNvPicPr>
            <a:picLocks noChangeAspect="1"/>
          </p:cNvPicPr>
          <p:nvPr/>
        </p:nvPicPr>
        <p:blipFill>
          <a:blip r:embed="rId6"/>
          <a:stretch>
            <a:fillRect/>
          </a:stretch>
        </p:blipFill>
        <p:spPr>
          <a:xfrm>
            <a:off x="464734" y="2095825"/>
            <a:ext cx="3752850" cy="3038475"/>
          </a:xfrm>
          <a:prstGeom prst="rect">
            <a:avLst/>
          </a:prstGeom>
          <a:ln>
            <a:solidFill>
              <a:srgbClr val="C00000"/>
            </a:solidFill>
          </a:ln>
        </p:spPr>
      </p:pic>
    </p:spTree>
    <p:extLst>
      <p:ext uri="{BB962C8B-B14F-4D97-AF65-F5344CB8AC3E}">
        <p14:creationId xmlns:p14="http://schemas.microsoft.com/office/powerpoint/2010/main" val="240318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54.2 PCA Transform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4986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54.2 PCA Transform</a:t>
            </a:r>
            <a:endParaRPr lang="zh-TW" altLang="en-US" b="1" dirty="0">
              <a:solidFill>
                <a:srgbClr val="FFFF00"/>
              </a:solidFill>
            </a:endParaRPr>
          </a:p>
        </p:txBody>
      </p:sp>
      <p:sp>
        <p:nvSpPr>
          <p:cNvPr id="3" name="副標題 2"/>
          <p:cNvSpPr>
            <a:spLocks noGrp="1"/>
          </p:cNvSpPr>
          <p:nvPr>
            <p:ph type="subTitle" idx="1"/>
          </p:nvPr>
        </p:nvSpPr>
        <p:spPr>
          <a:xfrm>
            <a:off x="457199" y="1268758"/>
            <a:ext cx="8229601" cy="34563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PCA Transform</a:t>
            </a:r>
          </a:p>
          <a:p>
            <a:pPr marL="342900" indent="-342900" algn="l">
              <a:buClr>
                <a:srgbClr val="0070C0"/>
              </a:buClr>
              <a:buSzPct val="80000"/>
              <a:buFont typeface="Wingdings" pitchFamily="2" charset="2"/>
              <a:buChar char="u"/>
            </a:pPr>
            <a:r>
              <a:rPr lang="en-US" sz="1800" b="1" dirty="0">
                <a:solidFill>
                  <a:schemeClr val="tx1"/>
                </a:solidFill>
              </a:rPr>
              <a:t>Transform 4 dimension into 2 dimensions.</a:t>
            </a:r>
          </a:p>
          <a:p>
            <a:pPr marL="342900" indent="-342900" algn="l">
              <a:buClr>
                <a:srgbClr val="0070C0"/>
              </a:buClr>
              <a:buSzPct val="80000"/>
              <a:buFont typeface="Wingdings" pitchFamily="2" charset="2"/>
              <a:buChar char="u"/>
            </a:pPr>
            <a:r>
              <a:rPr lang="en-US" sz="1800" b="1" dirty="0">
                <a:solidFill>
                  <a:schemeClr val="tx1"/>
                </a:solidFill>
              </a:rPr>
              <a:t>Our data set has 150 samples (individual flowers) in it. </a:t>
            </a:r>
          </a:p>
          <a:p>
            <a:pPr marL="342900" indent="-342900" algn="l">
              <a:buClr>
                <a:srgbClr val="0070C0"/>
              </a:buClr>
              <a:buSzPct val="80000"/>
              <a:buFont typeface="Wingdings" pitchFamily="2" charset="2"/>
              <a:buChar char="u"/>
            </a:pPr>
            <a:r>
              <a:rPr lang="en-US" sz="1800" b="1" dirty="0">
                <a:solidFill>
                  <a:schemeClr val="tx1"/>
                </a:solidFill>
              </a:rPr>
              <a:t>It has 4 dimensions (length, width of septal and length, width of petal) - called features here, and three distinct Iris species (setosa, versicolor, virginica) that each flower is classified into.</a:t>
            </a:r>
          </a:p>
          <a:p>
            <a:pPr marL="342900" indent="-342900" algn="l">
              <a:buClr>
                <a:srgbClr val="0070C0"/>
              </a:buClr>
              <a:buSzPct val="80000"/>
              <a:buFont typeface="Wingdings" pitchFamily="2" charset="2"/>
              <a:buChar char="u"/>
            </a:pPr>
            <a:r>
              <a:rPr lang="en-US" sz="1800" b="1" dirty="0">
                <a:solidFill>
                  <a:schemeClr val="tx1"/>
                </a:solidFill>
              </a:rPr>
              <a:t>While we can visualize 2 or even 3 dimensions of data pretty easily, visualizing 4D data isn't something our brains can do. </a:t>
            </a:r>
          </a:p>
          <a:p>
            <a:pPr marL="342900" indent="-342900" algn="l">
              <a:buClr>
                <a:srgbClr val="0070C0"/>
              </a:buClr>
              <a:buSzPct val="80000"/>
              <a:buFont typeface="Wingdings" pitchFamily="2" charset="2"/>
              <a:buChar char="u"/>
            </a:pPr>
            <a:r>
              <a:rPr lang="en-US" sz="1800" b="1" dirty="0">
                <a:solidFill>
                  <a:schemeClr val="tx1"/>
                </a:solidFill>
              </a:rPr>
              <a:t>So let's distill this down to 2 dimensions (Variance of features and variance of species), and see how well it works. </a:t>
            </a:r>
          </a:p>
          <a:p>
            <a:pPr marL="342900" indent="-342900" algn="l">
              <a:buClr>
                <a:srgbClr val="0070C0"/>
              </a:buClr>
              <a:buSzPct val="80000"/>
              <a:buFont typeface="Wingdings" pitchFamily="2" charset="2"/>
              <a:buChar char="u"/>
            </a:pPr>
            <a:r>
              <a:rPr lang="en-US" sz="1800" b="1" dirty="0">
                <a:solidFill>
                  <a:schemeClr val="tx1"/>
                </a:solidFill>
              </a:rPr>
              <a:t>We have few lines of code to do the PCA transformation.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511C4FA3-9D40-4DD7-A7A5-0474765FA0F5}"/>
              </a:ext>
            </a:extLst>
          </p:cNvPr>
          <p:cNvPicPr>
            <a:picLocks noChangeAspect="1"/>
          </p:cNvPicPr>
          <p:nvPr/>
        </p:nvPicPr>
        <p:blipFill>
          <a:blip r:embed="rId2"/>
          <a:stretch>
            <a:fillRect/>
          </a:stretch>
        </p:blipFill>
        <p:spPr>
          <a:xfrm>
            <a:off x="827584" y="4902627"/>
            <a:ext cx="3914775" cy="1200150"/>
          </a:xfrm>
          <a:prstGeom prst="rect">
            <a:avLst/>
          </a:prstGeom>
          <a:ln>
            <a:solidFill>
              <a:srgbClr val="C00000"/>
            </a:solidFill>
          </a:ln>
        </p:spPr>
      </p:pic>
      <p:pic>
        <p:nvPicPr>
          <p:cNvPr id="13" name="Picture 12">
            <a:extLst>
              <a:ext uri="{FF2B5EF4-FFF2-40B4-BE49-F238E27FC236}">
                <a16:creationId xmlns:a16="http://schemas.microsoft.com/office/drawing/2014/main" id="{1DE0B8A6-A147-41B0-BF0D-B1C45BF436C3}"/>
              </a:ext>
            </a:extLst>
          </p:cNvPr>
          <p:cNvPicPr>
            <a:picLocks noChangeAspect="1"/>
          </p:cNvPicPr>
          <p:nvPr/>
        </p:nvPicPr>
        <p:blipFill>
          <a:blip r:embed="rId3"/>
          <a:stretch>
            <a:fillRect/>
          </a:stretch>
        </p:blipFill>
        <p:spPr>
          <a:xfrm>
            <a:off x="5438775" y="4923723"/>
            <a:ext cx="2181225" cy="990600"/>
          </a:xfrm>
          <a:prstGeom prst="rect">
            <a:avLst/>
          </a:prstGeom>
          <a:ln>
            <a:solidFill>
              <a:srgbClr val="C00000"/>
            </a:solidFill>
          </a:ln>
        </p:spPr>
      </p:pic>
    </p:spTree>
    <p:extLst>
      <p:ext uri="{BB962C8B-B14F-4D97-AF65-F5344CB8AC3E}">
        <p14:creationId xmlns:p14="http://schemas.microsoft.com/office/powerpoint/2010/main" val="39728494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6303</TotalTime>
  <Words>1391</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54 PCA Iris Dataset</vt:lpstr>
      <vt:lpstr>54 PCA Iris Dataset</vt:lpstr>
      <vt:lpstr>54.1 PCA</vt:lpstr>
      <vt:lpstr>54.1 PCA</vt:lpstr>
      <vt:lpstr>54.1 PCA</vt:lpstr>
      <vt:lpstr>54.1 PCA</vt:lpstr>
      <vt:lpstr>54.1 PCA</vt:lpstr>
      <vt:lpstr>54.2 PCA Transform</vt:lpstr>
      <vt:lpstr>54.2 PCA Transform</vt:lpstr>
      <vt:lpstr>54.3 PCA Components</vt:lpstr>
      <vt:lpstr>54.3 PCA Components</vt:lpstr>
      <vt:lpstr>54.4 PCA Result</vt:lpstr>
      <vt:lpstr>54.4 PCA Result</vt:lpstr>
      <vt:lpstr>54.5 Plot PCA Data</vt:lpstr>
      <vt:lpstr>54.5 Plot PCA Data</vt:lpstr>
      <vt:lpstr>54.5 Plot PCA Data</vt:lpstr>
      <vt:lpstr>54.5 Plot PCA Data</vt:lpstr>
      <vt:lpstr>54.6 Exercsie</vt:lpstr>
      <vt:lpstr>54.6 Exercise</vt:lpstr>
      <vt:lpstr>54.6 Exercise</vt:lpstr>
      <vt:lpstr>54.6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2830</cp:revision>
  <dcterms:created xsi:type="dcterms:W3CDTF">2018-09-28T16:40:41Z</dcterms:created>
  <dcterms:modified xsi:type="dcterms:W3CDTF">2020-09-03T01:12:13Z</dcterms:modified>
</cp:coreProperties>
</file>