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19" r:id="rId4"/>
    <p:sldId id="318" r:id="rId5"/>
    <p:sldId id="326" r:id="rId6"/>
    <p:sldId id="320" r:id="rId7"/>
    <p:sldId id="307" r:id="rId8"/>
    <p:sldId id="328" r:id="rId9"/>
    <p:sldId id="329" r:id="rId10"/>
    <p:sldId id="333" r:id="rId11"/>
    <p:sldId id="334" r:id="rId12"/>
    <p:sldId id="335" r:id="rId13"/>
    <p:sldId id="336" r:id="rId14"/>
    <p:sldId id="337" r:id="rId15"/>
    <p:sldId id="330" r:id="rId16"/>
    <p:sldId id="331" r:id="rId17"/>
    <p:sldId id="332" r:id="rId18"/>
    <p:sldId id="340" r:id="rId19"/>
    <p:sldId id="338" r:id="rId20"/>
    <p:sldId id="339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1-GEpyOPzT2AO4D_eifdw" TargetMode="External"/><Relationship Id="rId2" Type="http://schemas.openxmlformats.org/officeDocument/2006/relationships/hyperlink" Target="https://www.tensorflow.org/api_docs/python/tf/keras/datasets/mnist/load_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4Lcf9du9L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www.tensorflow.org/api_docs/python/tf/keras/datasets/mnist/load_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train-labels-idx1-ubyte.gz" TargetMode="External"/><Relationship Id="rId7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://yann.lecun.com/exdb/mnist/train-images-idx3-ubyte.gz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R1-GEpyOPzT2AO4D_eifdw" TargetMode="External"/><Relationship Id="rId5" Type="http://schemas.openxmlformats.org/officeDocument/2006/relationships/hyperlink" Target="http://yann.lecun.com/exdb/mnist/t10k-labels-idx1-ubyte.gz" TargetMode="External"/><Relationship Id="rId4" Type="http://schemas.openxmlformats.org/officeDocument/2006/relationships/hyperlink" Target="http://yann.lecun.com/exdb/mnist/t10k-images-idx3-ubyte.gz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 Run TF 2.0: Part 01 Examples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10"/>
            <a:ext cx="8321039" cy="28368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Define Target Classes and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define some convenient variables here, num classes is 10, that represents the total number of classifications for each one of these images.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hese can represent the numbers 0 through 9.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hat is a total of 10 possible classifications.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Our features are 784 in number. And we get that by saying that each image is a 28 by 28 image. </a:t>
            </a:r>
            <a:r>
              <a:rPr lang="en-US" sz="1800" b="1" dirty="0">
                <a:solidFill>
                  <a:schemeClr val="tx1"/>
                </a:solidFill>
              </a:rPr>
              <a:t>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 have 28 times 28, which is 780 for individual pixels, for every training image that we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ur training features are each individual pixel of every individual image that we are using.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41FD2-BD0E-4460-B8EA-C6E573EC5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7" y="4365674"/>
            <a:ext cx="4562475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98AF8D-15C1-4A2C-923F-8EB6515A44FE}"/>
              </a:ext>
            </a:extLst>
          </p:cNvPr>
          <p:cNvSpPr/>
          <p:nvPr/>
        </p:nvSpPr>
        <p:spPr>
          <a:xfrm>
            <a:off x="5356320" y="5609654"/>
            <a:ext cx="28329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B3F75-D30C-4D89-B370-F964B7903668}"/>
              </a:ext>
            </a:extLst>
          </p:cNvPr>
          <p:cNvSpPr/>
          <p:nvPr/>
        </p:nvSpPr>
        <p:spPr>
          <a:xfrm>
            <a:off x="6598009" y="5616989"/>
            <a:ext cx="28329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71EB1-4045-4222-996A-87982677781D}"/>
              </a:ext>
            </a:extLst>
          </p:cNvPr>
          <p:cNvSpPr/>
          <p:nvPr/>
        </p:nvSpPr>
        <p:spPr>
          <a:xfrm>
            <a:off x="7055011" y="5617998"/>
            <a:ext cx="28329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D5F42-B141-41B5-AA01-8274483490C7}"/>
              </a:ext>
            </a:extLst>
          </p:cNvPr>
          <p:cNvSpPr/>
          <p:nvPr/>
        </p:nvSpPr>
        <p:spPr>
          <a:xfrm>
            <a:off x="1120465" y="5695668"/>
            <a:ext cx="5665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3F42C-ACD1-4AF9-A7E0-5479919FEA15}"/>
              </a:ext>
            </a:extLst>
          </p:cNvPr>
          <p:cNvSpPr/>
          <p:nvPr/>
        </p:nvSpPr>
        <p:spPr>
          <a:xfrm>
            <a:off x="1818274" y="5695668"/>
            <a:ext cx="60828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9A58E1-9805-47F7-8C32-E80FE85A9ED4}"/>
              </a:ext>
            </a:extLst>
          </p:cNvPr>
          <p:cNvSpPr/>
          <p:nvPr/>
        </p:nvSpPr>
        <p:spPr>
          <a:xfrm>
            <a:off x="3729878" y="5695668"/>
            <a:ext cx="60828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4B3CAB-29F1-46FE-BFF3-6096696CFC51}"/>
              </a:ext>
            </a:extLst>
          </p:cNvPr>
          <p:cNvSpPr/>
          <p:nvPr/>
        </p:nvSpPr>
        <p:spPr>
          <a:xfrm>
            <a:off x="2689006" y="5695668"/>
            <a:ext cx="6082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474D11-CEBF-4DED-A4DE-B9BBFBDDD2A7}"/>
              </a:ext>
            </a:extLst>
          </p:cNvPr>
          <p:cNvSpPr/>
          <p:nvPr/>
        </p:nvSpPr>
        <p:spPr>
          <a:xfrm>
            <a:off x="1006339" y="5258044"/>
            <a:ext cx="333182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Features: 784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BD0FE7-E66C-4425-882A-ABED2C91A81B}"/>
              </a:ext>
            </a:extLst>
          </p:cNvPr>
          <p:cNvSpPr/>
          <p:nvPr/>
        </p:nvSpPr>
        <p:spPr>
          <a:xfrm>
            <a:off x="5286914" y="5209551"/>
            <a:ext cx="260205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Target: Predict 10 classes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6C8368-78A9-4901-BE41-44D8CC98E97D}"/>
              </a:ext>
            </a:extLst>
          </p:cNvPr>
          <p:cNvSpPr/>
          <p:nvPr/>
        </p:nvSpPr>
        <p:spPr>
          <a:xfrm>
            <a:off x="5729139" y="5593106"/>
            <a:ext cx="6082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826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10"/>
            <a:ext cx="8321039" cy="34849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load MNIST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the dataset </a:t>
            </a:r>
            <a:r>
              <a:rPr lang="en-US" sz="1800" b="1" dirty="0">
                <a:solidFill>
                  <a:schemeClr val="tx1"/>
                </a:solidFill>
              </a:rPr>
              <a:t>by </a:t>
            </a:r>
            <a:r>
              <a:rPr lang="en-US" sz="1800" b="1" dirty="0" err="1">
                <a:solidFill>
                  <a:schemeClr val="tx1"/>
                </a:solidFill>
              </a:rPr>
              <a:t>mnist.load_data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mnist</a:t>
            </a:r>
            <a:r>
              <a:rPr lang="en-US" sz="1800" b="1" dirty="0" err="1">
                <a:solidFill>
                  <a:schemeClr val="tx1"/>
                </a:solidFill>
              </a:rPr>
              <a:t>.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load</a:t>
            </a:r>
            <a:r>
              <a:rPr lang="en-US" sz="1800" b="1" dirty="0" err="1">
                <a:solidFill>
                  <a:schemeClr val="tx1"/>
                </a:solidFill>
              </a:rPr>
              <a:t>_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data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retrieve that data from tensorflow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mnist.load_data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put the data set into these variables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 convention that we usually use is that x refers to the feature data, in our case, the images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nd y refers to your labels, the classes. This target represents the numbers 0 through 9.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 split dataset into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training (</a:t>
            </a:r>
            <a:r>
              <a:rPr lang="en-US" sz="1800" b="1" dirty="0" err="1">
                <a:solidFill>
                  <a:schemeClr val="tx1"/>
                </a:solidFill>
              </a:rPr>
              <a:t>x_train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y_train</a:t>
            </a:r>
            <a:r>
              <a:rPr lang="en-US" sz="1800" b="1" dirty="0">
                <a:solidFill>
                  <a:schemeClr val="tx1"/>
                </a:solidFill>
              </a:rPr>
              <a:t>)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and testing data sets (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x_test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y_test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mnist, we have 60000 training samples and 10000 test samples.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E0873-AD6D-4638-8B1B-D8E2F70B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4984618"/>
            <a:ext cx="5153025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6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10"/>
            <a:ext cx="8321039" cy="2044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load MNIST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That means that we're only going to train our neural network using that 60000 set of training samples and we're holding aside 10000 test samples.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 can actually do 10000 samples test to verify how well our training network works on data that its never seen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is how we prevent over fitting.</a:t>
            </a:r>
          </a:p>
          <a:p>
            <a:pPr algn="l"/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E0873-AD6D-4638-8B1B-D8E2F70B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52" y="3652614"/>
            <a:ext cx="5153025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161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3041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Flatten Images to 1-D Vectors of 784 Features (for 28 * 28 images)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hen we then flatten those images down.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flatten </a:t>
            </a:r>
            <a:r>
              <a:rPr lang="en-US" sz="1800" b="1" dirty="0">
                <a:solidFill>
                  <a:schemeClr val="tx1"/>
                </a:solidFill>
              </a:rPr>
              <a:t>2-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dimensional 28 by 28 images into 1-dimensional vector with 784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here are ways of constructing neural networks that can deal with two dimensional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can use 1-D </a:t>
            </a:r>
            <a:r>
              <a:rPr lang="en-US" sz="1800" b="1" dirty="0">
                <a:solidFill>
                  <a:schemeClr val="tx1"/>
                </a:solidFill>
              </a:rPr>
              <a:t>or 2-D for feature images, in this case, 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 treat each image as a </a:t>
            </a:r>
            <a:r>
              <a:rPr lang="en-US" sz="1800" b="1" dirty="0">
                <a:solidFill>
                  <a:schemeClr val="tx1"/>
                </a:solidFill>
              </a:rPr>
              <a:t>1-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dimensional array (vector or tensor) of 784 features, 784 pixels. The reshape command is what does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2-D images in future discussion.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79C5F2-D4D3-4795-965F-4F104D49D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13807"/>
            <a:ext cx="719137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216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26208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Normalize Image Data from [0, 255] to [0,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need to normalize our data which in the incomes and age examples.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 raw data coming in from this dataset has every pixel represented as an integer value between 0 and 255.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0 represents a black pixel, 255 represents a white pixel, and values in between represent various shades of grey.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need to scale that down to the range of 0 to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o do that, very simply we just divide everything by 255 and we're done.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1C346-DAC6-4071-A2A5-BE62C8A0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4142894"/>
            <a:ext cx="74866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129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3196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Question: </a:t>
            </a:r>
            <a:r>
              <a:rPr lang="en-US" sz="1800" b="1" dirty="0">
                <a:solidFill>
                  <a:srgbClr val="000000"/>
                </a:solidFill>
              </a:rPr>
              <a:t>Where is the dataset of </a:t>
            </a:r>
            <a:r>
              <a:rPr lang="en-US" sz="1800" b="1" dirty="0" err="1">
                <a:solidFill>
                  <a:srgbClr val="FF0000"/>
                </a:solidFill>
              </a:rPr>
              <a:t>mnist.load_data</a:t>
            </a:r>
            <a:r>
              <a:rPr lang="en-US" sz="1800" b="1" dirty="0">
                <a:solidFill>
                  <a:srgbClr val="FF0000"/>
                </a:solidFill>
              </a:rPr>
              <a:t>()?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hlinkClick r:id="rId2"/>
              </a:rPr>
              <a:t>https://www.tensorflow.org/api_docs/python/tf/keras/datasets/mnist/load_data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 data set located at </a:t>
            </a:r>
            <a:r>
              <a:rPr lang="en-US" sz="1800" b="1" dirty="0">
                <a:solidFill>
                  <a:srgbClr val="C00000"/>
                </a:solidFill>
              </a:rPr>
              <a:t>~/.</a:t>
            </a:r>
            <a:r>
              <a:rPr lang="en-US" sz="1800" b="1" dirty="0" err="1">
                <a:solidFill>
                  <a:srgbClr val="C00000"/>
                </a:solidFill>
              </a:rPr>
              <a:t>keras</a:t>
            </a:r>
            <a:r>
              <a:rPr lang="en-US" sz="1800" b="1" dirty="0">
                <a:solidFill>
                  <a:srgbClr val="C00000"/>
                </a:solidFill>
              </a:rPr>
              <a:t>/datasets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Since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my user name (~) “14088”, you can find the mnist data is stored at: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sv-SE" sz="1800" b="1" i="0" dirty="0">
                <a:solidFill>
                  <a:srgbClr val="000000"/>
                </a:solidFill>
                <a:effectLst/>
              </a:rPr>
              <a:t>”</a:t>
            </a:r>
            <a:r>
              <a:rPr lang="sv-SE" sz="1800" b="1" i="0" dirty="0">
                <a:solidFill>
                  <a:srgbClr val="C00000"/>
                </a:solidFill>
                <a:effectLst/>
              </a:rPr>
              <a:t>C:\Users\14088\.keras\datasets</a:t>
            </a:r>
            <a:r>
              <a:rPr lang="sv-SE" sz="1800" b="1" i="0" dirty="0">
                <a:solidFill>
                  <a:srgbClr val="000000"/>
                </a:solidFill>
                <a:effectLst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sv-SE" sz="1800" b="1" dirty="0">
                <a:solidFill>
                  <a:srgbClr val="000000"/>
                </a:solidFill>
              </a:rPr>
              <a:t>The data name is ”mnist.npz” in zip format. Unzip it are in mnist folder with binary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sv-SE" sz="1800" b="1" dirty="0">
                <a:solidFill>
                  <a:srgbClr val="000000"/>
                </a:solidFill>
              </a:rPr>
              <a:t>They are all unreadable.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3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4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5031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Question: </a:t>
            </a:r>
            <a:r>
              <a:rPr lang="en-US" sz="1800" b="1" dirty="0">
                <a:solidFill>
                  <a:srgbClr val="000000"/>
                </a:solidFill>
              </a:rPr>
              <a:t>What is </a:t>
            </a:r>
            <a:r>
              <a:rPr lang="en-US" sz="1800" b="1" dirty="0" err="1">
                <a:solidFill>
                  <a:srgbClr val="000000"/>
                </a:solidFill>
              </a:rPr>
              <a:t>mnist.load_data</a:t>
            </a:r>
            <a:r>
              <a:rPr lang="en-US" sz="1800" b="1" dirty="0">
                <a:solidFill>
                  <a:srgbClr val="000000"/>
                </a:solidFill>
              </a:rPr>
              <a:t>() data structure looks like?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hlinkClick r:id="rId2"/>
              </a:rPr>
              <a:t>https://www.tensorflow.org/api_docs/python/tf/keras/datasets/mnist/load_data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02124"/>
                </a:solidFill>
                <a:effectLst/>
              </a:rPr>
              <a:t>This is a dataset of 60,000 28x28 grayscale images of the 10 digits, along with a test set of 10,000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02124"/>
                </a:solidFill>
                <a:effectLst/>
              </a:rPr>
              <a:t>More info can be found at the </a:t>
            </a:r>
            <a:r>
              <a:rPr lang="en-US" sz="1800" b="1" i="0" u="none" strike="noStrike" dirty="0">
                <a:solidFill>
                  <a:srgbClr val="1A73E8"/>
                </a:solidFill>
                <a:effectLst/>
                <a:hlinkClick r:id="rId3"/>
              </a:rPr>
              <a:t>MNIST homepage</a:t>
            </a:r>
            <a:r>
              <a:rPr lang="en-US" sz="1800" b="1" i="0" dirty="0">
                <a:solidFill>
                  <a:srgbClr val="202124"/>
                </a:solidFill>
                <a:effectLst/>
              </a:rPr>
              <a:t> (</a:t>
            </a:r>
            <a:r>
              <a:rPr lang="en-US" sz="1800" b="1" u="none" strike="noStrike" dirty="0">
                <a:solidFill>
                  <a:srgbClr val="202124"/>
                </a:solidFill>
                <a:hlinkClick r:id="rId3"/>
              </a:rPr>
              <a:t>http://yann.lecun.com/exdb/mnist/</a:t>
            </a:r>
            <a:r>
              <a:rPr lang="en-US" sz="1800" b="1" u="none" strike="noStrike" dirty="0">
                <a:solidFill>
                  <a:srgbClr val="202124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The MNIST database of handwritten digits, available from this page, has a training set of 60,000 examples, and a test set of 10,000 examples. It is a subset of a larger set available from NIST. The digits have been size-normalized and centered in a fixed-size image.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 is a good database for people who want to try learning techniques and pattern recognition methods on real-world data while spending minimal efforts on preprocessing and formatting.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2188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Read MNIST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What is </a:t>
            </a:r>
            <a:r>
              <a:rPr lang="en-US" sz="1800" b="1" dirty="0" err="1">
                <a:solidFill>
                  <a:srgbClr val="000000"/>
                </a:solidFill>
              </a:rPr>
              <a:t>mnist.load_data</a:t>
            </a:r>
            <a:r>
              <a:rPr lang="en-US" sz="1800" b="1" dirty="0">
                <a:solidFill>
                  <a:srgbClr val="000000"/>
                </a:solidFill>
              </a:rPr>
              <a:t>() data structure looks like?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Four files are available on this site: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train-images-idx3-ubyte.gz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  training set images (9912422 bytes)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3"/>
              </a:rPr>
              <a:t>train-labels-idx1-ubyte.gz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  training set labels (28881 bytes)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4"/>
              </a:rPr>
              <a:t>t10k-images-idx3-ubyte.gz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   test set images (1648877 bytes)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5"/>
              </a:rPr>
              <a:t>t10k-labels-idx1-ubyte.gz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   test set labels (4542 bytes)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u="none" strike="noStrike" dirty="0">
              <a:solidFill>
                <a:srgbClr val="2021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sv-SE" sz="1800" b="1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6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7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748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Read MNIST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Code and Result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sv-SE" sz="1800" b="1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291F0-9FDD-4396-9408-A34820BF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175935"/>
            <a:ext cx="4013940" cy="38236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31C2E-EA5C-42E5-A101-D4F8B0542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2" y="2175936"/>
            <a:ext cx="4425875" cy="39966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979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94.4 Visualize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 Run TF 2.0: Part 01 Examples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86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Tensorflow 2.0: Part 01 Examples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go through all the Tensorflow 2.0 Basic Examples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94.4 Visualize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8321039" cy="2188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Visualize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rgbClr val="202124"/>
                </a:solidFill>
              </a:rPr>
              <a:t>6:02/13:11</a:t>
            </a:r>
            <a:endParaRPr lang="en-US" sz="1800" b="1" u="none" strike="noStrike" dirty="0">
              <a:solidFill>
                <a:srgbClr val="2021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sv-SE" sz="1800" b="1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94.1 Add Two Numbers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94.1 Add Two Numbers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550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Add Two Number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Let's begin by writing a really simple program to illustrate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Tensorflow's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main concepts.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set up two Variables, named "a" and "b", which each contain a tensor which contains a single value - the number 1, and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then create a graph "f" that adds these two tensors together. But "f = a + b" just creates the graph; it doesn't actually perform the addition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Next we need to initialize any global variables before we run the graph.</a:t>
            </a:r>
          </a:p>
          <a:p>
            <a:pPr algn="l">
              <a:buClr>
                <a:srgbClr val="0070C0"/>
              </a:buClr>
              <a:buSzPct val="80000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83FAA-739D-4F40-99E6-E14D99612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4104464"/>
            <a:ext cx="3486150" cy="20859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820C7A8C-B224-4539-9974-25A0760EA35D}"/>
              </a:ext>
            </a:extLst>
          </p:cNvPr>
          <p:cNvSpPr txBox="1">
            <a:spLocks/>
          </p:cNvSpPr>
          <p:nvPr/>
        </p:nvSpPr>
        <p:spPr>
          <a:xfrm>
            <a:off x="427711" y="4149080"/>
            <a:ext cx="4624495" cy="14974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And finally, we create a Tensorflow Session object, run our variable initializer, and execute the graph with eval().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This returns the sum of 1 + 2 in a rather complex, yet highly scalable manner.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94.1 Add Two Numbers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434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Add Two Number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conda activate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tensroflow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python 01_tensorflow</a:t>
            </a:r>
            <a:r>
              <a:rPr lang="en-US" sz="1800" b="1" dirty="0">
                <a:solidFill>
                  <a:srgbClr val="000000"/>
                </a:solidFill>
              </a:rPr>
              <a:t>_01.py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9C00D-D81F-4018-A624-91FD62E8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0" y="3013816"/>
            <a:ext cx="7715199" cy="9565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91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94.2 Handwriting Recognition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94.2 Handwriting 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10"/>
            <a:ext cx="8321039" cy="29088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Handwriting Recognition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standard example for machine learning these days is the MNIST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 MNIST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a collection of 70,000 handwriting samples of the numbers 0-9.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Each image is 28 x 28 grayscale pixels, so we can treat each image as just a 1D array, or tensor, of 784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People who write from 0 to 9, our challenge is to create a neural </a:t>
            </a:r>
            <a:r>
              <a:rPr lang="en-US" sz="1800" b="1" dirty="0">
                <a:solidFill>
                  <a:srgbClr val="000000"/>
                </a:solidFill>
              </a:rPr>
              <a:t>network  that look at those images and try to figure out what number they represent?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is a very common and very good example when people are learning tensorflow.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4ED98-2652-4E5C-9E24-5A257CD91191}"/>
              </a:ext>
            </a:extLst>
          </p:cNvPr>
          <p:cNvSpPr/>
          <p:nvPr/>
        </p:nvSpPr>
        <p:spPr>
          <a:xfrm>
            <a:off x="1691680" y="4365104"/>
            <a:ext cx="540060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392D0-78C2-42B7-A26B-1F4A201582BB}"/>
              </a:ext>
            </a:extLst>
          </p:cNvPr>
          <p:cNvSpPr txBox="1"/>
          <p:nvPr/>
        </p:nvSpPr>
        <p:spPr>
          <a:xfrm>
            <a:off x="1835696" y="4421400"/>
            <a:ext cx="9361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MNIST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9F577-6BF6-4B63-8241-F4751229B651}"/>
              </a:ext>
            </a:extLst>
          </p:cNvPr>
          <p:cNvSpPr txBox="1"/>
          <p:nvPr/>
        </p:nvSpPr>
        <p:spPr>
          <a:xfrm>
            <a:off x="1857781" y="4934748"/>
            <a:ext cx="115132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70,000 images (from 0-9)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F4EC4-BE4A-4EE4-B355-26B3121F0511}"/>
              </a:ext>
            </a:extLst>
          </p:cNvPr>
          <p:cNvSpPr txBox="1"/>
          <p:nvPr/>
        </p:nvSpPr>
        <p:spPr>
          <a:xfrm>
            <a:off x="4572000" y="4530938"/>
            <a:ext cx="21842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28 x 28 = 784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22F25-B219-4BC9-B708-4BAB20603EB1}"/>
              </a:ext>
            </a:extLst>
          </p:cNvPr>
          <p:cNvSpPr txBox="1"/>
          <p:nvPr/>
        </p:nvSpPr>
        <p:spPr>
          <a:xfrm>
            <a:off x="4192601" y="5173144"/>
            <a:ext cx="21842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28 x 28 = 784 pixels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45A40-F79B-40ED-B84A-683973E99A55}"/>
              </a:ext>
            </a:extLst>
          </p:cNvPr>
          <p:cNvSpPr txBox="1"/>
          <p:nvPr/>
        </p:nvSpPr>
        <p:spPr>
          <a:xfrm>
            <a:off x="3899242" y="5380501"/>
            <a:ext cx="21842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28 x 28 = 784 pixels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9E767-3502-4926-8CFC-EA0356C99CF2}"/>
              </a:ext>
            </a:extLst>
          </p:cNvPr>
          <p:cNvSpPr txBox="1"/>
          <p:nvPr/>
        </p:nvSpPr>
        <p:spPr>
          <a:xfrm>
            <a:off x="4996695" y="4878290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C7893E-2AF7-4996-8460-6461790D0A5D}"/>
              </a:ext>
            </a:extLst>
          </p:cNvPr>
          <p:cNvSpPr txBox="1"/>
          <p:nvPr/>
        </p:nvSpPr>
        <p:spPr>
          <a:xfrm>
            <a:off x="3784397" y="5664512"/>
            <a:ext cx="21842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28 x 28 = 784 pixels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9E7023-8FFE-4601-AC3D-C5FC57E4AEB3}"/>
              </a:ext>
            </a:extLst>
          </p:cNvPr>
          <p:cNvCxnSpPr>
            <a:cxnSpLocks/>
          </p:cNvCxnSpPr>
          <p:nvPr/>
        </p:nvCxnSpPr>
        <p:spPr>
          <a:xfrm>
            <a:off x="3009110" y="5882712"/>
            <a:ext cx="1562890" cy="46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FC5F34-6D7A-48A7-A19D-88AA3BECC1B3}"/>
              </a:ext>
            </a:extLst>
          </p:cNvPr>
          <p:cNvCxnSpPr>
            <a:cxnSpLocks/>
          </p:cNvCxnSpPr>
          <p:nvPr/>
        </p:nvCxnSpPr>
        <p:spPr>
          <a:xfrm flipV="1">
            <a:off x="3059832" y="4530938"/>
            <a:ext cx="1368152" cy="40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94.3 Read MNIST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Read MNIST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0" y="1312210"/>
            <a:ext cx="8321039" cy="2044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Import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import the data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1. import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2. import </a:t>
            </a:r>
            <a:r>
              <a:rPr lang="en-US" sz="1800" b="1" dirty="0" err="1">
                <a:solidFill>
                  <a:srgbClr val="000000"/>
                </a:solidFill>
              </a:rPr>
              <a:t>tensroflow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3. </a:t>
            </a:r>
            <a:r>
              <a:rPr lang="en-US" sz="1800" b="1" dirty="0" err="1">
                <a:solidFill>
                  <a:srgbClr val="000000"/>
                </a:solidFill>
              </a:rPr>
              <a:t>tensroflow.keras.datset</a:t>
            </a:r>
            <a:r>
              <a:rPr lang="en-US" sz="1800" b="1" dirty="0">
                <a:solidFill>
                  <a:srgbClr val="000000"/>
                </a:solidFill>
              </a:rPr>
              <a:t> import mnist.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 mnist class is part of </a:t>
            </a:r>
            <a:r>
              <a:rPr lang="en-US" sz="1800" b="1" dirty="0" err="1">
                <a:solidFill>
                  <a:srgbClr val="000000"/>
                </a:solidFill>
              </a:rPr>
              <a:t>tensroflow.keras.datset</a:t>
            </a:r>
            <a:r>
              <a:rPr lang="en-US" sz="1800" b="1" dirty="0">
                <a:solidFill>
                  <a:srgbClr val="000000"/>
                </a:solidFill>
              </a:rPr>
              <a:t> package.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8135E-44EE-4732-9E9E-2A4C64421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544458"/>
            <a:ext cx="396240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695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1605</Words>
  <Application>Microsoft Office PowerPoint</Application>
  <PresentationFormat>On-screen Show 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94 Run TF 2.0: Part 01 Examples</vt:lpstr>
      <vt:lpstr>94 Run TF 2.0: Part 01 Examples</vt:lpstr>
      <vt:lpstr>94.1 Add Two Numbers</vt:lpstr>
      <vt:lpstr>94.1 Add Two Numbers</vt:lpstr>
      <vt:lpstr>94.1 Add Two Numbers</vt:lpstr>
      <vt:lpstr>94.2 Handwriting Recognition</vt:lpstr>
      <vt:lpstr>94.2 Handwriting Recognition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94.3 Read MNIST Data</vt:lpstr>
      <vt:lpstr>94.4 Visualize Data</vt:lpstr>
      <vt:lpstr>94.4 Visualize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6825</cp:revision>
  <dcterms:created xsi:type="dcterms:W3CDTF">2018-09-28T16:40:41Z</dcterms:created>
  <dcterms:modified xsi:type="dcterms:W3CDTF">2020-09-17T08:23:11Z</dcterms:modified>
</cp:coreProperties>
</file>