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07" r:id="rId3"/>
    <p:sldId id="337" r:id="rId4"/>
    <p:sldId id="320" r:id="rId5"/>
    <p:sldId id="338" r:id="rId6"/>
    <p:sldId id="341" r:id="rId7"/>
    <p:sldId id="340" r:id="rId8"/>
    <p:sldId id="343" r:id="rId9"/>
    <p:sldId id="342"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39" r:id="rId29"/>
    <p:sldId id="336" r:id="rId30"/>
    <p:sldId id="259" r:id="rId3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97" d="100"/>
          <a:sy n="97" d="100"/>
        </p:scale>
        <p:origin x="37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81 Spark DataFrame API</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81.4 Convert to RDD</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0905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81.4 Convert to RDD</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Convert to RDD</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A43E2575-C78D-47E9-A193-DC2A7716FF34}"/>
              </a:ext>
            </a:extLst>
          </p:cNvPr>
          <p:cNvPicPr>
            <a:picLocks noChangeAspect="1"/>
          </p:cNvPicPr>
          <p:nvPr/>
        </p:nvPicPr>
        <p:blipFill>
          <a:blip r:embed="rId2"/>
          <a:stretch>
            <a:fillRect/>
          </a:stretch>
        </p:blipFill>
        <p:spPr>
          <a:xfrm>
            <a:off x="2051720" y="2103126"/>
            <a:ext cx="3524250" cy="685800"/>
          </a:xfrm>
          <a:prstGeom prst="rect">
            <a:avLst/>
          </a:prstGeom>
          <a:ln>
            <a:solidFill>
              <a:srgbClr val="C00000"/>
            </a:solidFill>
          </a:ln>
        </p:spPr>
      </p:pic>
    </p:spTree>
    <p:extLst>
      <p:ext uri="{BB962C8B-B14F-4D97-AF65-F5344CB8AC3E}">
        <p14:creationId xmlns:p14="http://schemas.microsoft.com/office/powerpoint/2010/main" val="5945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81.5 Split Data into Train and Test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6878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81.5 Split Data into Train and Test</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5842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Split Data into Train and Test</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4A294384-F5F4-4937-8DF8-AE18C108DB25}"/>
              </a:ext>
            </a:extLst>
          </p:cNvPr>
          <p:cNvPicPr>
            <a:picLocks noChangeAspect="1"/>
          </p:cNvPicPr>
          <p:nvPr/>
        </p:nvPicPr>
        <p:blipFill>
          <a:blip r:embed="rId2"/>
          <a:stretch>
            <a:fillRect/>
          </a:stretch>
        </p:blipFill>
        <p:spPr>
          <a:xfrm>
            <a:off x="697581" y="2088255"/>
            <a:ext cx="7810500" cy="1514475"/>
          </a:xfrm>
          <a:prstGeom prst="rect">
            <a:avLst/>
          </a:prstGeom>
          <a:ln>
            <a:solidFill>
              <a:srgbClr val="C00000"/>
            </a:solidFill>
          </a:ln>
        </p:spPr>
      </p:pic>
    </p:spTree>
    <p:extLst>
      <p:ext uri="{BB962C8B-B14F-4D97-AF65-F5344CB8AC3E}">
        <p14:creationId xmlns:p14="http://schemas.microsoft.com/office/powerpoint/2010/main" val="821739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81.6 Build Regression Model</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772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81.6 Build Regression Model</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5842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Build Regression Model</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136C8801-73EE-4D0F-ADD7-C19BF1F267ED}"/>
              </a:ext>
            </a:extLst>
          </p:cNvPr>
          <p:cNvPicPr>
            <a:picLocks noChangeAspect="1"/>
          </p:cNvPicPr>
          <p:nvPr/>
        </p:nvPicPr>
        <p:blipFill>
          <a:blip r:embed="rId2"/>
          <a:stretch>
            <a:fillRect/>
          </a:stretch>
        </p:blipFill>
        <p:spPr>
          <a:xfrm>
            <a:off x="1488996" y="2390501"/>
            <a:ext cx="5953125" cy="419100"/>
          </a:xfrm>
          <a:prstGeom prst="rect">
            <a:avLst/>
          </a:prstGeom>
          <a:ln>
            <a:solidFill>
              <a:srgbClr val="C00000"/>
            </a:solidFill>
          </a:ln>
        </p:spPr>
      </p:pic>
    </p:spTree>
    <p:extLst>
      <p:ext uri="{BB962C8B-B14F-4D97-AF65-F5344CB8AC3E}">
        <p14:creationId xmlns:p14="http://schemas.microsoft.com/office/powerpoint/2010/main" val="232894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81.7 Train Model</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9267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81.7 Train Model</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5842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Train Model</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8C47C55A-D064-457D-9825-37F555338460}"/>
              </a:ext>
            </a:extLst>
          </p:cNvPr>
          <p:cNvPicPr>
            <a:picLocks noChangeAspect="1"/>
          </p:cNvPicPr>
          <p:nvPr/>
        </p:nvPicPr>
        <p:blipFill>
          <a:blip r:embed="rId2"/>
          <a:stretch>
            <a:fillRect/>
          </a:stretch>
        </p:blipFill>
        <p:spPr>
          <a:xfrm>
            <a:off x="2051720" y="2277452"/>
            <a:ext cx="4238625" cy="476250"/>
          </a:xfrm>
          <a:prstGeom prst="rect">
            <a:avLst/>
          </a:prstGeom>
          <a:ln>
            <a:solidFill>
              <a:srgbClr val="C00000"/>
            </a:solidFill>
          </a:ln>
        </p:spPr>
      </p:pic>
    </p:spTree>
    <p:extLst>
      <p:ext uri="{BB962C8B-B14F-4D97-AF65-F5344CB8AC3E}">
        <p14:creationId xmlns:p14="http://schemas.microsoft.com/office/powerpoint/2010/main" val="206212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81.8 Test Model</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32211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81.8 Test Model</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5842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Test Model</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BC9C4F05-BFEA-4C8E-8B19-2700011520DA}"/>
              </a:ext>
            </a:extLst>
          </p:cNvPr>
          <p:cNvPicPr>
            <a:picLocks noChangeAspect="1"/>
          </p:cNvPicPr>
          <p:nvPr/>
        </p:nvPicPr>
        <p:blipFill>
          <a:blip r:embed="rId2"/>
          <a:stretch>
            <a:fillRect/>
          </a:stretch>
        </p:blipFill>
        <p:spPr>
          <a:xfrm>
            <a:off x="1181100" y="3005137"/>
            <a:ext cx="6781800" cy="847725"/>
          </a:xfrm>
          <a:prstGeom prst="rect">
            <a:avLst/>
          </a:prstGeom>
          <a:ln>
            <a:solidFill>
              <a:srgbClr val="C00000"/>
            </a:solidFill>
          </a:ln>
        </p:spPr>
      </p:pic>
    </p:spTree>
    <p:extLst>
      <p:ext uri="{BB962C8B-B14F-4D97-AF65-F5344CB8AC3E}">
        <p14:creationId xmlns:p14="http://schemas.microsoft.com/office/powerpoint/2010/main" val="270479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 Spark DataFrame API</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5000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Spark DataFrame API</a:t>
            </a:r>
          </a:p>
          <a:p>
            <a:pPr marL="342900" indent="-342900" algn="l">
              <a:buClr>
                <a:srgbClr val="0070C0"/>
              </a:buClr>
              <a:buSzPct val="80000"/>
              <a:buFont typeface="Wingdings" pitchFamily="2" charset="2"/>
              <a:buChar char="u"/>
            </a:pPr>
            <a:r>
              <a:rPr lang="en-US" sz="1800" b="1" dirty="0">
                <a:solidFill>
                  <a:schemeClr val="tx1"/>
                </a:solidFill>
              </a:rPr>
              <a:t>We use the 01_spark-tf-idf.py</a:t>
            </a:r>
          </a:p>
          <a:p>
            <a:pPr marL="342900" indent="-342900" algn="l">
              <a:buClr>
                <a:srgbClr val="0070C0"/>
              </a:buClr>
              <a:buSzPct val="80000"/>
              <a:buFont typeface="Wingdings" pitchFamily="2" charset="2"/>
              <a:buChar char="u"/>
            </a:pPr>
            <a:r>
              <a:rPr lang="en-US" sz="1800" b="1" i="0" dirty="0">
                <a:solidFill>
                  <a:schemeClr val="tx1"/>
                </a:solidFill>
                <a:effectLst/>
              </a:rPr>
              <a:t>I</a:t>
            </a:r>
            <a:r>
              <a:rPr lang="en-US" sz="1800" b="1" i="0" dirty="0">
                <a:solidFill>
                  <a:srgbClr val="29303B"/>
                </a:solidFill>
                <a:effectLst/>
              </a:rPr>
              <a:t>n July of 2016 spark released spark 2.0.</a:t>
            </a:r>
          </a:p>
          <a:p>
            <a:pPr marL="342900" indent="-342900" algn="l">
              <a:buClr>
                <a:srgbClr val="0070C0"/>
              </a:buClr>
              <a:buSzPct val="80000"/>
              <a:buFont typeface="Wingdings" pitchFamily="2" charset="2"/>
              <a:buChar char="u"/>
            </a:pPr>
            <a:r>
              <a:rPr lang="en-US" sz="1800" b="1" dirty="0">
                <a:solidFill>
                  <a:srgbClr val="29303B"/>
                </a:solidFill>
              </a:rPr>
              <a:t>L</a:t>
            </a:r>
            <a:r>
              <a:rPr lang="en-US" sz="1800" b="1" i="0" dirty="0">
                <a:solidFill>
                  <a:srgbClr val="29303B"/>
                </a:solidFill>
                <a:effectLst/>
              </a:rPr>
              <a:t>et's talk about what's new and what new capabilities exist in MLLib.</a:t>
            </a:r>
          </a:p>
          <a:p>
            <a:pPr marL="342900" indent="-342900" algn="l">
              <a:buClr>
                <a:srgbClr val="0070C0"/>
              </a:buClr>
              <a:buSzPct val="80000"/>
              <a:buFont typeface="Wingdings" pitchFamily="2" charset="2"/>
              <a:buChar char="u"/>
            </a:pPr>
            <a:r>
              <a:rPr lang="en-US" sz="1800" b="1" i="0" dirty="0">
                <a:solidFill>
                  <a:srgbClr val="29303B"/>
                </a:solidFill>
                <a:effectLst/>
              </a:rPr>
              <a:t>Spark 2.0 moves more toward Data </a:t>
            </a:r>
            <a:r>
              <a:rPr lang="en-US" sz="1800" b="1" dirty="0">
                <a:solidFill>
                  <a:srgbClr val="29303B"/>
                </a:solidFill>
              </a:rPr>
              <a:t>F</a:t>
            </a:r>
            <a:r>
              <a:rPr lang="en-US" sz="1800" b="1" i="0" dirty="0">
                <a:solidFill>
                  <a:srgbClr val="29303B"/>
                </a:solidFill>
                <a:effectLst/>
              </a:rPr>
              <a:t>rames and </a:t>
            </a:r>
            <a:r>
              <a:rPr lang="en-US" sz="1800" b="1" dirty="0">
                <a:solidFill>
                  <a:srgbClr val="29303B"/>
                </a:solidFill>
              </a:rPr>
              <a:t>D</a:t>
            </a:r>
            <a:r>
              <a:rPr lang="en-US" sz="1800" b="1" i="0" dirty="0">
                <a:solidFill>
                  <a:srgbClr val="29303B"/>
                </a:solidFill>
                <a:effectLst/>
              </a:rPr>
              <a:t>atasets.</a:t>
            </a:r>
          </a:p>
          <a:p>
            <a:pPr marL="342900" indent="-342900" algn="l">
              <a:buClr>
                <a:srgbClr val="0070C0"/>
              </a:buClr>
              <a:buSzPct val="80000"/>
              <a:buFont typeface="Wingdings" pitchFamily="2" charset="2"/>
              <a:buChar char="u"/>
            </a:pPr>
            <a:r>
              <a:rPr lang="en-US" sz="1800" b="1" dirty="0">
                <a:solidFill>
                  <a:srgbClr val="29303B"/>
                </a:solidFill>
              </a:rPr>
              <a:t>D</a:t>
            </a:r>
            <a:r>
              <a:rPr lang="en-US" sz="1800" b="1" i="0" dirty="0">
                <a:solidFill>
                  <a:srgbClr val="29303B"/>
                </a:solidFill>
                <a:effectLst/>
              </a:rPr>
              <a:t>atasets and Data Frames used interchangeably technically.</a:t>
            </a:r>
          </a:p>
          <a:p>
            <a:pPr marL="342900" indent="-342900" algn="l">
              <a:buClr>
                <a:srgbClr val="0070C0"/>
              </a:buClr>
              <a:buSzPct val="80000"/>
              <a:buFont typeface="Wingdings" pitchFamily="2" charset="2"/>
              <a:buChar char="u"/>
            </a:pPr>
            <a:r>
              <a:rPr lang="en-US" sz="1800" b="1" dirty="0">
                <a:solidFill>
                  <a:srgbClr val="29303B"/>
                </a:solidFill>
              </a:rPr>
              <a:t>D</a:t>
            </a:r>
            <a:r>
              <a:rPr lang="en-US" sz="1800" b="1" i="0" dirty="0">
                <a:solidFill>
                  <a:srgbClr val="29303B"/>
                </a:solidFill>
                <a:effectLst/>
              </a:rPr>
              <a:t>ata frame is a data set of row objects.</a:t>
            </a:r>
          </a:p>
          <a:p>
            <a:pPr marL="342900" indent="-342900" algn="l">
              <a:buClr>
                <a:srgbClr val="0070C0"/>
              </a:buClr>
              <a:buSzPct val="80000"/>
              <a:buFont typeface="Wingdings" pitchFamily="2" charset="2"/>
              <a:buChar char="u"/>
            </a:pPr>
            <a:r>
              <a:rPr lang="en-US" sz="1800" b="1" dirty="0">
                <a:solidFill>
                  <a:srgbClr val="29303B"/>
                </a:solidFill>
              </a:rPr>
              <a:t>They are similar to </a:t>
            </a:r>
            <a:r>
              <a:rPr lang="en-US" sz="1800" b="1" i="0" dirty="0">
                <a:solidFill>
                  <a:srgbClr val="29303B"/>
                </a:solidFill>
                <a:effectLst/>
              </a:rPr>
              <a:t>RDDs. The only difference is RDD contains unstructured data.</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E</a:t>
            </a:r>
            <a:r>
              <a:rPr lang="en-US" sz="1800" b="1" i="0" dirty="0">
                <a:solidFill>
                  <a:srgbClr val="29303B"/>
                </a:solidFill>
                <a:effectLst/>
              </a:rPr>
              <a:t>very row of an RDD can contain anything. </a:t>
            </a:r>
            <a:r>
              <a:rPr lang="en-US" sz="1800" b="1" dirty="0">
                <a:solidFill>
                  <a:srgbClr val="29303B"/>
                </a:solidFill>
              </a:rPr>
              <a:t>A </a:t>
            </a:r>
            <a:r>
              <a:rPr lang="en-US" sz="1800" b="1" i="0" dirty="0">
                <a:solidFill>
                  <a:srgbClr val="29303B"/>
                </a:solidFill>
                <a:effectLst/>
              </a:rPr>
              <a:t>dataset has a defined schema to it.</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 data set knows ahead of time exactly what columns of information exist in each row and what types those are.</a:t>
            </a:r>
          </a:p>
          <a:p>
            <a:pPr marL="342900" indent="-342900" algn="l">
              <a:buClr>
                <a:srgbClr val="0070C0"/>
              </a:buClr>
              <a:buSzPct val="80000"/>
              <a:buFont typeface="Wingdings" pitchFamily="2" charset="2"/>
              <a:buChar char="u"/>
            </a:pPr>
            <a:r>
              <a:rPr lang="en-US" sz="1800" b="1" i="0" dirty="0">
                <a:solidFill>
                  <a:srgbClr val="29303B"/>
                </a:solidFill>
                <a:effectLst/>
              </a:rPr>
              <a:t>Because dataset knows about the actual structure of that data set ahead of time, dataset can optimize things more efficiently.</a:t>
            </a:r>
          </a:p>
          <a:p>
            <a:pPr marL="342900" indent="-342900" algn="l">
              <a:buClr>
                <a:srgbClr val="0070C0"/>
              </a:buClr>
              <a:buSzPct val="80000"/>
              <a:buFont typeface="Wingdings" pitchFamily="2" charset="2"/>
              <a:buChar char="u"/>
            </a:pPr>
            <a:r>
              <a:rPr lang="en-US" sz="1800" b="1" i="0" dirty="0">
                <a:solidFill>
                  <a:srgbClr val="29303B"/>
                </a:solidFill>
                <a:effectLst/>
              </a:rPr>
              <a:t>It also lets us think of the contents of this data set as a little mini database.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81.9 Extract Prediction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77751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81.9 Extract Prediction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5842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Extract Prediction</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EE5A7F0E-9F3D-4176-B61F-A2C21BEE0071}"/>
              </a:ext>
            </a:extLst>
          </p:cNvPr>
          <p:cNvPicPr>
            <a:picLocks noChangeAspect="1"/>
          </p:cNvPicPr>
          <p:nvPr/>
        </p:nvPicPr>
        <p:blipFill>
          <a:blip r:embed="rId2"/>
          <a:stretch>
            <a:fillRect/>
          </a:stretch>
        </p:blipFill>
        <p:spPr>
          <a:xfrm>
            <a:off x="1269081" y="2204864"/>
            <a:ext cx="6667500" cy="685800"/>
          </a:xfrm>
          <a:prstGeom prst="rect">
            <a:avLst/>
          </a:prstGeom>
          <a:ln>
            <a:solidFill>
              <a:srgbClr val="C00000"/>
            </a:solidFill>
          </a:ln>
        </p:spPr>
      </p:pic>
    </p:spTree>
    <p:extLst>
      <p:ext uri="{BB962C8B-B14F-4D97-AF65-F5344CB8AC3E}">
        <p14:creationId xmlns:p14="http://schemas.microsoft.com/office/powerpoint/2010/main" val="2601267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81.10 Collect Result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9986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81.10 Collect Result</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5842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Collect Result</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75C29DA4-ECB0-48FF-8082-F0204E46BEED}"/>
              </a:ext>
            </a:extLst>
          </p:cNvPr>
          <p:cNvPicPr>
            <a:picLocks noChangeAspect="1"/>
          </p:cNvPicPr>
          <p:nvPr/>
        </p:nvPicPr>
        <p:blipFill>
          <a:blip r:embed="rId2"/>
          <a:stretch>
            <a:fillRect/>
          </a:stretch>
        </p:blipFill>
        <p:spPr>
          <a:xfrm>
            <a:off x="1907704" y="2219403"/>
            <a:ext cx="4962525" cy="504825"/>
          </a:xfrm>
          <a:prstGeom prst="rect">
            <a:avLst/>
          </a:prstGeom>
          <a:ln>
            <a:solidFill>
              <a:srgbClr val="C00000"/>
            </a:solidFill>
          </a:ln>
        </p:spPr>
      </p:pic>
    </p:spTree>
    <p:extLst>
      <p:ext uri="{BB962C8B-B14F-4D97-AF65-F5344CB8AC3E}">
        <p14:creationId xmlns:p14="http://schemas.microsoft.com/office/powerpoint/2010/main" val="500496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81.11 Print Result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690336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81.11 Print Result</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5842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Print Result</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243E0EF9-C59E-457D-A308-03DA605BF45E}"/>
              </a:ext>
            </a:extLst>
          </p:cNvPr>
          <p:cNvPicPr>
            <a:picLocks noChangeAspect="1"/>
          </p:cNvPicPr>
          <p:nvPr/>
        </p:nvPicPr>
        <p:blipFill>
          <a:blip r:embed="rId2"/>
          <a:stretch>
            <a:fillRect/>
          </a:stretch>
        </p:blipFill>
        <p:spPr>
          <a:xfrm>
            <a:off x="1763688" y="2564904"/>
            <a:ext cx="5172075" cy="609600"/>
          </a:xfrm>
          <a:prstGeom prst="rect">
            <a:avLst/>
          </a:prstGeom>
          <a:ln>
            <a:solidFill>
              <a:srgbClr val="C00000"/>
            </a:solidFill>
          </a:ln>
        </p:spPr>
      </p:pic>
    </p:spTree>
    <p:extLst>
      <p:ext uri="{BB962C8B-B14F-4D97-AF65-F5344CB8AC3E}">
        <p14:creationId xmlns:p14="http://schemas.microsoft.com/office/powerpoint/2010/main" val="153321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81.12 Stop Spark</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60356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81.12 Stop Spark</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5842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Stop Spark</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C23F9A5D-4228-49DC-9318-3AAD0C9D870A}"/>
              </a:ext>
            </a:extLst>
          </p:cNvPr>
          <p:cNvPicPr>
            <a:picLocks noChangeAspect="1"/>
          </p:cNvPicPr>
          <p:nvPr/>
        </p:nvPicPr>
        <p:blipFill>
          <a:blip r:embed="rId2"/>
          <a:stretch>
            <a:fillRect/>
          </a:stretch>
        </p:blipFill>
        <p:spPr>
          <a:xfrm>
            <a:off x="1966912" y="3057525"/>
            <a:ext cx="5210175" cy="742950"/>
          </a:xfrm>
          <a:prstGeom prst="rect">
            <a:avLst/>
          </a:prstGeom>
          <a:ln>
            <a:solidFill>
              <a:srgbClr val="C00000"/>
            </a:solidFill>
          </a:ln>
        </p:spPr>
      </p:pic>
    </p:spTree>
    <p:extLst>
      <p:ext uri="{BB962C8B-B14F-4D97-AF65-F5344CB8AC3E}">
        <p14:creationId xmlns:p14="http://schemas.microsoft.com/office/powerpoint/2010/main" val="1704908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81.13 Run Spark Data Frame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173371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81.13 Run Spark Data Frame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5396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Run Spark Data Frame for Linear Regression</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8" name="Picture 7">
            <a:extLst>
              <a:ext uri="{FF2B5EF4-FFF2-40B4-BE49-F238E27FC236}">
                <a16:creationId xmlns:a16="http://schemas.microsoft.com/office/drawing/2014/main" id="{CD924E3F-EF99-4D7A-B467-C5C44FAF60C5}"/>
              </a:ext>
            </a:extLst>
          </p:cNvPr>
          <p:cNvPicPr>
            <a:picLocks noChangeAspect="1"/>
          </p:cNvPicPr>
          <p:nvPr/>
        </p:nvPicPr>
        <p:blipFill>
          <a:blip r:embed="rId2"/>
          <a:stretch>
            <a:fillRect/>
          </a:stretch>
        </p:blipFill>
        <p:spPr>
          <a:xfrm>
            <a:off x="626143" y="2025281"/>
            <a:ext cx="7953375" cy="2428875"/>
          </a:xfrm>
          <a:prstGeom prst="rect">
            <a:avLst/>
          </a:prstGeom>
          <a:ln>
            <a:solidFill>
              <a:srgbClr val="C00000"/>
            </a:solidFill>
          </a:ln>
        </p:spPr>
      </p:pic>
    </p:spTree>
    <p:extLst>
      <p:ext uri="{BB962C8B-B14F-4D97-AF65-F5344CB8AC3E}">
        <p14:creationId xmlns:p14="http://schemas.microsoft.com/office/powerpoint/2010/main" val="200484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 Spark DataFrame API</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8438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Spark DataFrame API</a:t>
            </a:r>
          </a:p>
          <a:p>
            <a:pPr marL="342900" indent="-342900" algn="l">
              <a:buClr>
                <a:srgbClr val="0070C0"/>
              </a:buClr>
              <a:buSzPct val="80000"/>
              <a:buFont typeface="Wingdings" pitchFamily="2" charset="2"/>
              <a:buChar char="u"/>
            </a:pPr>
            <a:r>
              <a:rPr lang="en-US" sz="1800" b="1" i="0" dirty="0">
                <a:solidFill>
                  <a:srgbClr val="29303B"/>
                </a:solidFill>
                <a:effectLst/>
              </a:rPr>
              <a:t>Well actually a very big database if it's on a cluster right.</a:t>
            </a:r>
          </a:p>
          <a:p>
            <a:pPr marL="342900" indent="-342900" algn="l">
              <a:buClr>
                <a:srgbClr val="0070C0"/>
              </a:buClr>
              <a:buSzPct val="80000"/>
              <a:buFont typeface="Wingdings" pitchFamily="2" charset="2"/>
              <a:buChar char="u"/>
            </a:pPr>
            <a:r>
              <a:rPr lang="en-US" sz="1800" b="1" i="0" dirty="0">
                <a:solidFill>
                  <a:srgbClr val="29303B"/>
                </a:solidFill>
                <a:effectLst/>
              </a:rPr>
              <a:t>And that means we can do SQL queries on it</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his creates a higher level API with which we can query and analyze large massive datasets on a Spark cluster.</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It is faster it has more opportunities randomization and it has a higher level API that's often easier to work with.</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spark 2.0 </a:t>
            </a:r>
            <a:r>
              <a:rPr lang="en-US" sz="1800" b="1" dirty="0">
                <a:solidFill>
                  <a:srgbClr val="29303B"/>
                </a:solidFill>
              </a:rPr>
              <a:t>MLL</a:t>
            </a:r>
            <a:r>
              <a:rPr lang="en-US" sz="1800" b="1" i="0" dirty="0">
                <a:solidFill>
                  <a:srgbClr val="29303B"/>
                </a:solidFill>
                <a:effectLst/>
              </a:rPr>
              <a:t>ib is pushing data frames as its primary API.</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his is the way of the future. </a:t>
            </a:r>
            <a:r>
              <a:rPr lang="en-US" sz="1800" b="1" dirty="0">
                <a:solidFill>
                  <a:srgbClr val="29303B"/>
                </a:solidFill>
              </a:rPr>
              <a:t>L</a:t>
            </a:r>
            <a:r>
              <a:rPr lang="en-US" sz="1800" b="1" i="0" dirty="0">
                <a:solidFill>
                  <a:srgbClr val="29303B"/>
                </a:solidFill>
                <a:effectLst/>
              </a:rPr>
              <a:t>et's take a look at how it 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080104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81.1 Import ML</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81.1 Import ML</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331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Import ML</a:t>
            </a:r>
          </a:p>
          <a:p>
            <a:pPr marL="342900" indent="-342900" algn="l">
              <a:buClr>
                <a:srgbClr val="0070C0"/>
              </a:buClr>
              <a:buSzPct val="80000"/>
              <a:buFont typeface="Wingdings" pitchFamily="2" charset="2"/>
              <a:buChar char="u"/>
            </a:pPr>
            <a:r>
              <a:rPr lang="en-US" sz="1800" b="1" dirty="0">
                <a:solidFill>
                  <a:srgbClr val="29303B"/>
                </a:solidFill>
              </a:rPr>
              <a:t>Spark 2.0 import ML</a:t>
            </a:r>
            <a:r>
              <a:rPr lang="en-US" sz="1800" b="1" i="0" dirty="0">
                <a:solidFill>
                  <a:srgbClr val="29303B"/>
                </a:solidFill>
                <a:effectLst/>
              </a:rPr>
              <a:t> instead of </a:t>
            </a:r>
            <a:r>
              <a:rPr lang="en-US" sz="1800" b="1" dirty="0">
                <a:solidFill>
                  <a:srgbClr val="29303B"/>
                </a:solidFill>
              </a:rPr>
              <a:t>MLL</a:t>
            </a:r>
            <a:r>
              <a:rPr lang="en-US" sz="1800" b="1" i="0" dirty="0">
                <a:solidFill>
                  <a:srgbClr val="29303B"/>
                </a:solidFill>
                <a:effectLst/>
              </a:rPr>
              <a:t>ib and that's the new data frame based APIs.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In this example what we’re going to implement linear regression of fitting a line to a set of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C97C2F1-CA1F-4C65-AA28-811DE286F14C}"/>
              </a:ext>
            </a:extLst>
          </p:cNvPr>
          <p:cNvPicPr>
            <a:picLocks noChangeAspect="1"/>
          </p:cNvPicPr>
          <p:nvPr/>
        </p:nvPicPr>
        <p:blipFill>
          <a:blip r:embed="rId2"/>
          <a:stretch>
            <a:fillRect/>
          </a:stretch>
        </p:blipFill>
        <p:spPr>
          <a:xfrm>
            <a:off x="2123728" y="2880668"/>
            <a:ext cx="4657725" cy="1781175"/>
          </a:xfrm>
          <a:prstGeom prst="rect">
            <a:avLst/>
          </a:prstGeom>
          <a:ln>
            <a:solidFill>
              <a:srgbClr val="C00000"/>
            </a:solidFill>
          </a:ln>
        </p:spPr>
      </p:pic>
    </p:spTree>
    <p:extLst>
      <p:ext uri="{BB962C8B-B14F-4D97-AF65-F5344CB8AC3E}">
        <p14:creationId xmlns:p14="http://schemas.microsoft.com/office/powerpoint/2010/main" val="48280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81.2 Create Spark Context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6349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81.2 Create Spark Context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1400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Create Spark Context</a:t>
            </a:r>
          </a:p>
          <a:p>
            <a:pPr marL="342900" indent="-342900" algn="l">
              <a:buClr>
                <a:srgbClr val="0070C0"/>
              </a:buClr>
              <a:buSzPct val="80000"/>
              <a:buFont typeface="Wingdings" pitchFamily="2" charset="2"/>
              <a:buChar char="u"/>
            </a:pPr>
            <a:r>
              <a:rPr lang="en-US" sz="1800" b="1" i="0" dirty="0">
                <a:solidFill>
                  <a:srgbClr val="29303B"/>
                </a:solidFill>
                <a:effectLst/>
              </a:rPr>
              <a:t>So we're going to do in this exercise is take a bunch of fabricated data that we have in two dimensions and try to fit a line to it with a linear model.</a:t>
            </a:r>
          </a:p>
          <a:p>
            <a:pPr marL="342900" indent="-342900" algn="l">
              <a:buClr>
                <a:srgbClr val="0070C0"/>
              </a:buClr>
              <a:buSzPct val="80000"/>
              <a:buFont typeface="Wingdings" pitchFamily="2" charset="2"/>
              <a:buChar char="u"/>
            </a:pPr>
            <a:r>
              <a:rPr lang="en-US" sz="1800" b="1" i="0" dirty="0">
                <a:solidFill>
                  <a:srgbClr val="29303B"/>
                </a:solidFill>
                <a:effectLst/>
              </a:rPr>
              <a:t>And what we're going to separate our data into two sets one for building the model and one for evaluating the model and we'll compare how well this linear model does to actually predicting real values.</a:t>
            </a:r>
          </a:p>
          <a:p>
            <a:pPr marL="342900" indent="-342900" algn="l">
              <a:buClr>
                <a:srgbClr val="0070C0"/>
              </a:buClr>
              <a:buSzPct val="80000"/>
              <a:buFont typeface="Wingdings" pitchFamily="2" charset="2"/>
              <a:buChar char="u"/>
            </a:pPr>
            <a:r>
              <a:rPr lang="en-US" sz="1800" b="1" i="0" dirty="0">
                <a:solidFill>
                  <a:srgbClr val="29303B"/>
                </a:solidFill>
                <a:effectLst/>
              </a:rPr>
              <a:t>So to do that first of all in spark two if you're going to be doing stuff with the Spark SQL interface and using data sets you're going to be using a spark session object instead of a spark context so to set one up you do something like this.</a:t>
            </a:r>
          </a:p>
          <a:p>
            <a:pPr marL="342900" indent="-342900" algn="l">
              <a:buClr>
                <a:srgbClr val="0070C0"/>
              </a:buClr>
              <a:buSzPct val="80000"/>
              <a:buFont typeface="Wingdings" pitchFamily="2" charset="2"/>
              <a:buChar char="u"/>
            </a:pPr>
            <a:r>
              <a:rPr lang="en-US" sz="1800" b="1" i="0" dirty="0">
                <a:solidFill>
                  <a:srgbClr val="29303B"/>
                </a:solidFill>
                <a:effectLst/>
              </a:rPr>
              <a:t>You can say spark that's going to be the name of our spark session builder config.</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you're on Windows make sure you have a “file:///c:/temp” </a:t>
            </a:r>
            <a:r>
              <a:rPr lang="en-US" sz="1800" b="1" dirty="0">
                <a:solidFill>
                  <a:srgbClr val="29303B"/>
                </a:solidFill>
              </a:rPr>
              <a:t>folder.</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 need to if you're not on windows you can delete that. </a:t>
            </a:r>
            <a:r>
              <a:rPr lang="en-US" sz="1800" b="1" dirty="0">
                <a:solidFill>
                  <a:srgbClr val="29303B"/>
                </a:solidFill>
              </a:rPr>
              <a:t>I</a:t>
            </a:r>
            <a:r>
              <a:rPr lang="en-US" sz="1800" b="1" i="0" dirty="0">
                <a:solidFill>
                  <a:srgbClr val="29303B"/>
                </a:solidFill>
                <a:effectLst/>
              </a:rPr>
              <a:t>t is not necessary.</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Give it an app name and get or create.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A7840B5C-FD10-4FEF-A997-B2D4AE1C9A42}"/>
              </a:ext>
            </a:extLst>
          </p:cNvPr>
          <p:cNvPicPr>
            <a:picLocks noChangeAspect="1"/>
          </p:cNvPicPr>
          <p:nvPr/>
        </p:nvPicPr>
        <p:blipFill>
          <a:blip r:embed="rId2"/>
          <a:stretch>
            <a:fillRect/>
          </a:stretch>
        </p:blipFill>
        <p:spPr>
          <a:xfrm>
            <a:off x="576497" y="5632103"/>
            <a:ext cx="8136903" cy="711592"/>
          </a:xfrm>
          <a:prstGeom prst="rect">
            <a:avLst/>
          </a:prstGeom>
          <a:ln>
            <a:solidFill>
              <a:srgbClr val="C00000"/>
            </a:solidFill>
          </a:ln>
        </p:spPr>
      </p:pic>
    </p:spTree>
    <p:extLst>
      <p:ext uri="{BB962C8B-B14F-4D97-AF65-F5344CB8AC3E}">
        <p14:creationId xmlns:p14="http://schemas.microsoft.com/office/powerpoint/2010/main" val="120824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81.3 Load Regression Data</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50268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81.3 Load Regression Data</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6477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Load Regression Data</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039B7BEA-5C5B-4DCA-A88A-909412A88B0F}"/>
              </a:ext>
            </a:extLst>
          </p:cNvPr>
          <p:cNvPicPr>
            <a:picLocks noChangeAspect="1"/>
          </p:cNvPicPr>
          <p:nvPr/>
        </p:nvPicPr>
        <p:blipFill>
          <a:blip r:embed="rId2"/>
          <a:stretch>
            <a:fillRect/>
          </a:stretch>
        </p:blipFill>
        <p:spPr>
          <a:xfrm>
            <a:off x="443575" y="2277244"/>
            <a:ext cx="8243226" cy="623514"/>
          </a:xfrm>
          <a:prstGeom prst="rect">
            <a:avLst/>
          </a:prstGeom>
          <a:ln>
            <a:solidFill>
              <a:srgbClr val="C00000"/>
            </a:solidFill>
          </a:ln>
        </p:spPr>
      </p:pic>
    </p:spTree>
    <p:extLst>
      <p:ext uri="{BB962C8B-B14F-4D97-AF65-F5344CB8AC3E}">
        <p14:creationId xmlns:p14="http://schemas.microsoft.com/office/powerpoint/2010/main" val="17182839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10709</TotalTime>
  <Words>949</Words>
  <Application>Microsoft Office PowerPoint</Application>
  <PresentationFormat>On-screen Show (4:3)</PresentationFormat>
  <Paragraphs>147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佈景主題</vt:lpstr>
      <vt:lpstr>81 Spark DataFrame API</vt:lpstr>
      <vt:lpstr>81 Spark DataFrame API</vt:lpstr>
      <vt:lpstr>81 Spark DataFrame API</vt:lpstr>
      <vt:lpstr>81.1 Import ML</vt:lpstr>
      <vt:lpstr>81.1 Import ML</vt:lpstr>
      <vt:lpstr>81.2 Create Spark Context</vt:lpstr>
      <vt:lpstr>81.2 Create Spark Context</vt:lpstr>
      <vt:lpstr>81.3 Load Regression Data</vt:lpstr>
      <vt:lpstr>81.3 Load Regression Data</vt:lpstr>
      <vt:lpstr>81.4 Convert to RDD</vt:lpstr>
      <vt:lpstr>81.4 Convert to RDD</vt:lpstr>
      <vt:lpstr>81.5 Split Data into Train and Test</vt:lpstr>
      <vt:lpstr>81.5 Split Data into Train and Test</vt:lpstr>
      <vt:lpstr>81.6 Build Regression Model</vt:lpstr>
      <vt:lpstr>81.6 Build Regression Model</vt:lpstr>
      <vt:lpstr>81.7 Train Model</vt:lpstr>
      <vt:lpstr>81.7 Train Model</vt:lpstr>
      <vt:lpstr>81.8 Test Model</vt:lpstr>
      <vt:lpstr>81.8 Test Model</vt:lpstr>
      <vt:lpstr>81.9 Extract Prediction</vt:lpstr>
      <vt:lpstr>81.9 Extract Prediction</vt:lpstr>
      <vt:lpstr>81.10 Collect Result</vt:lpstr>
      <vt:lpstr>81.10 Collect Result</vt:lpstr>
      <vt:lpstr>81.11 Print Result</vt:lpstr>
      <vt:lpstr>81.11 Print Result</vt:lpstr>
      <vt:lpstr>81.12 Stop Spark</vt:lpstr>
      <vt:lpstr>81.12 Stop Spark</vt:lpstr>
      <vt:lpstr>81.13 Run Spark Data Frame</vt:lpstr>
      <vt:lpstr>81.13 Run Spark Data Frame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5689</cp:revision>
  <dcterms:created xsi:type="dcterms:W3CDTF">2018-09-28T16:40:41Z</dcterms:created>
  <dcterms:modified xsi:type="dcterms:W3CDTF">2020-09-12T06:15:20Z</dcterms:modified>
</cp:coreProperties>
</file>