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17" r:id="rId3"/>
    <p:sldId id="319" r:id="rId4"/>
    <p:sldId id="318" r:id="rId5"/>
    <p:sldId id="326" r:id="rId6"/>
    <p:sldId id="320" r:id="rId7"/>
    <p:sldId id="307" r:id="rId8"/>
    <p:sldId id="328" r:id="rId9"/>
    <p:sldId id="329" r:id="rId10"/>
    <p:sldId id="333" r:id="rId11"/>
    <p:sldId id="334" r:id="rId12"/>
    <p:sldId id="335" r:id="rId13"/>
    <p:sldId id="336" r:id="rId14"/>
    <p:sldId id="337" r:id="rId15"/>
    <p:sldId id="330" r:id="rId16"/>
    <p:sldId id="331" r:id="rId17"/>
    <p:sldId id="332" r:id="rId18"/>
    <p:sldId id="340" r:id="rId19"/>
    <p:sldId id="338" r:id="rId20"/>
    <p:sldId id="339" r:id="rId21"/>
    <p:sldId id="342" r:id="rId22"/>
    <p:sldId id="343" r:id="rId23"/>
    <p:sldId id="341" r:id="rId24"/>
    <p:sldId id="344" r:id="rId25"/>
    <p:sldId id="345" r:id="rId26"/>
    <p:sldId id="347" r:id="rId27"/>
    <p:sldId id="346" r:id="rId28"/>
    <p:sldId id="348" r:id="rId29"/>
    <p:sldId id="349"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5" r:id="rId53"/>
    <p:sldId id="374" r:id="rId54"/>
    <p:sldId id="376" r:id="rId55"/>
    <p:sldId id="377" r:id="rId56"/>
    <p:sldId id="378" r:id="rId57"/>
    <p:sldId id="379" r:id="rId58"/>
    <p:sldId id="380" r:id="rId59"/>
    <p:sldId id="382" r:id="rId60"/>
    <p:sldId id="383" r:id="rId61"/>
    <p:sldId id="384" r:id="rId62"/>
    <p:sldId id="385" r:id="rId63"/>
    <p:sldId id="259" r:id="rId6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5401" autoAdjust="0"/>
  </p:normalViewPr>
  <p:slideViewPr>
    <p:cSldViewPr>
      <p:cViewPr>
        <p:scale>
          <a:sx n="106" d="100"/>
          <a:sy n="106" d="100"/>
        </p:scale>
        <p:origin x="-84"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hyperlink" Target="https://www.tensorflow.org/api_docs/python/tf/keras/datasets/mnist/load_data" TargetMode="External"/><Relationship Id="rId1" Type="http://schemas.openxmlformats.org/officeDocument/2006/relationships/slideLayout" Target="../slideLayouts/slideLayout1.xml"/><Relationship Id="rId4" Type="http://schemas.openxmlformats.org/officeDocument/2006/relationships/hyperlink" Target="https://www.youtube.com/watch?v=s4Lcf9du9L8"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hyperlink" Target="https://www.tensorflow.org/api_docs/python/tf/keras/datasets/mnist/load_data" TargetMode="External"/><Relationship Id="rId1" Type="http://schemas.openxmlformats.org/officeDocument/2006/relationships/slideLayout" Target="../slideLayouts/slideLayout1.xml"/><Relationship Id="rId5" Type="http://schemas.openxmlformats.org/officeDocument/2006/relationships/hyperlink" Target="https://www.youtube.com/watch?v=s4Lcf9du9L8" TargetMode="External"/><Relationship Id="rId4" Type="http://schemas.openxmlformats.org/officeDocument/2006/relationships/hyperlink" Target="https://www.youtube.com/channel/UCR1-GEpyOPzT2AO4D_eifdw"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yann.lecun.com/exdb/mnist/train-labels-idx1-ubyte.gz" TargetMode="External"/><Relationship Id="rId7" Type="http://schemas.openxmlformats.org/officeDocument/2006/relationships/hyperlink" Target="https://www.youtube.com/watch?v=s4Lcf9du9L8" TargetMode="External"/><Relationship Id="rId2" Type="http://schemas.openxmlformats.org/officeDocument/2006/relationships/hyperlink" Target="http://yann.lecun.com/exdb/mnist/train-images-idx3-ubyte.gz" TargetMode="External"/><Relationship Id="rId1" Type="http://schemas.openxmlformats.org/officeDocument/2006/relationships/slideLayout" Target="../slideLayouts/slideLayout1.xml"/><Relationship Id="rId6" Type="http://schemas.openxmlformats.org/officeDocument/2006/relationships/hyperlink" Target="https://www.youtube.com/channel/UCR1-GEpyOPzT2AO4D_eifdw" TargetMode="External"/><Relationship Id="rId5" Type="http://schemas.openxmlformats.org/officeDocument/2006/relationships/hyperlink" Target="http://yann.lecun.com/exdb/mnist/t10k-labels-idx1-ubyte.gz" TargetMode="External"/><Relationship Id="rId4" Type="http://schemas.openxmlformats.org/officeDocument/2006/relationships/hyperlink" Target="http://yann.lecun.com/exdb/mnist/t10k-images-idx3-ubyte.gz"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channel/UCR1-GEpyOPzT2AO4D_eifdw" TargetMode="External"/><Relationship Id="rId2" Type="http://schemas.openxmlformats.org/officeDocument/2006/relationships/hyperlink" Target="https://stackoverflow.com/a/53995313/8804853" TargetMode="Externa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hyperlink" Target="https://www.youtube.com/watch?v=s4Lcf9du9L8"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 Run TF 2.0: Part 01 Examples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94.3 Read MNIST Data</a:t>
            </a:r>
            <a:endParaRPr lang="zh-TW" altLang="en-US" b="1" dirty="0">
              <a:solidFill>
                <a:srgbClr val="FFFF00"/>
              </a:solidFill>
            </a:endParaRPr>
          </a:p>
        </p:txBody>
      </p:sp>
      <p:sp>
        <p:nvSpPr>
          <p:cNvPr id="3" name="副標題 2"/>
          <p:cNvSpPr>
            <a:spLocks noGrp="1"/>
          </p:cNvSpPr>
          <p:nvPr>
            <p:ph type="subTitle" idx="1"/>
          </p:nvPr>
        </p:nvSpPr>
        <p:spPr>
          <a:xfrm>
            <a:off x="365761" y="1312210"/>
            <a:ext cx="8321039" cy="28368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Define Target Classes and Features</a:t>
            </a:r>
          </a:p>
          <a:p>
            <a:pPr marL="342900" indent="-342900" algn="l">
              <a:buClr>
                <a:srgbClr val="0070C0"/>
              </a:buClr>
              <a:buSzPct val="80000"/>
              <a:buFont typeface="Wingdings" pitchFamily="2" charset="2"/>
              <a:buChar char="u"/>
            </a:pPr>
            <a:r>
              <a:rPr lang="en-US" sz="1800" b="1" i="0" dirty="0">
                <a:solidFill>
                  <a:schemeClr val="tx1"/>
                </a:solidFill>
                <a:effectLst/>
              </a:rPr>
              <a:t>We define some convenient variables here, num classes is 10, that represents the total number of classifications for each one of these images. </a:t>
            </a:r>
            <a:r>
              <a:rPr lang="en-US" sz="1800" b="1" dirty="0">
                <a:solidFill>
                  <a:schemeClr val="tx1"/>
                </a:solidFill>
              </a:rPr>
              <a:t>T</a:t>
            </a:r>
            <a:r>
              <a:rPr lang="en-US" sz="1800" b="1" i="0" dirty="0">
                <a:solidFill>
                  <a:schemeClr val="tx1"/>
                </a:solidFill>
                <a:effectLst/>
              </a:rPr>
              <a:t>hese can represent the numbers 0 through 9. </a:t>
            </a:r>
            <a:r>
              <a:rPr lang="en-US" sz="1800" b="1" dirty="0">
                <a:solidFill>
                  <a:schemeClr val="tx1"/>
                </a:solidFill>
              </a:rPr>
              <a:t>T</a:t>
            </a:r>
            <a:r>
              <a:rPr lang="en-US" sz="1800" b="1" i="0" dirty="0">
                <a:solidFill>
                  <a:schemeClr val="tx1"/>
                </a:solidFill>
                <a:effectLst/>
              </a:rPr>
              <a:t>hat is a total of 10 possible classifications.</a:t>
            </a:r>
          </a:p>
          <a:p>
            <a:pPr marL="342900" indent="-342900" algn="l">
              <a:buClr>
                <a:srgbClr val="0070C0"/>
              </a:buClr>
              <a:buSzPct val="80000"/>
              <a:buFont typeface="Wingdings" pitchFamily="2" charset="2"/>
              <a:buChar char="u"/>
            </a:pPr>
            <a:r>
              <a:rPr lang="en-US" sz="1800" b="1" i="0" dirty="0">
                <a:solidFill>
                  <a:schemeClr val="tx1"/>
                </a:solidFill>
                <a:effectLst/>
              </a:rPr>
              <a:t>Our features are 784 in number. And we get that by saying that each image is a 28 by 28 image. </a:t>
            </a:r>
            <a:r>
              <a:rPr lang="en-US" sz="1800" b="1" dirty="0">
                <a:solidFill>
                  <a:schemeClr val="tx1"/>
                </a:solidFill>
              </a:rPr>
              <a:t>W</a:t>
            </a:r>
            <a:r>
              <a:rPr lang="en-US" sz="1800" b="1" i="0" dirty="0">
                <a:solidFill>
                  <a:schemeClr val="tx1"/>
                </a:solidFill>
                <a:effectLst/>
              </a:rPr>
              <a:t>e have 28 times 28, which is 780 for individual pixels, for every training image that we have.</a:t>
            </a:r>
          </a:p>
          <a:p>
            <a:pPr marL="342900" indent="-342900" algn="l">
              <a:buClr>
                <a:srgbClr val="0070C0"/>
              </a:buClr>
              <a:buSzPct val="80000"/>
              <a:buFont typeface="Wingdings" pitchFamily="2" charset="2"/>
              <a:buChar char="u"/>
            </a:pPr>
            <a:r>
              <a:rPr lang="en-US" sz="1800" b="1" dirty="0">
                <a:solidFill>
                  <a:schemeClr val="tx1"/>
                </a:solidFill>
              </a:rPr>
              <a:t>O</a:t>
            </a:r>
            <a:r>
              <a:rPr lang="en-US" sz="1800" b="1" i="0" dirty="0">
                <a:solidFill>
                  <a:schemeClr val="tx1"/>
                </a:solidFill>
                <a:effectLst/>
              </a:rPr>
              <a:t>ur training features are each individual pixel of every individual image that we are using.</a:t>
            </a:r>
          </a:p>
          <a:p>
            <a:pPr marL="1257300" lvl="2" indent="-342900" algn="l">
              <a:buClr>
                <a:srgbClr val="0070C0"/>
              </a:buClr>
              <a:buSzPct val="80000"/>
              <a:buFont typeface="Wingdings" pitchFamily="2" charset="2"/>
              <a:buChar char="u"/>
            </a:pP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C2B41FD2-BD0E-4460-B8EA-C6E573EC5058}"/>
              </a:ext>
            </a:extLst>
          </p:cNvPr>
          <p:cNvPicPr>
            <a:picLocks noChangeAspect="1"/>
          </p:cNvPicPr>
          <p:nvPr/>
        </p:nvPicPr>
        <p:blipFill>
          <a:blip r:embed="rId4"/>
          <a:stretch>
            <a:fillRect/>
          </a:stretch>
        </p:blipFill>
        <p:spPr>
          <a:xfrm>
            <a:off x="1690687" y="4365674"/>
            <a:ext cx="4562475" cy="581025"/>
          </a:xfrm>
          <a:prstGeom prst="rect">
            <a:avLst/>
          </a:prstGeom>
          <a:ln>
            <a:solidFill>
              <a:srgbClr val="C00000"/>
            </a:solidFill>
          </a:ln>
        </p:spPr>
      </p:pic>
      <p:sp>
        <p:nvSpPr>
          <p:cNvPr id="9" name="Rectangle 8">
            <a:extLst>
              <a:ext uri="{FF2B5EF4-FFF2-40B4-BE49-F238E27FC236}">
                <a16:creationId xmlns:a16="http://schemas.microsoft.com/office/drawing/2014/main" id="{2398AF8D-15C1-4A2C-923F-8EB6515A44FE}"/>
              </a:ext>
            </a:extLst>
          </p:cNvPr>
          <p:cNvSpPr/>
          <p:nvPr/>
        </p:nvSpPr>
        <p:spPr>
          <a:xfrm>
            <a:off x="5356320" y="5609654"/>
            <a:ext cx="28329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1" name="Rectangle 10">
            <a:extLst>
              <a:ext uri="{FF2B5EF4-FFF2-40B4-BE49-F238E27FC236}">
                <a16:creationId xmlns:a16="http://schemas.microsoft.com/office/drawing/2014/main" id="{ECAB3F75-D30C-4D89-B370-F964B7903668}"/>
              </a:ext>
            </a:extLst>
          </p:cNvPr>
          <p:cNvSpPr/>
          <p:nvPr/>
        </p:nvSpPr>
        <p:spPr>
          <a:xfrm>
            <a:off x="6598009" y="5616989"/>
            <a:ext cx="28329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2" name="Rectangle 11">
            <a:extLst>
              <a:ext uri="{FF2B5EF4-FFF2-40B4-BE49-F238E27FC236}">
                <a16:creationId xmlns:a16="http://schemas.microsoft.com/office/drawing/2014/main" id="{B9F71EB1-4045-4222-996A-87982677781D}"/>
              </a:ext>
            </a:extLst>
          </p:cNvPr>
          <p:cNvSpPr/>
          <p:nvPr/>
        </p:nvSpPr>
        <p:spPr>
          <a:xfrm>
            <a:off x="7055011" y="5617998"/>
            <a:ext cx="28329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2" name="Rectangle 21">
            <a:extLst>
              <a:ext uri="{FF2B5EF4-FFF2-40B4-BE49-F238E27FC236}">
                <a16:creationId xmlns:a16="http://schemas.microsoft.com/office/drawing/2014/main" id="{2F3D5F42-B141-41B5-AA01-8274483490C7}"/>
              </a:ext>
            </a:extLst>
          </p:cNvPr>
          <p:cNvSpPr/>
          <p:nvPr/>
        </p:nvSpPr>
        <p:spPr>
          <a:xfrm>
            <a:off x="1120465" y="5695668"/>
            <a:ext cx="566588"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000</a:t>
            </a:r>
          </a:p>
        </p:txBody>
      </p:sp>
      <p:sp>
        <p:nvSpPr>
          <p:cNvPr id="24" name="Rectangle 23">
            <a:extLst>
              <a:ext uri="{FF2B5EF4-FFF2-40B4-BE49-F238E27FC236}">
                <a16:creationId xmlns:a16="http://schemas.microsoft.com/office/drawing/2014/main" id="{9013F42C-ACD1-4AF9-A7E0-5479919FEA15}"/>
              </a:ext>
            </a:extLst>
          </p:cNvPr>
          <p:cNvSpPr/>
          <p:nvPr/>
        </p:nvSpPr>
        <p:spPr>
          <a:xfrm>
            <a:off x="1818274" y="5695668"/>
            <a:ext cx="60828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001</a:t>
            </a:r>
          </a:p>
        </p:txBody>
      </p:sp>
      <p:sp>
        <p:nvSpPr>
          <p:cNvPr id="28" name="Rectangle 27">
            <a:extLst>
              <a:ext uri="{FF2B5EF4-FFF2-40B4-BE49-F238E27FC236}">
                <a16:creationId xmlns:a16="http://schemas.microsoft.com/office/drawing/2014/main" id="{799A58E1-9805-47F7-8C32-E80FE85A9ED4}"/>
              </a:ext>
            </a:extLst>
          </p:cNvPr>
          <p:cNvSpPr/>
          <p:nvPr/>
        </p:nvSpPr>
        <p:spPr>
          <a:xfrm>
            <a:off x="3729878" y="5695668"/>
            <a:ext cx="60828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783</a:t>
            </a:r>
          </a:p>
        </p:txBody>
      </p:sp>
      <p:sp>
        <p:nvSpPr>
          <p:cNvPr id="38" name="Rectangle 37">
            <a:extLst>
              <a:ext uri="{FF2B5EF4-FFF2-40B4-BE49-F238E27FC236}">
                <a16:creationId xmlns:a16="http://schemas.microsoft.com/office/drawing/2014/main" id="{C64B3CAB-29F1-46FE-BFF3-6096696CFC51}"/>
              </a:ext>
            </a:extLst>
          </p:cNvPr>
          <p:cNvSpPr/>
          <p:nvPr/>
        </p:nvSpPr>
        <p:spPr>
          <a:xfrm>
            <a:off x="2689006" y="5695668"/>
            <a:ext cx="608289"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40" name="Rectangle 39">
            <a:extLst>
              <a:ext uri="{FF2B5EF4-FFF2-40B4-BE49-F238E27FC236}">
                <a16:creationId xmlns:a16="http://schemas.microsoft.com/office/drawing/2014/main" id="{9B474D11-CEBF-4DED-A4DE-B9BBFBDDD2A7}"/>
              </a:ext>
            </a:extLst>
          </p:cNvPr>
          <p:cNvSpPr/>
          <p:nvPr/>
        </p:nvSpPr>
        <p:spPr>
          <a:xfrm>
            <a:off x="1006339" y="5258044"/>
            <a:ext cx="3331827" cy="288032"/>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 784</a:t>
            </a:r>
          </a:p>
        </p:txBody>
      </p:sp>
      <p:sp>
        <p:nvSpPr>
          <p:cNvPr id="42" name="Rectangle 41">
            <a:extLst>
              <a:ext uri="{FF2B5EF4-FFF2-40B4-BE49-F238E27FC236}">
                <a16:creationId xmlns:a16="http://schemas.microsoft.com/office/drawing/2014/main" id="{F8BD0FE7-E66C-4425-882A-ABED2C91A81B}"/>
              </a:ext>
            </a:extLst>
          </p:cNvPr>
          <p:cNvSpPr/>
          <p:nvPr/>
        </p:nvSpPr>
        <p:spPr>
          <a:xfrm>
            <a:off x="5286914" y="5209551"/>
            <a:ext cx="2602050" cy="288032"/>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 Predict 10 classes</a:t>
            </a:r>
          </a:p>
        </p:txBody>
      </p:sp>
      <p:sp>
        <p:nvSpPr>
          <p:cNvPr id="44" name="Rectangle 43">
            <a:extLst>
              <a:ext uri="{FF2B5EF4-FFF2-40B4-BE49-F238E27FC236}">
                <a16:creationId xmlns:a16="http://schemas.microsoft.com/office/drawing/2014/main" id="{5E6C8368-78A9-4901-BE41-44D8CC98E97D}"/>
              </a:ext>
            </a:extLst>
          </p:cNvPr>
          <p:cNvSpPr/>
          <p:nvPr/>
        </p:nvSpPr>
        <p:spPr>
          <a:xfrm>
            <a:off x="5729139" y="5593106"/>
            <a:ext cx="608289"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Tree>
    <p:extLst>
      <p:ext uri="{BB962C8B-B14F-4D97-AF65-F5344CB8AC3E}">
        <p14:creationId xmlns:p14="http://schemas.microsoft.com/office/powerpoint/2010/main" val="397826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94.3 Read MNIST Data</a:t>
            </a:r>
            <a:endParaRPr lang="zh-TW" altLang="en-US" b="1" dirty="0">
              <a:solidFill>
                <a:srgbClr val="FFFF00"/>
              </a:solidFill>
            </a:endParaRPr>
          </a:p>
        </p:txBody>
      </p:sp>
      <p:sp>
        <p:nvSpPr>
          <p:cNvPr id="3" name="副標題 2"/>
          <p:cNvSpPr>
            <a:spLocks noGrp="1"/>
          </p:cNvSpPr>
          <p:nvPr>
            <p:ph type="subTitle" idx="1"/>
          </p:nvPr>
        </p:nvSpPr>
        <p:spPr>
          <a:xfrm>
            <a:off x="365761" y="1312210"/>
            <a:ext cx="8321039" cy="34849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load MNIST Data</a:t>
            </a:r>
          </a:p>
          <a:p>
            <a:pPr marL="342900" indent="-342900" algn="l">
              <a:buClr>
                <a:srgbClr val="0070C0"/>
              </a:buClr>
              <a:buSzPct val="80000"/>
              <a:buFont typeface="Wingdings" pitchFamily="2" charset="2"/>
              <a:buChar char="u"/>
            </a:pPr>
            <a:r>
              <a:rPr lang="en-US" sz="1800" b="1" dirty="0">
                <a:solidFill>
                  <a:schemeClr val="tx1"/>
                </a:solidFill>
              </a:rPr>
              <a:t>Load</a:t>
            </a:r>
            <a:r>
              <a:rPr lang="en-US" sz="1800" b="1" i="0" dirty="0">
                <a:solidFill>
                  <a:schemeClr val="tx1"/>
                </a:solidFill>
                <a:effectLst/>
              </a:rPr>
              <a:t> the dataset </a:t>
            </a:r>
            <a:r>
              <a:rPr lang="en-US" sz="1800" b="1" dirty="0">
                <a:solidFill>
                  <a:schemeClr val="tx1"/>
                </a:solidFill>
              </a:rPr>
              <a:t>by </a:t>
            </a:r>
            <a:r>
              <a:rPr lang="en-US" sz="1800" b="1" dirty="0" err="1">
                <a:solidFill>
                  <a:schemeClr val="tx1"/>
                </a:solidFill>
              </a:rPr>
              <a:t>mnist.load_data</a:t>
            </a:r>
            <a:r>
              <a:rPr lang="en-US" sz="1800" b="1" dirty="0">
                <a:solidFill>
                  <a:schemeClr val="tx1"/>
                </a:solidFill>
              </a:rPr>
              <a:t>()</a:t>
            </a:r>
            <a:r>
              <a:rPr lang="en-US" sz="1800" b="1" i="0" dirty="0">
                <a:solidFill>
                  <a:schemeClr val="tx1"/>
                </a:solidFill>
                <a:effectLst/>
              </a:rPr>
              <a:t>.</a:t>
            </a:r>
          </a:p>
          <a:p>
            <a:pPr marL="342900" indent="-342900" algn="l">
              <a:buClr>
                <a:srgbClr val="0070C0"/>
              </a:buClr>
              <a:buSzPct val="80000"/>
              <a:buFont typeface="Wingdings" pitchFamily="2" charset="2"/>
              <a:buChar char="u"/>
            </a:pPr>
            <a:r>
              <a:rPr lang="en-US" sz="1800" b="1" dirty="0">
                <a:solidFill>
                  <a:schemeClr val="tx1"/>
                </a:solidFill>
              </a:rPr>
              <a:t>The </a:t>
            </a:r>
            <a:r>
              <a:rPr lang="en-US" sz="1800" b="1" i="0" dirty="0" err="1">
                <a:solidFill>
                  <a:schemeClr val="tx1"/>
                </a:solidFill>
                <a:effectLst/>
              </a:rPr>
              <a:t>mnist</a:t>
            </a:r>
            <a:r>
              <a:rPr lang="en-US" sz="1800" b="1" dirty="0" err="1">
                <a:solidFill>
                  <a:schemeClr val="tx1"/>
                </a:solidFill>
              </a:rPr>
              <a:t>.</a:t>
            </a:r>
            <a:r>
              <a:rPr lang="en-US" sz="1800" b="1" i="0" dirty="0" err="1">
                <a:solidFill>
                  <a:schemeClr val="tx1"/>
                </a:solidFill>
                <a:effectLst/>
              </a:rPr>
              <a:t>load</a:t>
            </a:r>
            <a:r>
              <a:rPr lang="en-US" sz="1800" b="1" dirty="0" err="1">
                <a:solidFill>
                  <a:schemeClr val="tx1"/>
                </a:solidFill>
              </a:rPr>
              <a:t>_</a:t>
            </a:r>
            <a:r>
              <a:rPr lang="en-US" sz="1800" b="1" i="0" dirty="0" err="1">
                <a:solidFill>
                  <a:schemeClr val="tx1"/>
                </a:solidFill>
                <a:effectLst/>
              </a:rPr>
              <a:t>data</a:t>
            </a:r>
            <a:r>
              <a:rPr lang="en-US" sz="1800" b="1" dirty="0">
                <a:solidFill>
                  <a:schemeClr val="tx1"/>
                </a:solidFill>
              </a:rPr>
              <a:t>()</a:t>
            </a:r>
            <a:r>
              <a:rPr lang="en-US" sz="1800" b="1" i="0" dirty="0">
                <a:solidFill>
                  <a:schemeClr val="tx1"/>
                </a:solidFill>
                <a:effectLst/>
              </a:rPr>
              <a:t> retrieve that data from tensorflow packages.</a:t>
            </a:r>
          </a:p>
          <a:p>
            <a:pPr marL="342900" indent="-342900" algn="l">
              <a:buClr>
                <a:srgbClr val="0070C0"/>
              </a:buClr>
              <a:buSzPct val="80000"/>
              <a:buFont typeface="Wingdings" pitchFamily="2" charset="2"/>
              <a:buChar char="u"/>
            </a:pPr>
            <a:r>
              <a:rPr lang="en-US" sz="1800" b="1" dirty="0">
                <a:solidFill>
                  <a:schemeClr val="tx1"/>
                </a:solidFill>
              </a:rPr>
              <a:t>The </a:t>
            </a:r>
            <a:r>
              <a:rPr lang="en-US" sz="1800" b="1" dirty="0" err="1">
                <a:solidFill>
                  <a:schemeClr val="tx1"/>
                </a:solidFill>
              </a:rPr>
              <a:t>mnist.load_data</a:t>
            </a:r>
            <a:r>
              <a:rPr lang="en-US" sz="1800" b="1" dirty="0">
                <a:solidFill>
                  <a:schemeClr val="tx1"/>
                </a:solidFill>
              </a:rPr>
              <a:t>()</a:t>
            </a:r>
            <a:r>
              <a:rPr lang="en-US" sz="1800" b="1" i="0" dirty="0">
                <a:solidFill>
                  <a:schemeClr val="tx1"/>
                </a:solidFill>
                <a:effectLst/>
              </a:rPr>
              <a:t> put the data set into these variables here.</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 convention that we usually use is that x refers to the feature data, in our case, the images data. </a:t>
            </a:r>
          </a:p>
          <a:p>
            <a:pPr marL="342900" indent="-342900" algn="l">
              <a:buClr>
                <a:srgbClr val="0070C0"/>
              </a:buClr>
              <a:buSzPct val="80000"/>
              <a:buFont typeface="Wingdings" pitchFamily="2" charset="2"/>
              <a:buChar char="u"/>
            </a:pPr>
            <a:r>
              <a:rPr lang="en-US" sz="1800" b="1" dirty="0">
                <a:solidFill>
                  <a:schemeClr val="tx1"/>
                </a:solidFill>
              </a:rPr>
              <a:t>A</a:t>
            </a:r>
            <a:r>
              <a:rPr lang="en-US" sz="1800" b="1" i="0" dirty="0">
                <a:solidFill>
                  <a:schemeClr val="tx1"/>
                </a:solidFill>
                <a:effectLst/>
              </a:rPr>
              <a:t>nd y refers to your labels, the classes. This target represents the numbers 0 through 9. </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e split dataset into</a:t>
            </a:r>
            <a:r>
              <a:rPr lang="en-US" sz="1800" b="1" dirty="0">
                <a:solidFill>
                  <a:schemeClr val="tx1"/>
                </a:solidFill>
              </a:rPr>
              <a:t> </a:t>
            </a:r>
            <a:r>
              <a:rPr lang="en-US" sz="1800" b="1" i="0" dirty="0">
                <a:solidFill>
                  <a:schemeClr val="tx1"/>
                </a:solidFill>
                <a:effectLst/>
              </a:rPr>
              <a:t>training (</a:t>
            </a:r>
            <a:r>
              <a:rPr lang="en-US" sz="1800" b="1" dirty="0" err="1">
                <a:solidFill>
                  <a:schemeClr val="tx1"/>
                </a:solidFill>
              </a:rPr>
              <a:t>x_train</a:t>
            </a:r>
            <a:r>
              <a:rPr lang="en-US" sz="1800" b="1" dirty="0">
                <a:solidFill>
                  <a:schemeClr val="tx1"/>
                </a:solidFill>
              </a:rPr>
              <a:t>, </a:t>
            </a:r>
            <a:r>
              <a:rPr lang="en-US" sz="1800" b="1" dirty="0" err="1">
                <a:solidFill>
                  <a:schemeClr val="tx1"/>
                </a:solidFill>
              </a:rPr>
              <a:t>y_train</a:t>
            </a:r>
            <a:r>
              <a:rPr lang="en-US" sz="1800" b="1" dirty="0">
                <a:solidFill>
                  <a:schemeClr val="tx1"/>
                </a:solidFill>
              </a:rPr>
              <a:t>) </a:t>
            </a:r>
            <a:r>
              <a:rPr lang="en-US" sz="1800" b="1" i="0" dirty="0">
                <a:solidFill>
                  <a:schemeClr val="tx1"/>
                </a:solidFill>
                <a:effectLst/>
              </a:rPr>
              <a:t>and testing data sets (</a:t>
            </a:r>
            <a:r>
              <a:rPr lang="en-US" sz="1800" b="1" i="0" dirty="0" err="1">
                <a:solidFill>
                  <a:schemeClr val="tx1"/>
                </a:solidFill>
                <a:effectLst/>
              </a:rPr>
              <a:t>x_test</a:t>
            </a:r>
            <a:r>
              <a:rPr lang="en-US" sz="1800" b="1" i="0" dirty="0">
                <a:solidFill>
                  <a:schemeClr val="tx1"/>
                </a:solidFill>
                <a:effectLst/>
              </a:rPr>
              <a:t>, </a:t>
            </a:r>
            <a:r>
              <a:rPr lang="en-US" sz="1800" b="1" i="0" dirty="0" err="1">
                <a:solidFill>
                  <a:schemeClr val="tx1"/>
                </a:solidFill>
                <a:effectLst/>
              </a:rPr>
              <a:t>y_test</a:t>
            </a:r>
            <a:r>
              <a:rPr lang="en-US" sz="1800" b="1" i="0" dirty="0">
                <a:solidFill>
                  <a:schemeClr val="tx1"/>
                </a:solidFill>
                <a:effectLst/>
              </a:rPr>
              <a:t>).</a:t>
            </a:r>
          </a:p>
          <a:p>
            <a:pPr marL="342900" indent="-342900" algn="l">
              <a:buClr>
                <a:srgbClr val="0070C0"/>
              </a:buClr>
              <a:buSzPct val="80000"/>
              <a:buFont typeface="Wingdings" pitchFamily="2" charset="2"/>
              <a:buChar char="u"/>
            </a:pPr>
            <a:r>
              <a:rPr lang="en-US" sz="1800" b="1" dirty="0">
                <a:solidFill>
                  <a:schemeClr val="tx1"/>
                </a:solidFill>
              </a:rPr>
              <a:t>With</a:t>
            </a:r>
            <a:r>
              <a:rPr lang="en-US" sz="1800" b="1" i="0" dirty="0">
                <a:solidFill>
                  <a:schemeClr val="tx1"/>
                </a:solidFill>
                <a:effectLst/>
              </a:rPr>
              <a:t> mnist, we have 60000 training samples and 10000 test samples.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E79E0873-AD6D-4638-8B1B-D8E2F70BB974}"/>
              </a:ext>
            </a:extLst>
          </p:cNvPr>
          <p:cNvPicPr>
            <a:picLocks noChangeAspect="1"/>
          </p:cNvPicPr>
          <p:nvPr/>
        </p:nvPicPr>
        <p:blipFill>
          <a:blip r:embed="rId4"/>
          <a:stretch>
            <a:fillRect/>
          </a:stretch>
        </p:blipFill>
        <p:spPr>
          <a:xfrm>
            <a:off x="1509712" y="4984618"/>
            <a:ext cx="5153025" cy="942975"/>
          </a:xfrm>
          <a:prstGeom prst="rect">
            <a:avLst/>
          </a:prstGeom>
          <a:ln>
            <a:solidFill>
              <a:srgbClr val="C00000"/>
            </a:solidFill>
          </a:ln>
        </p:spPr>
      </p:pic>
    </p:spTree>
    <p:extLst>
      <p:ext uri="{BB962C8B-B14F-4D97-AF65-F5344CB8AC3E}">
        <p14:creationId xmlns:p14="http://schemas.microsoft.com/office/powerpoint/2010/main" val="1296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94.3 Read MNIST Data</a:t>
            </a:r>
            <a:endParaRPr lang="zh-TW" altLang="en-US" b="1" dirty="0">
              <a:solidFill>
                <a:srgbClr val="FFFF00"/>
              </a:solidFill>
            </a:endParaRPr>
          </a:p>
        </p:txBody>
      </p:sp>
      <p:sp>
        <p:nvSpPr>
          <p:cNvPr id="3" name="副標題 2"/>
          <p:cNvSpPr>
            <a:spLocks noGrp="1"/>
          </p:cNvSpPr>
          <p:nvPr>
            <p:ph type="subTitle" idx="1"/>
          </p:nvPr>
        </p:nvSpPr>
        <p:spPr>
          <a:xfrm>
            <a:off x="365761" y="1312210"/>
            <a:ext cx="8321039" cy="20447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load MNIST Data</a:t>
            </a:r>
          </a:p>
          <a:p>
            <a:pPr marL="342900" indent="-342900" algn="l">
              <a:buClr>
                <a:srgbClr val="0070C0"/>
              </a:buClr>
              <a:buSzPct val="80000"/>
              <a:buFont typeface="Wingdings" pitchFamily="2" charset="2"/>
              <a:buChar char="u"/>
            </a:pPr>
            <a:r>
              <a:rPr lang="en-US" sz="1800" b="1" i="0" dirty="0">
                <a:solidFill>
                  <a:schemeClr val="tx1"/>
                </a:solidFill>
                <a:effectLst/>
              </a:rPr>
              <a:t>That means that we're only going to train our neural network using that 60000 set of training samples and we're holding aside 10000 test samples.</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e can actually do 10000 samples test to verify how well our training network works on data that its never seen before.</a:t>
            </a:r>
          </a:p>
          <a:p>
            <a:pPr marL="342900" indent="-342900" algn="l">
              <a:buClr>
                <a:srgbClr val="0070C0"/>
              </a:buClr>
              <a:buSzPct val="80000"/>
              <a:buFont typeface="Wingdings" pitchFamily="2" charset="2"/>
              <a:buChar char="u"/>
            </a:pPr>
            <a:r>
              <a:rPr lang="en-US" sz="1800" b="1" i="0" dirty="0">
                <a:solidFill>
                  <a:schemeClr val="tx1"/>
                </a:solidFill>
                <a:effectLst/>
              </a:rPr>
              <a:t>This is how we prevent over fitting.</a:t>
            </a:r>
          </a:p>
          <a:p>
            <a:pPr algn="l"/>
            <a:endParaRPr lang="en-US" sz="1800" b="1" i="0" dirty="0">
              <a:solidFill>
                <a:schemeClr val="tx1"/>
              </a:solidFill>
              <a:effectLst/>
            </a:endParaRPr>
          </a:p>
          <a:p>
            <a:pPr marL="1257300" lvl="2" indent="-342900" algn="l">
              <a:buClr>
                <a:srgbClr val="0070C0"/>
              </a:buClr>
              <a:buSzPct val="80000"/>
              <a:buFont typeface="Wingdings" pitchFamily="2" charset="2"/>
              <a:buChar char="u"/>
            </a:pP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E79E0873-AD6D-4638-8B1B-D8E2F70BB974}"/>
              </a:ext>
            </a:extLst>
          </p:cNvPr>
          <p:cNvPicPr>
            <a:picLocks noChangeAspect="1"/>
          </p:cNvPicPr>
          <p:nvPr/>
        </p:nvPicPr>
        <p:blipFill>
          <a:blip r:embed="rId4"/>
          <a:stretch>
            <a:fillRect/>
          </a:stretch>
        </p:blipFill>
        <p:spPr>
          <a:xfrm>
            <a:off x="2145352" y="3652614"/>
            <a:ext cx="5153025" cy="942975"/>
          </a:xfrm>
          <a:prstGeom prst="rect">
            <a:avLst/>
          </a:prstGeom>
          <a:ln>
            <a:solidFill>
              <a:srgbClr val="C00000"/>
            </a:solidFill>
          </a:ln>
        </p:spPr>
      </p:pic>
    </p:spTree>
    <p:extLst>
      <p:ext uri="{BB962C8B-B14F-4D97-AF65-F5344CB8AC3E}">
        <p14:creationId xmlns:p14="http://schemas.microsoft.com/office/powerpoint/2010/main" val="163161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94.3 Read MNIST Data</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30415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Flatten Images to 1-D Vectors of 784 Features (for 28 * 28 images) </a:t>
            </a:r>
          </a:p>
          <a:p>
            <a:pPr marL="342900" indent="-342900" algn="l">
              <a:buClr>
                <a:srgbClr val="0070C0"/>
              </a:buClr>
              <a:buSzPct val="80000"/>
              <a:buFont typeface="Wingdings" pitchFamily="2" charset="2"/>
              <a:buChar char="u"/>
            </a:pPr>
            <a:r>
              <a:rPr lang="en-US" sz="1800" b="1" dirty="0">
                <a:solidFill>
                  <a:schemeClr val="tx1"/>
                </a:solidFill>
              </a:rPr>
              <a:t>W</a:t>
            </a:r>
            <a:r>
              <a:rPr lang="en-US" sz="1800" b="1" i="0" dirty="0">
                <a:solidFill>
                  <a:schemeClr val="tx1"/>
                </a:solidFill>
                <a:effectLst/>
              </a:rPr>
              <a:t>hen we then flatten those images down.</a:t>
            </a:r>
          </a:p>
          <a:p>
            <a:pPr marL="342900" indent="-342900" algn="l">
              <a:buClr>
                <a:srgbClr val="0070C0"/>
              </a:buClr>
              <a:buSzPct val="80000"/>
              <a:buFont typeface="Wingdings" pitchFamily="2" charset="2"/>
              <a:buChar char="u"/>
            </a:pPr>
            <a:r>
              <a:rPr lang="en-US" sz="1800" b="1" dirty="0">
                <a:solidFill>
                  <a:schemeClr val="tx1"/>
                </a:solidFill>
              </a:rPr>
              <a:t>I</a:t>
            </a:r>
            <a:r>
              <a:rPr lang="en-US" sz="1800" b="1" i="0" dirty="0">
                <a:solidFill>
                  <a:schemeClr val="tx1"/>
                </a:solidFill>
                <a:effectLst/>
              </a:rPr>
              <a:t>t flatten </a:t>
            </a:r>
            <a:r>
              <a:rPr lang="en-US" sz="1800" b="1" dirty="0">
                <a:solidFill>
                  <a:schemeClr val="tx1"/>
                </a:solidFill>
              </a:rPr>
              <a:t>2-</a:t>
            </a:r>
            <a:r>
              <a:rPr lang="en-US" sz="1800" b="1" i="0" dirty="0">
                <a:solidFill>
                  <a:schemeClr val="tx1"/>
                </a:solidFill>
                <a:effectLst/>
              </a:rPr>
              <a:t>dimensional 28 by 28 images into 1-dimensional vector with 784 features. </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here are ways of constructing neural networks that can deal with two dimensional data.</a:t>
            </a:r>
          </a:p>
          <a:p>
            <a:pPr marL="342900" indent="-342900" algn="l">
              <a:buClr>
                <a:srgbClr val="0070C0"/>
              </a:buClr>
              <a:buSzPct val="80000"/>
              <a:buFont typeface="Wingdings" pitchFamily="2" charset="2"/>
              <a:buChar char="u"/>
            </a:pPr>
            <a:r>
              <a:rPr lang="en-US" sz="1800" b="1" i="0" dirty="0">
                <a:solidFill>
                  <a:schemeClr val="tx1"/>
                </a:solidFill>
                <a:effectLst/>
              </a:rPr>
              <a:t>We can use 1-D </a:t>
            </a:r>
            <a:r>
              <a:rPr lang="en-US" sz="1800" b="1" dirty="0">
                <a:solidFill>
                  <a:schemeClr val="tx1"/>
                </a:solidFill>
              </a:rPr>
              <a:t>or 2-D for feature images, in this case, w</a:t>
            </a:r>
            <a:r>
              <a:rPr lang="en-US" sz="1800" b="1" i="0" dirty="0">
                <a:solidFill>
                  <a:schemeClr val="tx1"/>
                </a:solidFill>
                <a:effectLst/>
              </a:rPr>
              <a:t>e treat each image as a </a:t>
            </a:r>
            <a:r>
              <a:rPr lang="en-US" sz="1800" b="1" dirty="0">
                <a:solidFill>
                  <a:schemeClr val="tx1"/>
                </a:solidFill>
              </a:rPr>
              <a:t>1-</a:t>
            </a:r>
            <a:r>
              <a:rPr lang="en-US" sz="1800" b="1" i="0" dirty="0">
                <a:solidFill>
                  <a:schemeClr val="tx1"/>
                </a:solidFill>
                <a:effectLst/>
              </a:rPr>
              <a:t>dimensional array (vector or tensor) of 784 features, 784 pixels. The reshape command is what does that.</a:t>
            </a:r>
          </a:p>
          <a:p>
            <a:pPr marL="342900" indent="-342900" algn="l">
              <a:buClr>
                <a:srgbClr val="0070C0"/>
              </a:buClr>
              <a:buSzPct val="80000"/>
              <a:buFont typeface="Wingdings" pitchFamily="2" charset="2"/>
              <a:buChar char="u"/>
            </a:pPr>
            <a:r>
              <a:rPr lang="en-US" sz="1800" b="1" dirty="0">
                <a:solidFill>
                  <a:schemeClr val="tx1"/>
                </a:solidFill>
              </a:rPr>
              <a:t>We will use 2-D images in future discussion.</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AD79C5F2-D4D3-4795-965F-4F104D49D27C}"/>
              </a:ext>
            </a:extLst>
          </p:cNvPr>
          <p:cNvPicPr>
            <a:picLocks noChangeAspect="1"/>
          </p:cNvPicPr>
          <p:nvPr/>
        </p:nvPicPr>
        <p:blipFill>
          <a:blip r:embed="rId4"/>
          <a:stretch>
            <a:fillRect/>
          </a:stretch>
        </p:blipFill>
        <p:spPr>
          <a:xfrm>
            <a:off x="1043608" y="4713807"/>
            <a:ext cx="7191375" cy="838200"/>
          </a:xfrm>
          <a:prstGeom prst="rect">
            <a:avLst/>
          </a:prstGeom>
          <a:ln>
            <a:solidFill>
              <a:srgbClr val="C00000"/>
            </a:solidFill>
          </a:ln>
        </p:spPr>
      </p:pic>
    </p:spTree>
    <p:extLst>
      <p:ext uri="{BB962C8B-B14F-4D97-AF65-F5344CB8AC3E}">
        <p14:creationId xmlns:p14="http://schemas.microsoft.com/office/powerpoint/2010/main" val="83216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94.3 Read MNIST Data</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26208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Normalize Image Data from [0, 255] to [0, 1]</a:t>
            </a:r>
          </a:p>
          <a:p>
            <a:pPr marL="342900" indent="-342900" algn="l">
              <a:buClr>
                <a:srgbClr val="0070C0"/>
              </a:buClr>
              <a:buSzPct val="80000"/>
              <a:buFont typeface="Wingdings" pitchFamily="2" charset="2"/>
              <a:buChar char="u"/>
            </a:pPr>
            <a:r>
              <a:rPr lang="en-US" sz="1800" b="1" i="0" dirty="0">
                <a:solidFill>
                  <a:schemeClr val="tx1"/>
                </a:solidFill>
                <a:effectLst/>
              </a:rPr>
              <a:t>We need to normalize our data which in the incomes and age examples.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 raw data coming in from this dataset has every pixel represented as an integer value between 0 and 255. </a:t>
            </a:r>
          </a:p>
          <a:p>
            <a:pPr marL="342900" indent="-342900" algn="l">
              <a:buClr>
                <a:srgbClr val="0070C0"/>
              </a:buClr>
              <a:buSzPct val="80000"/>
              <a:buFont typeface="Wingdings" pitchFamily="2" charset="2"/>
              <a:buChar char="u"/>
            </a:pPr>
            <a:r>
              <a:rPr lang="en-US" sz="1800" b="1" i="0" dirty="0">
                <a:solidFill>
                  <a:schemeClr val="tx1"/>
                </a:solidFill>
                <a:effectLst/>
              </a:rPr>
              <a:t>0 represents a black pixel, 255 represents a white pixel, and values in between represent various shades of grey.</a:t>
            </a:r>
          </a:p>
          <a:p>
            <a:pPr marL="342900" indent="-342900" algn="l">
              <a:buClr>
                <a:srgbClr val="0070C0"/>
              </a:buClr>
              <a:buSzPct val="80000"/>
              <a:buFont typeface="Wingdings" pitchFamily="2" charset="2"/>
              <a:buChar char="u"/>
            </a:pPr>
            <a:r>
              <a:rPr lang="en-US" sz="1800" b="1" i="0" dirty="0">
                <a:solidFill>
                  <a:schemeClr val="tx1"/>
                </a:solidFill>
                <a:effectLst/>
              </a:rPr>
              <a:t>We need to scale that down to the range of 0 to 1.</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o do that, very simply we just divide everything by 255 and we're done.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4591C346-DAC6-4071-A2A5-BE62C8A067BF}"/>
              </a:ext>
            </a:extLst>
          </p:cNvPr>
          <p:cNvPicPr>
            <a:picLocks noChangeAspect="1"/>
          </p:cNvPicPr>
          <p:nvPr/>
        </p:nvPicPr>
        <p:blipFill>
          <a:blip r:embed="rId4"/>
          <a:stretch>
            <a:fillRect/>
          </a:stretch>
        </p:blipFill>
        <p:spPr>
          <a:xfrm>
            <a:off x="828675" y="4142894"/>
            <a:ext cx="7486650" cy="1181100"/>
          </a:xfrm>
          <a:prstGeom prst="rect">
            <a:avLst/>
          </a:prstGeom>
          <a:ln>
            <a:solidFill>
              <a:srgbClr val="C00000"/>
            </a:solidFill>
          </a:ln>
        </p:spPr>
      </p:pic>
    </p:spTree>
    <p:extLst>
      <p:ext uri="{BB962C8B-B14F-4D97-AF65-F5344CB8AC3E}">
        <p14:creationId xmlns:p14="http://schemas.microsoft.com/office/powerpoint/2010/main" val="3181297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94.3 Read MNIST Data</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31969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Question: </a:t>
            </a:r>
            <a:r>
              <a:rPr lang="en-US" sz="1800" b="1" dirty="0">
                <a:solidFill>
                  <a:srgbClr val="000000"/>
                </a:solidFill>
              </a:rPr>
              <a:t>Where is the dataset of </a:t>
            </a:r>
            <a:r>
              <a:rPr lang="en-US" sz="1800" b="1" dirty="0" err="1">
                <a:solidFill>
                  <a:srgbClr val="FF0000"/>
                </a:solidFill>
              </a:rPr>
              <a:t>mnist.load_data</a:t>
            </a:r>
            <a:r>
              <a:rPr lang="en-US" sz="1800" b="1" dirty="0">
                <a:solidFill>
                  <a:srgbClr val="FF0000"/>
                </a:solidFill>
              </a:rPr>
              <a:t>()?</a:t>
            </a:r>
          </a:p>
          <a:p>
            <a:pPr marL="342900" indent="-342900" algn="l">
              <a:buClr>
                <a:srgbClr val="0070C0"/>
              </a:buClr>
              <a:buSzPct val="80000"/>
              <a:buFont typeface="Wingdings" pitchFamily="2" charset="2"/>
              <a:buChar char="u"/>
            </a:pPr>
            <a:r>
              <a:rPr lang="en-US" sz="1800" b="1" i="0" dirty="0">
                <a:solidFill>
                  <a:srgbClr val="000000"/>
                </a:solidFill>
                <a:effectLst/>
                <a:hlinkClick r:id="rId2"/>
              </a:rPr>
              <a:t>https://www.tensorflow.org/api_docs/python/tf/keras/datasets/mnist/load_data</a:t>
            </a:r>
            <a:endParaRPr lang="en-US" sz="1800" b="1" i="0" dirty="0">
              <a:solidFill>
                <a:srgbClr val="000000"/>
              </a:solidFill>
              <a:effectLst/>
            </a:endParaRPr>
          </a:p>
          <a:p>
            <a:pPr marL="342900" indent="-342900" algn="l">
              <a:buClr>
                <a:srgbClr val="0070C0"/>
              </a:buClr>
              <a:buSzPct val="80000"/>
              <a:buFont typeface="Wingdings" pitchFamily="2" charset="2"/>
              <a:buChar char="u"/>
            </a:pPr>
            <a:r>
              <a:rPr lang="en-US" sz="1800" b="1" dirty="0">
                <a:solidFill>
                  <a:srgbClr val="000000"/>
                </a:solidFill>
              </a:rPr>
              <a:t>The data set located at </a:t>
            </a:r>
            <a:r>
              <a:rPr lang="en-US" sz="1800" b="1" dirty="0">
                <a:solidFill>
                  <a:srgbClr val="C00000"/>
                </a:solidFill>
              </a:rPr>
              <a:t>~/.</a:t>
            </a:r>
            <a:r>
              <a:rPr lang="en-US" sz="1800" b="1" dirty="0" err="1">
                <a:solidFill>
                  <a:srgbClr val="C00000"/>
                </a:solidFill>
              </a:rPr>
              <a:t>keras</a:t>
            </a:r>
            <a:r>
              <a:rPr lang="en-US" sz="1800" b="1" dirty="0">
                <a:solidFill>
                  <a:srgbClr val="C00000"/>
                </a:solidFill>
              </a:rPr>
              <a:t>/datasets</a:t>
            </a:r>
          </a:p>
          <a:p>
            <a:pPr marL="342900" indent="-342900" algn="l">
              <a:buClr>
                <a:srgbClr val="0070C0"/>
              </a:buClr>
              <a:buSzPct val="80000"/>
              <a:buFont typeface="Wingdings" pitchFamily="2" charset="2"/>
              <a:buChar char="u"/>
            </a:pPr>
            <a:r>
              <a:rPr lang="en-US" sz="1800" b="1" dirty="0">
                <a:solidFill>
                  <a:srgbClr val="000000"/>
                </a:solidFill>
              </a:rPr>
              <a:t>Since </a:t>
            </a:r>
            <a:r>
              <a:rPr lang="en-US" sz="1800" b="1" i="0" dirty="0">
                <a:solidFill>
                  <a:srgbClr val="000000"/>
                </a:solidFill>
                <a:effectLst/>
              </a:rPr>
              <a:t>my user name (~) “14088”, you can find the mnist data is stored at:</a:t>
            </a:r>
          </a:p>
          <a:p>
            <a:pPr marL="342900" indent="-342900" algn="l">
              <a:buClr>
                <a:srgbClr val="0070C0"/>
              </a:buClr>
              <a:buSzPct val="80000"/>
              <a:buFont typeface="Wingdings" pitchFamily="2" charset="2"/>
              <a:buChar char="u"/>
            </a:pPr>
            <a:r>
              <a:rPr lang="sv-SE" sz="1800" b="1" i="0" dirty="0">
                <a:solidFill>
                  <a:srgbClr val="000000"/>
                </a:solidFill>
                <a:effectLst/>
              </a:rPr>
              <a:t>”</a:t>
            </a:r>
            <a:r>
              <a:rPr lang="sv-SE" sz="1800" b="1" i="0" dirty="0">
                <a:solidFill>
                  <a:srgbClr val="C00000"/>
                </a:solidFill>
                <a:effectLst/>
              </a:rPr>
              <a:t>C:\Users\14088\.keras\datasets</a:t>
            </a:r>
            <a:r>
              <a:rPr lang="sv-SE" sz="1800" b="1" i="0" dirty="0">
                <a:solidFill>
                  <a:srgbClr val="000000"/>
                </a:solidFill>
                <a:effectLst/>
              </a:rPr>
              <a:t>”</a:t>
            </a:r>
          </a:p>
          <a:p>
            <a:pPr marL="342900" indent="-342900" algn="l">
              <a:buClr>
                <a:srgbClr val="0070C0"/>
              </a:buClr>
              <a:buSzPct val="80000"/>
              <a:buFont typeface="Wingdings" pitchFamily="2" charset="2"/>
              <a:buChar char="u"/>
            </a:pPr>
            <a:r>
              <a:rPr lang="sv-SE" sz="1800" b="1" dirty="0">
                <a:solidFill>
                  <a:srgbClr val="000000"/>
                </a:solidFill>
              </a:rPr>
              <a:t>The data name is ”mnist.npz” in zip format. Unzip it are in mnist folder with binary format. </a:t>
            </a:r>
          </a:p>
          <a:p>
            <a:pPr marL="342900" indent="-342900" algn="l">
              <a:buClr>
                <a:srgbClr val="0070C0"/>
              </a:buClr>
              <a:buSzPct val="80000"/>
              <a:buFont typeface="Wingdings" pitchFamily="2" charset="2"/>
              <a:buChar char="u"/>
            </a:pPr>
            <a:r>
              <a:rPr lang="sv-SE" sz="1800" b="1" dirty="0">
                <a:solidFill>
                  <a:srgbClr val="000000"/>
                </a:solidFill>
              </a:rPr>
              <a:t>They are all unreadable.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5171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94.3 Read MNIST Data</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50314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Question: </a:t>
            </a:r>
            <a:r>
              <a:rPr lang="en-US" sz="1800" b="1" dirty="0">
                <a:solidFill>
                  <a:srgbClr val="000000"/>
                </a:solidFill>
              </a:rPr>
              <a:t>What is </a:t>
            </a:r>
            <a:r>
              <a:rPr lang="en-US" sz="1800" b="1" dirty="0" err="1">
                <a:solidFill>
                  <a:srgbClr val="000000"/>
                </a:solidFill>
              </a:rPr>
              <a:t>mnist.load_data</a:t>
            </a:r>
            <a:r>
              <a:rPr lang="en-US" sz="1800" b="1" dirty="0">
                <a:solidFill>
                  <a:srgbClr val="000000"/>
                </a:solidFill>
              </a:rPr>
              <a:t>() data structure looks like?</a:t>
            </a:r>
          </a:p>
          <a:p>
            <a:pPr marL="342900" indent="-342900" algn="l">
              <a:buClr>
                <a:srgbClr val="0070C0"/>
              </a:buClr>
              <a:buSzPct val="80000"/>
              <a:buFont typeface="Wingdings" pitchFamily="2" charset="2"/>
              <a:buChar char="u"/>
            </a:pPr>
            <a:r>
              <a:rPr lang="en-US" sz="1800" b="1" i="0" dirty="0">
                <a:solidFill>
                  <a:srgbClr val="000000"/>
                </a:solidFill>
                <a:effectLst/>
                <a:hlinkClick r:id="rId2"/>
              </a:rPr>
              <a:t>https://www.tensorflow.org/api_docs/python/tf/keras/datasets/mnist/load_data</a:t>
            </a:r>
            <a:endParaRPr lang="en-US" sz="1800" b="1" i="0" dirty="0">
              <a:solidFill>
                <a:srgbClr val="000000"/>
              </a:solidFill>
              <a:effectLst/>
            </a:endParaRPr>
          </a:p>
          <a:p>
            <a:pPr marL="342900" indent="-342900" algn="l">
              <a:buClr>
                <a:srgbClr val="0070C0"/>
              </a:buClr>
              <a:buSzPct val="80000"/>
              <a:buFont typeface="Wingdings" pitchFamily="2" charset="2"/>
              <a:buChar char="u"/>
            </a:pPr>
            <a:r>
              <a:rPr lang="en-US" sz="1800" b="1" i="0" dirty="0">
                <a:solidFill>
                  <a:srgbClr val="202124"/>
                </a:solidFill>
                <a:effectLst/>
              </a:rPr>
              <a:t>This is a dataset of 60,000 28x28 grayscale images of the 10 digits, along with a test set of 10,000 images. </a:t>
            </a:r>
          </a:p>
          <a:p>
            <a:pPr marL="342900" indent="-342900" algn="l">
              <a:buClr>
                <a:srgbClr val="0070C0"/>
              </a:buClr>
              <a:buSzPct val="80000"/>
              <a:buFont typeface="Wingdings" pitchFamily="2" charset="2"/>
              <a:buChar char="u"/>
            </a:pPr>
            <a:r>
              <a:rPr lang="en-US" sz="1800" b="1" i="0" dirty="0">
                <a:solidFill>
                  <a:srgbClr val="202124"/>
                </a:solidFill>
                <a:effectLst/>
              </a:rPr>
              <a:t>More info can be found at the </a:t>
            </a:r>
            <a:r>
              <a:rPr lang="en-US" sz="1800" b="1" i="0" u="none" strike="noStrike" dirty="0">
                <a:solidFill>
                  <a:srgbClr val="1A73E8"/>
                </a:solidFill>
                <a:effectLst/>
                <a:hlinkClick r:id="rId3"/>
              </a:rPr>
              <a:t>MNIST homepage</a:t>
            </a:r>
            <a:r>
              <a:rPr lang="en-US" sz="1800" b="1" i="0" dirty="0">
                <a:solidFill>
                  <a:srgbClr val="202124"/>
                </a:solidFill>
                <a:effectLst/>
              </a:rPr>
              <a:t> (</a:t>
            </a:r>
            <a:r>
              <a:rPr lang="en-US" sz="1800" b="1" u="none" strike="noStrike" dirty="0">
                <a:solidFill>
                  <a:srgbClr val="202124"/>
                </a:solidFill>
                <a:hlinkClick r:id="rId3"/>
              </a:rPr>
              <a:t>http://yann.lecun.com/exdb/mnist/</a:t>
            </a:r>
            <a:r>
              <a:rPr lang="en-US" sz="1800" b="1" u="none" strike="noStrike" dirty="0">
                <a:solidFill>
                  <a:srgbClr val="202124"/>
                </a:solidFill>
              </a:rPr>
              <a:t>)</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000000"/>
                </a:solidFill>
                <a:effectLst/>
                <a:cs typeface="Times New Roman" panose="02020603050405020304" pitchFamily="18" charset="0"/>
              </a:rPr>
              <a:t>The MNIST database of handwritten digits, available from this page, has a training set of 60,000 examples, and a test set of 10,000 examples. It is a subset of a larger set available from NIST. The digits have been size-normalized and centered in a fixed-size image.</a:t>
            </a:r>
            <a:endParaRPr lang="en-US" altLang="en-US" sz="1800" b="1" dirty="0">
              <a:solidFill>
                <a:schemeClr val="tx1"/>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000000"/>
                </a:solidFill>
                <a:effectLst/>
                <a:cs typeface="Times New Roman" panose="02020603050405020304" pitchFamily="18" charset="0"/>
              </a:rPr>
              <a:t>It is a good database for people who want to try learning techniques and pattern recognition methods on real-world data while spending minimal efforts on preprocessing and formatting.</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6" name="Rectangle 10">
            <a:hlinkClick r:id="rId4"/>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5"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64034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94.3 Read MNIST Data</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21887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Read MNIST Data</a:t>
            </a:r>
          </a:p>
          <a:p>
            <a:pPr marL="342900" indent="-342900" algn="l">
              <a:buClr>
                <a:srgbClr val="0070C0"/>
              </a:buClr>
              <a:buSzPct val="80000"/>
              <a:buFont typeface="Wingdings" pitchFamily="2" charset="2"/>
              <a:buChar char="u"/>
            </a:pPr>
            <a:r>
              <a:rPr lang="en-US" sz="1800" b="1" dirty="0">
                <a:solidFill>
                  <a:srgbClr val="000000"/>
                </a:solidFill>
              </a:rPr>
              <a:t>What is </a:t>
            </a:r>
            <a:r>
              <a:rPr lang="en-US" sz="1800" b="1" dirty="0" err="1">
                <a:solidFill>
                  <a:srgbClr val="000000"/>
                </a:solidFill>
              </a:rPr>
              <a:t>mnist.load_data</a:t>
            </a:r>
            <a:r>
              <a:rPr lang="en-US" sz="1800" b="1" dirty="0">
                <a:solidFill>
                  <a:srgbClr val="000000"/>
                </a:solidFill>
              </a:rPr>
              <a:t>() data structure looks like?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000000"/>
                </a:solidFill>
                <a:effectLst/>
                <a:cs typeface="Times New Roman" panose="02020603050405020304" pitchFamily="18" charset="0"/>
              </a:rPr>
              <a:t>Four files are available on this site:</a:t>
            </a:r>
            <a:endParaRPr lang="en-US" altLang="en-US" sz="1800" b="1" dirty="0">
              <a:solidFill>
                <a:schemeClr val="tx1"/>
              </a:solidFill>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000000"/>
                </a:solidFill>
                <a:effectLst/>
                <a:cs typeface="Times New Roman" panose="02020603050405020304" pitchFamily="18" charset="0"/>
                <a:hlinkClick r:id="rId2"/>
              </a:rPr>
              <a:t>train-images-idx3-ubyte.gz</a:t>
            </a:r>
            <a:r>
              <a:rPr kumimoji="0" lang="en-US" altLang="en-US" sz="1800" b="1" i="0" u="none" strike="noStrike" cap="none" normalizeH="0" baseline="0" dirty="0">
                <a:ln>
                  <a:noFill/>
                </a:ln>
                <a:solidFill>
                  <a:srgbClr val="000000"/>
                </a:solidFill>
                <a:effectLst/>
                <a:cs typeface="Times New Roman" panose="02020603050405020304" pitchFamily="18" charset="0"/>
              </a:rPr>
              <a:t>:  training set images (9912422 bytes)</a:t>
            </a:r>
            <a:br>
              <a:rPr kumimoji="0" lang="en-US" altLang="en-US" sz="1800" b="1" i="0" u="none" strike="noStrike" cap="none" normalizeH="0" baseline="0" dirty="0">
                <a:ln>
                  <a:noFill/>
                </a:ln>
                <a:solidFill>
                  <a:srgbClr val="000000"/>
                </a:solidFill>
                <a:effectLst/>
                <a:cs typeface="Times New Roman" panose="02020603050405020304" pitchFamily="18" charset="0"/>
              </a:rPr>
            </a:br>
            <a:r>
              <a:rPr kumimoji="0" lang="en-US" altLang="en-US" sz="1800" b="1" i="0" u="none" strike="noStrike" cap="none" normalizeH="0" baseline="0" dirty="0">
                <a:ln>
                  <a:noFill/>
                </a:ln>
                <a:solidFill>
                  <a:srgbClr val="000000"/>
                </a:solidFill>
                <a:effectLst/>
                <a:cs typeface="Times New Roman" panose="02020603050405020304" pitchFamily="18" charset="0"/>
                <a:hlinkClick r:id="rId3"/>
              </a:rPr>
              <a:t>train-labels-idx1-ubyte.gz</a:t>
            </a:r>
            <a:r>
              <a:rPr kumimoji="0" lang="en-US" altLang="en-US" sz="1800" b="1" i="0" u="none" strike="noStrike" cap="none" normalizeH="0" baseline="0" dirty="0">
                <a:ln>
                  <a:noFill/>
                </a:ln>
                <a:solidFill>
                  <a:srgbClr val="000000"/>
                </a:solidFill>
                <a:effectLst/>
                <a:cs typeface="Times New Roman" panose="02020603050405020304" pitchFamily="18" charset="0"/>
              </a:rPr>
              <a:t>:  training set labels (28881 bytes)</a:t>
            </a:r>
            <a:br>
              <a:rPr kumimoji="0" lang="en-US" altLang="en-US" sz="1800" b="1" i="0" u="none" strike="noStrike" cap="none" normalizeH="0" baseline="0" dirty="0">
                <a:ln>
                  <a:noFill/>
                </a:ln>
                <a:solidFill>
                  <a:srgbClr val="000000"/>
                </a:solidFill>
                <a:effectLst/>
                <a:cs typeface="Times New Roman" panose="02020603050405020304" pitchFamily="18" charset="0"/>
              </a:rPr>
            </a:br>
            <a:r>
              <a:rPr kumimoji="0" lang="en-US" altLang="en-US" sz="1800" b="1" i="0" u="none" strike="noStrike" cap="none" normalizeH="0" baseline="0" dirty="0">
                <a:ln>
                  <a:noFill/>
                </a:ln>
                <a:solidFill>
                  <a:srgbClr val="000000"/>
                </a:solidFill>
                <a:effectLst/>
                <a:cs typeface="Times New Roman" panose="02020603050405020304" pitchFamily="18" charset="0"/>
                <a:hlinkClick r:id="rId4"/>
              </a:rPr>
              <a:t>t10k-images-idx3-ubyte.gz</a:t>
            </a:r>
            <a:r>
              <a:rPr kumimoji="0" lang="en-US" altLang="en-US" sz="1800" b="1" i="0" u="none" strike="noStrike" cap="none" normalizeH="0" baseline="0" dirty="0">
                <a:ln>
                  <a:noFill/>
                </a:ln>
                <a:solidFill>
                  <a:srgbClr val="000000"/>
                </a:solidFill>
                <a:effectLst/>
                <a:cs typeface="Times New Roman" panose="02020603050405020304" pitchFamily="18" charset="0"/>
              </a:rPr>
              <a:t>:   test set images (1648877 bytes)</a:t>
            </a:r>
            <a:br>
              <a:rPr kumimoji="0" lang="en-US" altLang="en-US" sz="1800" b="1" i="0" u="none" strike="noStrike" cap="none" normalizeH="0" baseline="0" dirty="0">
                <a:ln>
                  <a:noFill/>
                </a:ln>
                <a:solidFill>
                  <a:srgbClr val="000000"/>
                </a:solidFill>
                <a:effectLst/>
                <a:cs typeface="Times New Roman" panose="02020603050405020304" pitchFamily="18" charset="0"/>
              </a:rPr>
            </a:br>
            <a:r>
              <a:rPr kumimoji="0" lang="en-US" altLang="en-US" sz="1800" b="1" i="0" u="none" strike="noStrike" cap="none" normalizeH="0" baseline="0" dirty="0">
                <a:ln>
                  <a:noFill/>
                </a:ln>
                <a:solidFill>
                  <a:srgbClr val="000000"/>
                </a:solidFill>
                <a:effectLst/>
                <a:cs typeface="Times New Roman" panose="02020603050405020304" pitchFamily="18" charset="0"/>
                <a:hlinkClick r:id="rId5"/>
              </a:rPr>
              <a:t>t10k-labels-idx1-ubyte.gz</a:t>
            </a:r>
            <a:r>
              <a:rPr kumimoji="0" lang="en-US" altLang="en-US" sz="1800" b="1" i="0" u="none" strike="noStrike" cap="none" normalizeH="0" baseline="0" dirty="0">
                <a:ln>
                  <a:noFill/>
                </a:ln>
                <a:solidFill>
                  <a:srgbClr val="000000"/>
                </a:solidFill>
                <a:effectLst/>
                <a:cs typeface="Times New Roman" panose="02020603050405020304" pitchFamily="18" charset="0"/>
              </a:rPr>
              <a:t>:   test set labels (4542 bytes)</a:t>
            </a:r>
            <a:endParaRPr kumimoji="0" lang="en-US" altLang="en-US" sz="1800" b="1" i="0" u="none" strike="noStrike" cap="none" normalizeH="0" baseline="0" dirty="0">
              <a:ln>
                <a:noFill/>
              </a:ln>
              <a:solidFill>
                <a:schemeClr val="tx1"/>
              </a:solidFill>
              <a:effectLst/>
            </a:endParaRPr>
          </a:p>
          <a:p>
            <a:pPr marL="342900" indent="-342900" algn="l">
              <a:buClr>
                <a:srgbClr val="0070C0"/>
              </a:buClr>
              <a:buSzPct val="80000"/>
              <a:buFont typeface="Wingdings" pitchFamily="2" charset="2"/>
              <a:buChar char="u"/>
            </a:pPr>
            <a:endParaRPr lang="en-US" sz="1800" b="1" u="none" strike="noStrike" dirty="0">
              <a:solidFill>
                <a:srgbClr val="202124"/>
              </a:solidFill>
            </a:endParaRPr>
          </a:p>
          <a:p>
            <a:pPr marL="342900" indent="-342900" algn="l">
              <a:buClr>
                <a:srgbClr val="0070C0"/>
              </a:buClr>
              <a:buSzPct val="80000"/>
              <a:buFont typeface="Wingdings" pitchFamily="2" charset="2"/>
              <a:buChar char="u"/>
            </a:pPr>
            <a:endParaRPr lang="en-US" sz="1800" b="1" i="0" dirty="0">
              <a:solidFill>
                <a:srgbClr val="000000"/>
              </a:solidFill>
              <a:effectLst/>
            </a:endParaRPr>
          </a:p>
          <a:p>
            <a:pPr marL="342900" indent="-342900" algn="l">
              <a:buClr>
                <a:srgbClr val="0070C0"/>
              </a:buClr>
              <a:buSzPct val="80000"/>
              <a:buFont typeface="Wingdings" pitchFamily="2" charset="2"/>
              <a:buChar char="u"/>
            </a:pPr>
            <a:endParaRPr lang="sv-SE" sz="1800" b="1" dirty="0">
              <a:solidFill>
                <a:srgbClr val="0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6" name="Rectangle 10">
            <a:hlinkClick r:id="rId6"/>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7"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0085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94.3 Read MNIST Data</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7486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Read MNIST Data</a:t>
            </a:r>
          </a:p>
          <a:p>
            <a:pPr marL="342900" indent="-342900" algn="l">
              <a:buClr>
                <a:srgbClr val="0070C0"/>
              </a:buClr>
              <a:buSzPct val="80000"/>
              <a:buFont typeface="Wingdings" pitchFamily="2" charset="2"/>
              <a:buChar char="u"/>
            </a:pPr>
            <a:r>
              <a:rPr lang="en-US" sz="1800" b="1" dirty="0">
                <a:solidFill>
                  <a:srgbClr val="000000"/>
                </a:solidFill>
              </a:rPr>
              <a:t>Code and Result</a:t>
            </a:r>
            <a:endParaRPr lang="en-US" sz="1800" b="1" i="0" dirty="0">
              <a:solidFill>
                <a:srgbClr val="000000"/>
              </a:solidFill>
              <a:effectLst/>
            </a:endParaRPr>
          </a:p>
          <a:p>
            <a:pPr marL="342900" indent="-342900" algn="l">
              <a:buClr>
                <a:srgbClr val="0070C0"/>
              </a:buClr>
              <a:buSzPct val="80000"/>
              <a:buFont typeface="Wingdings" pitchFamily="2" charset="2"/>
              <a:buChar char="u"/>
            </a:pPr>
            <a:endParaRPr lang="sv-SE" sz="1800" b="1" dirty="0">
              <a:solidFill>
                <a:srgbClr val="0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4F1291F0-9FDD-4396-9408-A34820BF2BD5}"/>
              </a:ext>
            </a:extLst>
          </p:cNvPr>
          <p:cNvPicPr>
            <a:picLocks noChangeAspect="1"/>
          </p:cNvPicPr>
          <p:nvPr/>
        </p:nvPicPr>
        <p:blipFill>
          <a:blip r:embed="rId4"/>
          <a:stretch>
            <a:fillRect/>
          </a:stretch>
        </p:blipFill>
        <p:spPr>
          <a:xfrm>
            <a:off x="4932040" y="2175935"/>
            <a:ext cx="4013940" cy="3823685"/>
          </a:xfrm>
          <a:prstGeom prst="rect">
            <a:avLst/>
          </a:prstGeom>
          <a:ln>
            <a:solidFill>
              <a:srgbClr val="C00000"/>
            </a:solidFill>
          </a:ln>
        </p:spPr>
      </p:pic>
      <p:pic>
        <p:nvPicPr>
          <p:cNvPr id="9" name="Picture 8">
            <a:extLst>
              <a:ext uri="{FF2B5EF4-FFF2-40B4-BE49-F238E27FC236}">
                <a16:creationId xmlns:a16="http://schemas.microsoft.com/office/drawing/2014/main" id="{36431C2E-EA5C-42E5-A101-D4F8B054255B}"/>
              </a:ext>
            </a:extLst>
          </p:cNvPr>
          <p:cNvPicPr>
            <a:picLocks noChangeAspect="1"/>
          </p:cNvPicPr>
          <p:nvPr/>
        </p:nvPicPr>
        <p:blipFill>
          <a:blip r:embed="rId5"/>
          <a:stretch>
            <a:fillRect/>
          </a:stretch>
        </p:blipFill>
        <p:spPr>
          <a:xfrm>
            <a:off x="377862" y="2175936"/>
            <a:ext cx="4425875" cy="3996629"/>
          </a:xfrm>
          <a:prstGeom prst="rect">
            <a:avLst/>
          </a:prstGeom>
          <a:ln>
            <a:solidFill>
              <a:srgbClr val="C00000"/>
            </a:solidFill>
          </a:ln>
        </p:spPr>
      </p:pic>
    </p:spTree>
    <p:extLst>
      <p:ext uri="{BB962C8B-B14F-4D97-AF65-F5344CB8AC3E}">
        <p14:creationId xmlns:p14="http://schemas.microsoft.com/office/powerpoint/2010/main" val="280979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94.4 Display Training Label Image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643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 Run TF 2.0: Part 01 Examples</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7860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Run Tensorflow 2.0: Part 01 Examples</a:t>
            </a:r>
          </a:p>
          <a:p>
            <a:pPr marL="342900" indent="-342900" algn="l">
              <a:buClr>
                <a:srgbClr val="0070C0"/>
              </a:buClr>
              <a:buSzPct val="80000"/>
              <a:buFont typeface="Wingdings" pitchFamily="2" charset="2"/>
              <a:buChar char="u"/>
            </a:pPr>
            <a:r>
              <a:rPr lang="en-US" altLang="en-US" sz="1800" b="1" dirty="0">
                <a:solidFill>
                  <a:srgbClr val="29303B"/>
                </a:solidFill>
              </a:rPr>
              <a:t>We go through all the Tensorflow 2.0 Basic Examples</a:t>
            </a: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lang="en-US" altLang="en-US" sz="1800" b="1" dirty="0">
              <a:solidFill>
                <a:srgbClr val="29303B"/>
              </a:solidFill>
            </a:endParaRPr>
          </a:p>
          <a:p>
            <a:pPr marL="342900" indent="-342900" algn="l">
              <a:buClr>
                <a:srgbClr val="0070C0"/>
              </a:buClr>
              <a:buSzPct val="80000"/>
              <a:buFont typeface="Wingdings" pitchFamily="2" charset="2"/>
              <a:buChar char="u"/>
            </a:pPr>
            <a:endParaRPr kumimoji="0" lang="en-US" altLang="en-US" sz="2000" b="1" i="0" u="none" strike="noStrike" cap="none" normalizeH="0" baseline="0" dirty="0">
              <a:ln>
                <a:noFill/>
              </a:ln>
              <a:solidFill>
                <a:schemeClr val="tx1"/>
              </a:solidFill>
              <a:effectLst/>
              <a:latin typeface="var(--ytd-video-primary-info-renderer-title-font-family, inheri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94.4 Display Training Label Image</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4349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Display Training Label Image</a:t>
            </a:r>
          </a:p>
          <a:p>
            <a:pPr marL="342900" indent="-342900" algn="l">
              <a:buClr>
                <a:srgbClr val="0070C0"/>
              </a:buClr>
              <a:buSzPct val="80000"/>
              <a:buFont typeface="Wingdings" pitchFamily="2" charset="2"/>
              <a:buChar char="u"/>
            </a:pPr>
            <a:r>
              <a:rPr lang="en-US" sz="1800" b="1" i="0" dirty="0">
                <a:solidFill>
                  <a:srgbClr val="000000"/>
                </a:solidFill>
                <a:effectLst/>
              </a:rPr>
              <a:t>MNIST provides 60,000 samples in a training data set, and 10,000 samples in a test data set. </a:t>
            </a:r>
          </a:p>
          <a:p>
            <a:pPr marL="342900" indent="-342900" algn="l">
              <a:buClr>
                <a:srgbClr val="0070C0"/>
              </a:buClr>
              <a:buSzPct val="80000"/>
              <a:buFont typeface="Wingdings" pitchFamily="2" charset="2"/>
              <a:buChar char="u"/>
            </a:pPr>
            <a:r>
              <a:rPr lang="en-US" sz="1800" b="1" dirty="0">
                <a:solidFill>
                  <a:srgbClr val="000000"/>
                </a:solidFill>
              </a:rPr>
              <a:t>From</a:t>
            </a:r>
            <a:r>
              <a:rPr lang="en-US" sz="1800" b="1" i="0" dirty="0">
                <a:solidFill>
                  <a:srgbClr val="000000"/>
                </a:solidFill>
                <a:effectLst/>
              </a:rPr>
              <a:t> the concept of train/test, </a:t>
            </a:r>
            <a:r>
              <a:rPr lang="en-US" sz="1800" b="1" dirty="0">
                <a:solidFill>
                  <a:srgbClr val="000000"/>
                </a:solidFill>
              </a:rPr>
              <a:t>we</a:t>
            </a:r>
            <a:r>
              <a:rPr lang="en-US" sz="1800" b="1" i="0" dirty="0">
                <a:solidFill>
                  <a:srgbClr val="000000"/>
                </a:solidFill>
                <a:effectLst/>
              </a:rPr>
              <a:t> use train dataset for modeling and </a:t>
            </a:r>
            <a:r>
              <a:rPr lang="en-US" sz="1800" b="1" dirty="0">
                <a:solidFill>
                  <a:srgbClr val="000000"/>
                </a:solidFill>
              </a:rPr>
              <a:t>unknown dataset for test the model</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dirty="0">
                <a:solidFill>
                  <a:srgbClr val="000000"/>
                </a:solidFill>
              </a:rPr>
              <a:t>It similar to </a:t>
            </a:r>
            <a:r>
              <a:rPr lang="en-US" sz="1800" b="1" i="0" dirty="0">
                <a:solidFill>
                  <a:srgbClr val="000000"/>
                </a:solidFill>
                <a:effectLst/>
              </a:rPr>
              <a:t>give students a known math problems  with answers for preparation and then unknown set of problems for tests. </a:t>
            </a:r>
          </a:p>
          <a:p>
            <a:pPr marL="342900" indent="-342900" algn="l">
              <a:buClr>
                <a:srgbClr val="0070C0"/>
              </a:buClr>
              <a:buSzPct val="80000"/>
              <a:buFont typeface="Wingdings" pitchFamily="2" charset="2"/>
              <a:buChar char="u"/>
            </a:pPr>
            <a:r>
              <a:rPr lang="en-US" sz="1800" b="1" i="0" dirty="0">
                <a:solidFill>
                  <a:srgbClr val="000000"/>
                </a:solidFill>
                <a:effectLst/>
              </a:rPr>
              <a:t>We use a set of images to train the model of our neural network and then use the unknown images for model testing.</a:t>
            </a:r>
          </a:p>
          <a:p>
            <a:pPr marL="342900" indent="-342900" algn="l">
              <a:buClr>
                <a:srgbClr val="0070C0"/>
              </a:buClr>
              <a:buSzPct val="80000"/>
              <a:buFont typeface="Wingdings" pitchFamily="2" charset="2"/>
              <a:buChar char="u"/>
            </a:pPr>
            <a:r>
              <a:rPr lang="en-US" sz="1800" b="1" i="0" dirty="0">
                <a:solidFill>
                  <a:srgbClr val="000000"/>
                </a:solidFill>
                <a:effectLst/>
              </a:rPr>
              <a:t>The training images are therefore a tensor of shape [60,000, 784]: 60,000 instances of 784 numbers that represent each image. </a:t>
            </a:r>
          </a:p>
          <a:p>
            <a:pPr marL="342900" indent="-342900" algn="l">
              <a:buClr>
                <a:srgbClr val="0070C0"/>
              </a:buClr>
              <a:buSzPct val="80000"/>
              <a:buFont typeface="Wingdings" pitchFamily="2" charset="2"/>
              <a:buChar char="u"/>
            </a:pPr>
            <a:r>
              <a:rPr lang="en-US" sz="1800" b="1" i="0" dirty="0">
                <a:solidFill>
                  <a:srgbClr val="000000"/>
                </a:solidFill>
                <a:effectLst/>
              </a:rPr>
              <a:t>The training labels are a one-dimensional tensor of 60,000 labels that range from 0 to 9.</a:t>
            </a:r>
          </a:p>
          <a:p>
            <a:pPr marL="342900" indent="-342900" algn="l">
              <a:buClr>
                <a:srgbClr val="0070C0"/>
              </a:buClr>
              <a:buSzPct val="80000"/>
              <a:buFont typeface="Wingdings" pitchFamily="2" charset="2"/>
              <a:buChar char="u"/>
            </a:pPr>
            <a:r>
              <a:rPr lang="en-US" sz="1800" b="1" i="0" dirty="0">
                <a:solidFill>
                  <a:srgbClr val="000000"/>
                </a:solidFill>
                <a:effectLst/>
              </a:rPr>
              <a:t>We define function to </a:t>
            </a:r>
            <a:r>
              <a:rPr lang="en-US" sz="1800" b="1" dirty="0">
                <a:solidFill>
                  <a:srgbClr val="000000"/>
                </a:solidFill>
              </a:rPr>
              <a:t>display the</a:t>
            </a:r>
            <a:r>
              <a:rPr lang="en-US" sz="1800" b="1" i="0" dirty="0">
                <a:solidFill>
                  <a:srgbClr val="000000"/>
                </a:solidFill>
                <a:effectLst/>
              </a:rPr>
              <a:t> training labels with index:</a:t>
            </a:r>
          </a:p>
          <a:p>
            <a:pPr marL="342900" indent="-342900" algn="l">
              <a:buClr>
                <a:srgbClr val="0070C0"/>
              </a:buClr>
              <a:buSzPct val="80000"/>
              <a:buFont typeface="Wingdings" pitchFamily="2" charset="2"/>
              <a:buChar char="u"/>
            </a:pPr>
            <a:endParaRPr lang="en-US" sz="1800" b="1" i="0" dirty="0">
              <a:solidFill>
                <a:srgbClr val="000000"/>
              </a:solidFill>
              <a:effectLst/>
            </a:endParaRPr>
          </a:p>
          <a:p>
            <a:pPr marL="342900" indent="-342900" algn="l">
              <a:buClr>
                <a:srgbClr val="0070C0"/>
              </a:buClr>
              <a:buSzPct val="80000"/>
              <a:buFont typeface="Wingdings" pitchFamily="2" charset="2"/>
              <a:buChar char="u"/>
            </a:pPr>
            <a:endParaRPr lang="sv-SE" sz="1800" b="1" dirty="0">
              <a:solidFill>
                <a:srgbClr val="0000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67958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94.4 Display Training Label Image</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34849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Display Training Label Image (Explanation)</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t is a good idea to visualize your data before you implement an algorithm.</a:t>
            </a:r>
          </a:p>
          <a:p>
            <a:pPr marL="342900" indent="-342900" algn="l">
              <a:buClr>
                <a:srgbClr val="0070C0"/>
              </a:buClr>
              <a:buSzPct val="80000"/>
              <a:buFont typeface="Wingdings" pitchFamily="2" charset="2"/>
              <a:buChar char="u"/>
            </a:pPr>
            <a:r>
              <a:rPr lang="en-US" sz="1800" b="1" dirty="0">
                <a:solidFill>
                  <a:srgbClr val="29303B"/>
                </a:solidFill>
              </a:rPr>
              <a:t>We define a display </a:t>
            </a:r>
            <a:r>
              <a:rPr lang="en-US" sz="1800" b="1" i="0" dirty="0">
                <a:solidFill>
                  <a:srgbClr val="29303B"/>
                </a:solidFill>
                <a:effectLst/>
              </a:rPr>
              <a:t>function to take as input a specific number of a sample from our training data</a:t>
            </a:r>
            <a:r>
              <a:rPr lang="en-US" sz="1800" b="1" dirty="0">
                <a:solidFill>
                  <a:srgbClr val="29303B"/>
                </a:solidFill>
              </a:rPr>
              <a:t> of</a:t>
            </a:r>
            <a:r>
              <a:rPr lang="en-US" sz="1800" b="1" i="0" dirty="0">
                <a:solidFill>
                  <a:srgbClr val="29303B"/>
                </a:solidFill>
                <a:effectLst/>
              </a:rPr>
              <a:t> the label.</a:t>
            </a:r>
          </a:p>
          <a:p>
            <a:pPr marL="342900" indent="-342900" algn="l">
              <a:buClr>
                <a:srgbClr val="0070C0"/>
              </a:buClr>
              <a:buSzPct val="80000"/>
              <a:buFont typeface="Wingdings" pitchFamily="2" charset="2"/>
              <a:buChar char="u"/>
            </a:pPr>
            <a:r>
              <a:rPr lang="en-US" sz="1800" b="1" dirty="0">
                <a:solidFill>
                  <a:srgbClr val="29303B"/>
                </a:solidFill>
              </a:rPr>
              <a:t>The y is the label. The </a:t>
            </a:r>
            <a:r>
              <a:rPr lang="en-US" sz="1800" b="1" dirty="0" err="1">
                <a:solidFill>
                  <a:srgbClr val="29303B"/>
                </a:solidFill>
              </a:rPr>
              <a:t>y_</a:t>
            </a:r>
            <a:r>
              <a:rPr lang="en-US" sz="1800" b="1" i="0" dirty="0" err="1">
                <a:solidFill>
                  <a:srgbClr val="29303B"/>
                </a:solidFill>
                <a:effectLst/>
              </a:rPr>
              <a:t>train</a:t>
            </a:r>
            <a:r>
              <a:rPr lang="en-US" sz="1800" b="1" i="0" dirty="0">
                <a:solidFill>
                  <a:srgbClr val="29303B"/>
                </a:solidFill>
                <a:effectLst/>
              </a:rPr>
              <a:t> is the training label. </a:t>
            </a:r>
            <a:r>
              <a:rPr lang="en-US" sz="1800" b="1" dirty="0">
                <a:solidFill>
                  <a:srgbClr val="29303B"/>
                </a:solidFill>
              </a:rPr>
              <a:t>The </a:t>
            </a:r>
            <a:r>
              <a:rPr lang="en-US" sz="1800" b="1" dirty="0" err="1">
                <a:solidFill>
                  <a:srgbClr val="29303B"/>
                </a:solidFill>
              </a:rPr>
              <a:t>y_train</a:t>
            </a:r>
            <a:r>
              <a:rPr lang="en-US" sz="1800" b="1" dirty="0">
                <a:solidFill>
                  <a:srgbClr val="29303B"/>
                </a:solidFill>
              </a:rPr>
              <a:t> contains</a:t>
            </a:r>
            <a:r>
              <a:rPr lang="en-US" sz="1800" b="1" i="0" dirty="0">
                <a:solidFill>
                  <a:srgbClr val="29303B"/>
                </a:solidFill>
                <a:effectLst/>
              </a:rPr>
              <a:t> the numbers 0 through 9 of image represents.</a:t>
            </a:r>
          </a:p>
          <a:p>
            <a:pPr marL="342900" indent="-342900" algn="l">
              <a:buClr>
                <a:srgbClr val="0070C0"/>
              </a:buClr>
              <a:buSzPct val="80000"/>
              <a:buFont typeface="Wingdings" pitchFamily="2" charset="2"/>
              <a:buChar char="u"/>
            </a:pPr>
            <a:r>
              <a:rPr lang="en-US" sz="1800" b="1" dirty="0">
                <a:solidFill>
                  <a:srgbClr val="29303B"/>
                </a:solidFill>
              </a:rPr>
              <a:t>We reshape</a:t>
            </a:r>
            <a:r>
              <a:rPr lang="en-US" sz="1800" b="1" i="0" dirty="0">
                <a:solidFill>
                  <a:srgbClr val="29303B"/>
                </a:solidFill>
                <a:effectLst/>
              </a:rPr>
              <a:t> </a:t>
            </a:r>
            <a:r>
              <a:rPr lang="en-US" sz="1800" b="1" dirty="0">
                <a:solidFill>
                  <a:srgbClr val="29303B"/>
                </a:solidFill>
              </a:rPr>
              <a:t>numbers 0 to 9 into </a:t>
            </a:r>
            <a:r>
              <a:rPr lang="en-US" sz="1800" b="1" i="0" dirty="0">
                <a:solidFill>
                  <a:srgbClr val="29303B"/>
                </a:solidFill>
                <a:effectLst/>
              </a:rPr>
              <a:t>two dimensional 28 by 28 image and display it on the screen.</a:t>
            </a:r>
          </a:p>
          <a:p>
            <a:pPr marL="342900" indent="-342900" algn="l">
              <a:buClr>
                <a:srgbClr val="0070C0"/>
              </a:buClr>
              <a:buSzPct val="80000"/>
              <a:buFont typeface="Wingdings" pitchFamily="2" charset="2"/>
              <a:buChar char="u"/>
            </a:pPr>
            <a:r>
              <a:rPr lang="en-US" sz="1800" b="1" dirty="0">
                <a:solidFill>
                  <a:srgbClr val="29303B"/>
                </a:solidFill>
              </a:rPr>
              <a:t>We </a:t>
            </a:r>
            <a:r>
              <a:rPr lang="en-US" sz="1800" b="1" i="0" dirty="0">
                <a:solidFill>
                  <a:srgbClr val="29303B"/>
                </a:solidFill>
                <a:effectLst/>
              </a:rPr>
              <a:t>give it a title.</a:t>
            </a:r>
          </a:p>
          <a:p>
            <a:pPr marL="342900" indent="-342900" algn="l">
              <a:buClr>
                <a:srgbClr val="0070C0"/>
              </a:buClr>
              <a:buSzPct val="80000"/>
              <a:buFont typeface="Wingdings" pitchFamily="2" charset="2"/>
              <a:buChar char="u"/>
            </a:pPr>
            <a:r>
              <a:rPr lang="en-US" sz="1800" b="1" dirty="0">
                <a:solidFill>
                  <a:srgbClr val="29303B"/>
                </a:solidFill>
              </a:rPr>
              <a:t>Display</a:t>
            </a:r>
            <a:r>
              <a:rPr lang="en-US" sz="1800" b="1" i="0" dirty="0">
                <a:solidFill>
                  <a:srgbClr val="29303B"/>
                </a:solidFill>
                <a:effectLst/>
              </a:rPr>
              <a:t> two dimensional images grade scale.</a:t>
            </a:r>
          </a:p>
          <a:p>
            <a:pPr marL="342900" indent="-342900" algn="l">
              <a:buClr>
                <a:srgbClr val="0070C0"/>
              </a:buClr>
              <a:buSzPct val="80000"/>
              <a:buFont typeface="Wingdings" pitchFamily="2" charset="2"/>
              <a:buChar char="u"/>
            </a:pPr>
            <a:r>
              <a:rPr lang="en-US" sz="1800" b="1" dirty="0">
                <a:solidFill>
                  <a:srgbClr val="29303B"/>
                </a:solidFill>
              </a:rPr>
              <a:t>S</a:t>
            </a:r>
            <a:r>
              <a:rPr lang="en-US" sz="1800" b="1" i="0" dirty="0">
                <a:solidFill>
                  <a:srgbClr val="29303B"/>
                </a:solidFill>
                <a:effectLst/>
              </a:rPr>
              <a:t>how it.</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276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94.4 Display Training Label Image</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7486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Display Training Label Image (Explanation)</a:t>
            </a:r>
          </a:p>
          <a:p>
            <a:pPr marL="342900" indent="-342900" algn="l">
              <a:buClr>
                <a:srgbClr val="0070C0"/>
              </a:buClr>
              <a:buSzPct val="80000"/>
              <a:buFont typeface="Wingdings" pitchFamily="2" charset="2"/>
              <a:buChar char="u"/>
            </a:pPr>
            <a:r>
              <a:rPr lang="en-US" sz="1800" b="1" dirty="0">
                <a:solidFill>
                  <a:srgbClr val="29303B"/>
                </a:solidFill>
              </a:rPr>
              <a:t>Display s</a:t>
            </a:r>
            <a:r>
              <a:rPr lang="en-US" sz="1800" b="1" i="0" dirty="0">
                <a:solidFill>
                  <a:srgbClr val="29303B"/>
                </a:solidFill>
                <a:effectLst/>
              </a:rPr>
              <a:t>ample number 5, 50, 500, 5000, 50000, 59999, respectively.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66A421E9-47E6-4C2E-9692-389339818335}"/>
              </a:ext>
            </a:extLst>
          </p:cNvPr>
          <p:cNvPicPr>
            <a:picLocks noChangeAspect="1"/>
          </p:cNvPicPr>
          <p:nvPr/>
        </p:nvPicPr>
        <p:blipFill>
          <a:blip r:embed="rId4"/>
          <a:stretch>
            <a:fillRect/>
          </a:stretch>
        </p:blipFill>
        <p:spPr>
          <a:xfrm>
            <a:off x="2590800" y="2346712"/>
            <a:ext cx="3718751" cy="3047415"/>
          </a:xfrm>
          <a:prstGeom prst="rect">
            <a:avLst/>
          </a:prstGeom>
          <a:ln>
            <a:solidFill>
              <a:srgbClr val="C00000"/>
            </a:solidFill>
          </a:ln>
        </p:spPr>
      </p:pic>
    </p:spTree>
    <p:extLst>
      <p:ext uri="{BB962C8B-B14F-4D97-AF65-F5344CB8AC3E}">
        <p14:creationId xmlns:p14="http://schemas.microsoft.com/office/powerpoint/2010/main" val="510260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94.4 Display Training Label Image</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7486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Display Training Label Image (Explanation)</a:t>
            </a:r>
          </a:p>
          <a:p>
            <a:pPr marL="342900" indent="-342900" algn="l">
              <a:buClr>
                <a:srgbClr val="0070C0"/>
              </a:buClr>
              <a:buSzPct val="80000"/>
              <a:buFont typeface="Wingdings" pitchFamily="2" charset="2"/>
              <a:buChar char="u"/>
            </a:pPr>
            <a:r>
              <a:rPr lang="en-US" sz="1800" b="1" dirty="0">
                <a:solidFill>
                  <a:srgbClr val="29303B"/>
                </a:solidFill>
              </a:rPr>
              <a:t>Display s</a:t>
            </a:r>
            <a:r>
              <a:rPr lang="en-US" sz="1800" b="1" i="0" dirty="0">
                <a:solidFill>
                  <a:srgbClr val="29303B"/>
                </a:solidFill>
                <a:effectLst/>
              </a:rPr>
              <a:t>ample number 5, 50, 500, 5000, 50000, 59999, respectively.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282101FA-36C6-4884-B258-A80CE2945BF6}"/>
              </a:ext>
            </a:extLst>
          </p:cNvPr>
          <p:cNvPicPr>
            <a:picLocks noChangeAspect="1"/>
          </p:cNvPicPr>
          <p:nvPr/>
        </p:nvPicPr>
        <p:blipFill>
          <a:blip r:embed="rId4"/>
          <a:stretch>
            <a:fillRect/>
          </a:stretch>
        </p:blipFill>
        <p:spPr>
          <a:xfrm>
            <a:off x="446802" y="2243513"/>
            <a:ext cx="3875800" cy="3302278"/>
          </a:xfrm>
          <a:prstGeom prst="rect">
            <a:avLst/>
          </a:prstGeom>
          <a:ln>
            <a:solidFill>
              <a:srgbClr val="C00000"/>
            </a:solidFill>
          </a:ln>
        </p:spPr>
      </p:pic>
      <p:pic>
        <p:nvPicPr>
          <p:cNvPr id="10" name="Picture 9">
            <a:extLst>
              <a:ext uri="{FF2B5EF4-FFF2-40B4-BE49-F238E27FC236}">
                <a16:creationId xmlns:a16="http://schemas.microsoft.com/office/drawing/2014/main" id="{360B2E31-DFF3-4E5A-A041-29EABE61A355}"/>
              </a:ext>
            </a:extLst>
          </p:cNvPr>
          <p:cNvPicPr>
            <a:picLocks noChangeAspect="1"/>
          </p:cNvPicPr>
          <p:nvPr/>
        </p:nvPicPr>
        <p:blipFill>
          <a:blip r:embed="rId5"/>
          <a:stretch>
            <a:fillRect/>
          </a:stretch>
        </p:blipFill>
        <p:spPr>
          <a:xfrm>
            <a:off x="4427984" y="2233601"/>
            <a:ext cx="4032448" cy="3391780"/>
          </a:xfrm>
          <a:prstGeom prst="rect">
            <a:avLst/>
          </a:prstGeom>
          <a:ln>
            <a:solidFill>
              <a:srgbClr val="C00000"/>
            </a:solidFill>
          </a:ln>
        </p:spPr>
      </p:pic>
    </p:spTree>
    <p:extLst>
      <p:ext uri="{BB962C8B-B14F-4D97-AF65-F5344CB8AC3E}">
        <p14:creationId xmlns:p14="http://schemas.microsoft.com/office/powerpoint/2010/main" val="3298104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94.4 Display Training Label Image</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7486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Display Training Label Image (Explanation)</a:t>
            </a:r>
          </a:p>
          <a:p>
            <a:pPr marL="342900" indent="-342900" algn="l">
              <a:buClr>
                <a:srgbClr val="0070C0"/>
              </a:buClr>
              <a:buSzPct val="80000"/>
              <a:buFont typeface="Wingdings" pitchFamily="2" charset="2"/>
              <a:buChar char="u"/>
            </a:pPr>
            <a:r>
              <a:rPr lang="en-US" sz="1800" b="1" dirty="0">
                <a:solidFill>
                  <a:srgbClr val="29303B"/>
                </a:solidFill>
              </a:rPr>
              <a:t>Display s</a:t>
            </a:r>
            <a:r>
              <a:rPr lang="en-US" sz="1800" b="1" i="0" dirty="0">
                <a:solidFill>
                  <a:srgbClr val="29303B"/>
                </a:solidFill>
                <a:effectLst/>
              </a:rPr>
              <a:t>ample number 5, 50, 500, 5000, 50000, 59999, respectively.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EEA41389-6FC7-4A62-AD51-D21FF0232D46}"/>
              </a:ext>
            </a:extLst>
          </p:cNvPr>
          <p:cNvPicPr>
            <a:picLocks noChangeAspect="1"/>
          </p:cNvPicPr>
          <p:nvPr/>
        </p:nvPicPr>
        <p:blipFill>
          <a:blip r:embed="rId4"/>
          <a:stretch>
            <a:fillRect/>
          </a:stretch>
        </p:blipFill>
        <p:spPr>
          <a:xfrm>
            <a:off x="331729" y="2297544"/>
            <a:ext cx="3976699" cy="3366814"/>
          </a:xfrm>
          <a:prstGeom prst="rect">
            <a:avLst/>
          </a:prstGeom>
          <a:ln>
            <a:solidFill>
              <a:srgbClr val="C00000"/>
            </a:solidFill>
          </a:ln>
        </p:spPr>
      </p:pic>
      <p:pic>
        <p:nvPicPr>
          <p:cNvPr id="12" name="Picture 11">
            <a:extLst>
              <a:ext uri="{FF2B5EF4-FFF2-40B4-BE49-F238E27FC236}">
                <a16:creationId xmlns:a16="http://schemas.microsoft.com/office/drawing/2014/main" id="{52EB3D4C-41CF-4F06-849F-ABFBA17B545A}"/>
              </a:ext>
            </a:extLst>
          </p:cNvPr>
          <p:cNvPicPr>
            <a:picLocks noChangeAspect="1"/>
          </p:cNvPicPr>
          <p:nvPr/>
        </p:nvPicPr>
        <p:blipFill>
          <a:blip r:embed="rId5"/>
          <a:stretch>
            <a:fillRect/>
          </a:stretch>
        </p:blipFill>
        <p:spPr>
          <a:xfrm>
            <a:off x="4718547" y="2316452"/>
            <a:ext cx="3968253" cy="3366814"/>
          </a:xfrm>
          <a:prstGeom prst="rect">
            <a:avLst/>
          </a:prstGeom>
          <a:ln>
            <a:solidFill>
              <a:srgbClr val="C00000"/>
            </a:solidFill>
          </a:ln>
        </p:spPr>
      </p:pic>
    </p:spTree>
    <p:extLst>
      <p:ext uri="{BB962C8B-B14F-4D97-AF65-F5344CB8AC3E}">
        <p14:creationId xmlns:p14="http://schemas.microsoft.com/office/powerpoint/2010/main" val="3463341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94.4 Display Training Label Image</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7486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Display Training Label Image (Explanation)</a:t>
            </a:r>
          </a:p>
          <a:p>
            <a:pPr marL="342900" indent="-342900" algn="l">
              <a:buClr>
                <a:srgbClr val="0070C0"/>
              </a:buClr>
              <a:buSzPct val="80000"/>
              <a:buFont typeface="Wingdings" pitchFamily="2" charset="2"/>
              <a:buChar char="u"/>
            </a:pPr>
            <a:r>
              <a:rPr lang="en-US" sz="1800" b="1" dirty="0">
                <a:solidFill>
                  <a:srgbClr val="29303B"/>
                </a:solidFill>
              </a:rPr>
              <a:t>Display s</a:t>
            </a:r>
            <a:r>
              <a:rPr lang="en-US" sz="1800" b="1" i="0" dirty="0">
                <a:solidFill>
                  <a:srgbClr val="29303B"/>
                </a:solidFill>
                <a:effectLst/>
              </a:rPr>
              <a:t>ample number 5, 50, 500, 5000, 50000, 59999, respectively.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7CC42256-D072-4D3B-847E-FEA489D9C461}"/>
              </a:ext>
            </a:extLst>
          </p:cNvPr>
          <p:cNvPicPr>
            <a:picLocks noChangeAspect="1"/>
          </p:cNvPicPr>
          <p:nvPr/>
        </p:nvPicPr>
        <p:blipFill>
          <a:blip r:embed="rId4"/>
          <a:stretch>
            <a:fillRect/>
          </a:stretch>
        </p:blipFill>
        <p:spPr>
          <a:xfrm>
            <a:off x="361817" y="2179840"/>
            <a:ext cx="4210183" cy="3583275"/>
          </a:xfrm>
          <a:prstGeom prst="rect">
            <a:avLst/>
          </a:prstGeom>
          <a:ln>
            <a:solidFill>
              <a:srgbClr val="C00000"/>
            </a:solidFill>
          </a:ln>
        </p:spPr>
      </p:pic>
      <p:pic>
        <p:nvPicPr>
          <p:cNvPr id="8" name="Picture 7">
            <a:extLst>
              <a:ext uri="{FF2B5EF4-FFF2-40B4-BE49-F238E27FC236}">
                <a16:creationId xmlns:a16="http://schemas.microsoft.com/office/drawing/2014/main" id="{5975ECEA-45FA-412D-8EE7-B394EBAB8EFD}"/>
              </a:ext>
            </a:extLst>
          </p:cNvPr>
          <p:cNvPicPr>
            <a:picLocks noChangeAspect="1"/>
          </p:cNvPicPr>
          <p:nvPr/>
        </p:nvPicPr>
        <p:blipFill>
          <a:blip r:embed="rId5"/>
          <a:stretch>
            <a:fillRect/>
          </a:stretch>
        </p:blipFill>
        <p:spPr>
          <a:xfrm>
            <a:off x="4667469" y="2234697"/>
            <a:ext cx="4090658" cy="3473560"/>
          </a:xfrm>
          <a:prstGeom prst="rect">
            <a:avLst/>
          </a:prstGeom>
          <a:ln>
            <a:solidFill>
              <a:srgbClr val="C00000"/>
            </a:solidFill>
          </a:ln>
        </p:spPr>
      </p:pic>
    </p:spTree>
    <p:extLst>
      <p:ext uri="{BB962C8B-B14F-4D97-AF65-F5344CB8AC3E}">
        <p14:creationId xmlns:p14="http://schemas.microsoft.com/office/powerpoint/2010/main" val="403686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94.4 Display Training Label Image</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29088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Display Training Label Image (Explanation)</a:t>
            </a:r>
          </a:p>
          <a:p>
            <a:pPr marL="342900" indent="-342900" algn="l">
              <a:buClr>
                <a:srgbClr val="0070C0"/>
              </a:buClr>
              <a:buSzPct val="80000"/>
              <a:buFont typeface="Wingdings" pitchFamily="2" charset="2"/>
              <a:buChar char="u"/>
            </a:pPr>
            <a:r>
              <a:rPr lang="en-US" sz="1800" b="1" i="0" dirty="0">
                <a:solidFill>
                  <a:srgbClr val="29303B"/>
                </a:solidFill>
                <a:effectLst/>
              </a:rPr>
              <a:t>We</a:t>
            </a:r>
            <a:r>
              <a:rPr lang="en-US" sz="1800" b="1" i="0" dirty="0">
                <a:solidFill>
                  <a:srgbClr val="000000"/>
                </a:solidFill>
                <a:effectLst/>
              </a:rPr>
              <a:t> display the training label for image index 5, 50, 500, 5000, 50000, and 59999 (Between 0 and 60000).</a:t>
            </a:r>
          </a:p>
          <a:p>
            <a:pPr marL="342900" indent="-342900" algn="l">
              <a:buClr>
                <a:srgbClr val="0070C0"/>
              </a:buClr>
              <a:buSzPct val="80000"/>
              <a:buFont typeface="Wingdings" pitchFamily="2" charset="2"/>
              <a:buChar char="u"/>
            </a:pPr>
            <a:r>
              <a:rPr lang="en-US" sz="1800" b="1" dirty="0">
                <a:solidFill>
                  <a:srgbClr val="000000"/>
                </a:solidFill>
              </a:rPr>
              <a:t>We</a:t>
            </a:r>
            <a:r>
              <a:rPr lang="en-US" sz="1800" b="1" i="0" dirty="0">
                <a:solidFill>
                  <a:srgbClr val="000000"/>
                </a:solidFill>
                <a:effectLst/>
              </a:rPr>
              <a:t> can see some of the training labels are very difficult to classify.</a:t>
            </a:r>
          </a:p>
          <a:p>
            <a:pPr marL="342900" indent="-342900" algn="l">
              <a:buClr>
                <a:srgbClr val="0070C0"/>
              </a:buClr>
              <a:buSzPct val="80000"/>
              <a:buFont typeface="Wingdings" pitchFamily="2" charset="2"/>
              <a:buChar char="u"/>
            </a:pPr>
            <a:r>
              <a:rPr lang="en-US" sz="1800" b="1" dirty="0">
                <a:solidFill>
                  <a:srgbClr val="000000"/>
                </a:solidFill>
              </a:rPr>
              <a:t>W</a:t>
            </a:r>
            <a:r>
              <a:rPr lang="en-US" sz="1800" b="1" i="0" dirty="0">
                <a:solidFill>
                  <a:srgbClr val="000000"/>
                </a:solidFill>
                <a:effectLst/>
              </a:rPr>
              <a:t>e are flattening each image to a 1D array of 784 (28 x 28) numerical values. </a:t>
            </a:r>
          </a:p>
          <a:p>
            <a:pPr marL="342900" indent="-342900" algn="l">
              <a:buClr>
                <a:srgbClr val="0070C0"/>
              </a:buClr>
              <a:buSzPct val="80000"/>
              <a:buFont typeface="Wingdings" pitchFamily="2" charset="2"/>
              <a:buChar char="u"/>
            </a:pPr>
            <a:r>
              <a:rPr lang="en-US" sz="1800" b="1" i="0" dirty="0">
                <a:solidFill>
                  <a:srgbClr val="000000"/>
                </a:solidFill>
                <a:effectLst/>
              </a:rPr>
              <a:t>Each one of those values (784 or 28 x 28) will be an input node into our deep neural network. </a:t>
            </a:r>
          </a:p>
          <a:p>
            <a:pPr marL="342900" indent="-342900" algn="l">
              <a:buClr>
                <a:srgbClr val="0070C0"/>
              </a:buClr>
              <a:buSzPct val="80000"/>
              <a:buFont typeface="Wingdings" pitchFamily="2" charset="2"/>
              <a:buChar char="u"/>
            </a:pPr>
            <a:r>
              <a:rPr lang="en-US" sz="1800" b="1" dirty="0">
                <a:solidFill>
                  <a:srgbClr val="000000"/>
                </a:solidFill>
              </a:rPr>
              <a:t>We</a:t>
            </a:r>
            <a:r>
              <a:rPr lang="en-US" sz="1800" b="1" i="0" dirty="0">
                <a:solidFill>
                  <a:srgbClr val="000000"/>
                </a:solidFill>
                <a:effectLst/>
              </a:rPr>
              <a:t> display the input images.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72520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94.5 Display Input Flatten Image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27765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94.5 Display Input Flatten Image</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29088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Display Input Flatten Image </a:t>
            </a:r>
          </a:p>
          <a:p>
            <a:pPr marL="342900" indent="-342900" algn="l">
              <a:buClr>
                <a:srgbClr val="0070C0"/>
              </a:buClr>
              <a:buSzPct val="80000"/>
              <a:buFont typeface="Wingdings" pitchFamily="2" charset="2"/>
              <a:buChar char="u"/>
            </a:pPr>
            <a:r>
              <a:rPr lang="en-US" sz="1800" b="1" dirty="0">
                <a:solidFill>
                  <a:srgbClr val="000000"/>
                </a:solidFill>
              </a:rPr>
              <a:t>We display the</a:t>
            </a:r>
            <a:r>
              <a:rPr lang="en-US" sz="1800" b="1" i="0" dirty="0">
                <a:solidFill>
                  <a:srgbClr val="000000"/>
                </a:solidFill>
                <a:effectLst/>
              </a:rPr>
              <a:t> first 500 training samples, one on each row. </a:t>
            </a:r>
          </a:p>
          <a:p>
            <a:pPr marL="342900" indent="-342900" algn="l">
              <a:buClr>
                <a:srgbClr val="0070C0"/>
              </a:buClr>
              <a:buSzPct val="80000"/>
              <a:buFont typeface="Wingdings" pitchFamily="2" charset="2"/>
              <a:buChar char="u"/>
            </a:pPr>
            <a:r>
              <a:rPr lang="en-US" sz="1800" b="1" i="0" dirty="0">
                <a:solidFill>
                  <a:srgbClr val="000000"/>
                </a:solidFill>
                <a:effectLst/>
              </a:rPr>
              <a:t>Imagine each pixel on each row getting fed into the bottom layer of a neural network 768 neurons (or "units") wide as we train our neural network.</a:t>
            </a:r>
          </a:p>
          <a:p>
            <a:pPr marL="342900" indent="-342900" algn="l">
              <a:buClr>
                <a:srgbClr val="0070C0"/>
              </a:buClr>
              <a:buSzPct val="80000"/>
              <a:buFont typeface="Wingdings" pitchFamily="2" charset="2"/>
              <a:buChar char="u"/>
            </a:pPr>
            <a:r>
              <a:rPr lang="en-US" sz="1800" b="1" i="0" dirty="0">
                <a:solidFill>
                  <a:srgbClr val="000000"/>
                </a:solidFill>
                <a:effectLst/>
              </a:rPr>
              <a:t>We define few training parameters (or "hyperparameters") and use </a:t>
            </a:r>
            <a:r>
              <a:rPr lang="en-US" sz="1800" b="1" i="0" dirty="0" err="1">
                <a:solidFill>
                  <a:srgbClr val="000000"/>
                </a:solidFill>
                <a:effectLst/>
              </a:rPr>
              <a:t>tf.data</a:t>
            </a:r>
            <a:r>
              <a:rPr lang="en-US" sz="1800" b="1" i="0" dirty="0">
                <a:solidFill>
                  <a:srgbClr val="000000"/>
                </a:solidFill>
                <a:effectLst/>
              </a:rPr>
              <a:t> API to shuffle our data and divide it into batches. </a:t>
            </a:r>
          </a:p>
          <a:p>
            <a:pPr marL="342900" indent="-342900" algn="l">
              <a:buClr>
                <a:srgbClr val="0070C0"/>
              </a:buClr>
              <a:buSzPct val="80000"/>
              <a:buFont typeface="Wingdings" pitchFamily="2" charset="2"/>
              <a:buChar char="u"/>
            </a:pPr>
            <a:r>
              <a:rPr lang="en-US" sz="1800" b="1" i="0" dirty="0">
                <a:solidFill>
                  <a:srgbClr val="000000"/>
                </a:solidFill>
                <a:effectLst/>
              </a:rPr>
              <a:t>Think of these as parameters. </a:t>
            </a:r>
            <a:r>
              <a:rPr lang="en-US" sz="1800" b="1" dirty="0">
                <a:solidFill>
                  <a:srgbClr val="000000"/>
                </a:solidFill>
              </a:rPr>
              <a:t>W</a:t>
            </a:r>
            <a:r>
              <a:rPr lang="en-US" sz="1800" b="1" i="0" dirty="0">
                <a:solidFill>
                  <a:srgbClr val="000000"/>
                </a:solidFill>
                <a:effectLst/>
              </a:rPr>
              <a:t>e build up our neural network model without knowledge of the actual data that will be fed into it. We just need to construct it in such a way that our data will fit in.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27BBDB5-BF78-48D5-A17B-D2E0A4962D43}"/>
              </a:ext>
            </a:extLst>
          </p:cNvPr>
          <p:cNvPicPr>
            <a:picLocks noChangeAspect="1"/>
          </p:cNvPicPr>
          <p:nvPr/>
        </p:nvPicPr>
        <p:blipFill>
          <a:blip r:embed="rId4"/>
          <a:stretch>
            <a:fillRect/>
          </a:stretch>
        </p:blipFill>
        <p:spPr>
          <a:xfrm>
            <a:off x="1328737" y="4649806"/>
            <a:ext cx="5514975" cy="962025"/>
          </a:xfrm>
          <a:prstGeom prst="rect">
            <a:avLst/>
          </a:prstGeom>
          <a:ln>
            <a:solidFill>
              <a:srgbClr val="C00000"/>
            </a:solidFill>
          </a:ln>
        </p:spPr>
      </p:pic>
    </p:spTree>
    <p:extLst>
      <p:ext uri="{BB962C8B-B14F-4D97-AF65-F5344CB8AC3E}">
        <p14:creationId xmlns:p14="http://schemas.microsoft.com/office/powerpoint/2010/main" val="1960992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94.5 Display Input Flatten Image</a:t>
            </a:r>
            <a:endParaRPr lang="zh-TW" altLang="en-US" b="1" dirty="0">
              <a:solidFill>
                <a:srgbClr val="FFFF00"/>
              </a:solidFill>
            </a:endParaRPr>
          </a:p>
        </p:txBody>
      </p:sp>
      <p:sp>
        <p:nvSpPr>
          <p:cNvPr id="3" name="副標題 2"/>
          <p:cNvSpPr>
            <a:spLocks noGrp="1"/>
          </p:cNvSpPr>
          <p:nvPr>
            <p:ph type="subTitle" idx="1"/>
          </p:nvPr>
        </p:nvSpPr>
        <p:spPr>
          <a:xfrm>
            <a:off x="365761" y="1312209"/>
            <a:ext cx="8321039" cy="13374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Display Input Flatten Image (Explanation)</a:t>
            </a:r>
          </a:p>
          <a:p>
            <a:pPr marL="342900" indent="-342900" algn="l">
              <a:buClr>
                <a:srgbClr val="0070C0"/>
              </a:buClr>
              <a:buSzPct val="80000"/>
              <a:buFont typeface="Wingdings" pitchFamily="2" charset="2"/>
              <a:buChar char="u"/>
            </a:pPr>
            <a:r>
              <a:rPr lang="en-US" sz="1800" b="1" i="0" dirty="0">
                <a:solidFill>
                  <a:srgbClr val="29303B"/>
                </a:solidFill>
                <a:effectLst/>
              </a:rPr>
              <a:t>We take this visualization to the next step.</a:t>
            </a:r>
          </a:p>
          <a:p>
            <a:pPr marL="342900" indent="-342900" algn="l">
              <a:buClr>
                <a:srgbClr val="0070C0"/>
              </a:buClr>
              <a:buSzPct val="80000"/>
              <a:buFont typeface="Wingdings" pitchFamily="2" charset="2"/>
              <a:buChar char="u"/>
            </a:pPr>
            <a:r>
              <a:rPr lang="en-US" sz="1800" b="1" dirty="0">
                <a:solidFill>
                  <a:srgbClr val="29303B"/>
                </a:solidFill>
              </a:rPr>
              <a:t>We flatten the 2-D image array (28x28) of into 1-D</a:t>
            </a:r>
            <a:r>
              <a:rPr lang="en-US" sz="1800" b="1" i="0" dirty="0">
                <a:solidFill>
                  <a:srgbClr val="29303B"/>
                </a:solidFill>
                <a:effectLst/>
              </a:rPr>
              <a:t> </a:t>
            </a:r>
            <a:r>
              <a:rPr lang="en-US" sz="1800" b="1" dirty="0">
                <a:solidFill>
                  <a:srgbClr val="29303B"/>
                </a:solidFill>
              </a:rPr>
              <a:t>image </a:t>
            </a:r>
            <a:r>
              <a:rPr lang="en-US" sz="1800" b="1" i="0" dirty="0">
                <a:solidFill>
                  <a:srgbClr val="29303B"/>
                </a:solidFill>
                <a:effectLst/>
              </a:rPr>
              <a:t>array (784 pixels). </a:t>
            </a:r>
          </a:p>
          <a:p>
            <a:pPr marL="342900" indent="-342900" algn="l">
              <a:buClr>
                <a:srgbClr val="0070C0"/>
              </a:buClr>
              <a:buSzPct val="80000"/>
              <a:buFont typeface="Wingdings" pitchFamily="2" charset="2"/>
              <a:buChar char="u"/>
            </a:pPr>
            <a:r>
              <a:rPr lang="en-US" sz="1800" b="1" i="0" dirty="0">
                <a:solidFill>
                  <a:srgbClr val="29303B"/>
                </a:solidFill>
                <a:effectLst/>
              </a:rPr>
              <a:t>We then concatenate the 500 1-D image in the second dimension.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3C8DA666-BBB1-4C5B-9624-12FDD277A3A4}"/>
              </a:ext>
            </a:extLst>
          </p:cNvPr>
          <p:cNvPicPr>
            <a:picLocks noChangeAspect="1"/>
          </p:cNvPicPr>
          <p:nvPr/>
        </p:nvPicPr>
        <p:blipFill>
          <a:blip r:embed="rId4"/>
          <a:stretch>
            <a:fillRect/>
          </a:stretch>
        </p:blipFill>
        <p:spPr>
          <a:xfrm>
            <a:off x="4520108" y="2819654"/>
            <a:ext cx="4201511" cy="3579792"/>
          </a:xfrm>
          <a:prstGeom prst="rect">
            <a:avLst/>
          </a:prstGeom>
          <a:ln>
            <a:solidFill>
              <a:srgbClr val="C00000"/>
            </a:solidFill>
          </a:ln>
        </p:spPr>
      </p:pic>
      <p:sp>
        <p:nvSpPr>
          <p:cNvPr id="13" name="副標題 2">
            <a:extLst>
              <a:ext uri="{FF2B5EF4-FFF2-40B4-BE49-F238E27FC236}">
                <a16:creationId xmlns:a16="http://schemas.microsoft.com/office/drawing/2014/main" id="{029FBE9F-6DC0-4E23-818C-A6DFD0BA5097}"/>
              </a:ext>
            </a:extLst>
          </p:cNvPr>
          <p:cNvSpPr txBox="1">
            <a:spLocks/>
          </p:cNvSpPr>
          <p:nvPr/>
        </p:nvSpPr>
        <p:spPr>
          <a:xfrm>
            <a:off x="398410" y="2796318"/>
            <a:ext cx="4086880" cy="356003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We take basically the first 500 training images.</a:t>
            </a:r>
          </a:p>
          <a:p>
            <a:pPr marL="342900" indent="-342900" algn="l">
              <a:buClr>
                <a:srgbClr val="0070C0"/>
              </a:buClr>
              <a:buSzPct val="80000"/>
              <a:buFont typeface="Wingdings" pitchFamily="2" charset="2"/>
              <a:buChar char="u"/>
            </a:pPr>
            <a:r>
              <a:rPr lang="en-US" sz="1800" b="1" dirty="0">
                <a:solidFill>
                  <a:srgbClr val="29303B"/>
                </a:solidFill>
              </a:rPr>
              <a:t>Each row contains a flatten image with 1-D arrays of 784 pixels, and then combine that all together to a single two dimensional image and then plot.</a:t>
            </a:r>
          </a:p>
          <a:p>
            <a:pPr marL="342900" indent="-342900" algn="l">
              <a:buClr>
                <a:srgbClr val="0070C0"/>
              </a:buClr>
              <a:buSzPct val="80000"/>
              <a:buFont typeface="Wingdings" pitchFamily="2" charset="2"/>
              <a:buChar char="u"/>
            </a:pPr>
            <a:r>
              <a:rPr lang="en-US" sz="1800" b="1" dirty="0">
                <a:solidFill>
                  <a:srgbClr val="29303B"/>
                </a:solidFill>
              </a:rPr>
              <a:t>This is interesting.</a:t>
            </a:r>
          </a:p>
          <a:p>
            <a:pPr marL="342900" indent="-342900" algn="l">
              <a:buClr>
                <a:srgbClr val="0070C0"/>
              </a:buClr>
              <a:buSzPct val="80000"/>
              <a:buFont typeface="Wingdings" pitchFamily="2" charset="2"/>
              <a:buChar char="u"/>
            </a:pPr>
            <a:r>
              <a:rPr lang="en-US" sz="1800" b="1" dirty="0">
                <a:solidFill>
                  <a:srgbClr val="29303B"/>
                </a:solidFill>
              </a:rPr>
              <a:t>This shows you the input is going into our neural network for every individual image for the first 500 images.</a:t>
            </a:r>
          </a:p>
        </p:txBody>
      </p:sp>
      <p:sp>
        <p:nvSpPr>
          <p:cNvPr id="9" name="Rectangle 8">
            <a:extLst>
              <a:ext uri="{FF2B5EF4-FFF2-40B4-BE49-F238E27FC236}">
                <a16:creationId xmlns:a16="http://schemas.microsoft.com/office/drawing/2014/main" id="{67ED99FE-C5D4-4ACC-B035-655255EE564A}"/>
              </a:ext>
            </a:extLst>
          </p:cNvPr>
          <p:cNvSpPr/>
          <p:nvPr/>
        </p:nvSpPr>
        <p:spPr>
          <a:xfrm>
            <a:off x="4793052" y="5723214"/>
            <a:ext cx="352839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8D91C4-8652-4804-8E86-324CE4FB462B}"/>
              </a:ext>
            </a:extLst>
          </p:cNvPr>
          <p:cNvSpPr/>
          <p:nvPr/>
        </p:nvSpPr>
        <p:spPr>
          <a:xfrm>
            <a:off x="758941" y="3442268"/>
            <a:ext cx="3327284" cy="598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FBD217E-B5AB-4D7F-9432-D9E493169B77}"/>
              </a:ext>
            </a:extLst>
          </p:cNvPr>
          <p:cNvCxnSpPr>
            <a:cxnSpLocks/>
            <a:stCxn id="10" idx="2"/>
            <a:endCxn id="9" idx="1"/>
          </p:cNvCxnSpPr>
          <p:nvPr/>
        </p:nvCxnSpPr>
        <p:spPr>
          <a:xfrm>
            <a:off x="2422583" y="4041068"/>
            <a:ext cx="2370469" cy="18621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70A2173-D3EC-43EF-8918-35110906275D}"/>
              </a:ext>
            </a:extLst>
          </p:cNvPr>
          <p:cNvSpPr/>
          <p:nvPr/>
        </p:nvSpPr>
        <p:spPr>
          <a:xfrm>
            <a:off x="4789004" y="3633592"/>
            <a:ext cx="431068" cy="23762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0A79512-974D-45B1-91C1-1640DACA6725}"/>
              </a:ext>
            </a:extLst>
          </p:cNvPr>
          <p:cNvSpPr/>
          <p:nvPr/>
        </p:nvSpPr>
        <p:spPr>
          <a:xfrm>
            <a:off x="758941" y="2819893"/>
            <a:ext cx="3327284" cy="598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F40069CF-131F-4FEA-BDD7-F9C08BD24D98}"/>
              </a:ext>
            </a:extLst>
          </p:cNvPr>
          <p:cNvCxnSpPr>
            <a:cxnSpLocks/>
          </p:cNvCxnSpPr>
          <p:nvPr/>
        </p:nvCxnSpPr>
        <p:spPr>
          <a:xfrm>
            <a:off x="4086225" y="3126076"/>
            <a:ext cx="667961" cy="159906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10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94.1 Add Two Numbers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94.5 Display Input Flatten Image</a:t>
            </a:r>
            <a:endParaRPr lang="zh-TW" altLang="en-US" b="1" dirty="0">
              <a:solidFill>
                <a:srgbClr val="FFFF00"/>
              </a:solidFill>
            </a:endParaRPr>
          </a:p>
        </p:txBody>
      </p:sp>
      <p:sp>
        <p:nvSpPr>
          <p:cNvPr id="3" name="副標題 2"/>
          <p:cNvSpPr>
            <a:spLocks noGrp="1"/>
          </p:cNvSpPr>
          <p:nvPr>
            <p:ph type="subTitle" idx="1"/>
          </p:nvPr>
        </p:nvSpPr>
        <p:spPr>
          <a:xfrm>
            <a:off x="365761" y="1312210"/>
            <a:ext cx="8321039" cy="12852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Display Input Flatten Image (Explanation)</a:t>
            </a:r>
          </a:p>
          <a:p>
            <a:pPr marL="342900" indent="-342900" algn="l">
              <a:buClr>
                <a:srgbClr val="0070C0"/>
              </a:buClr>
              <a:buSzPct val="80000"/>
              <a:buFont typeface="Wingdings" pitchFamily="2" charset="2"/>
              <a:buChar char="u"/>
            </a:pPr>
            <a:r>
              <a:rPr lang="en-US" sz="1800" b="1" dirty="0">
                <a:solidFill>
                  <a:srgbClr val="29303B"/>
                </a:solidFill>
              </a:rPr>
              <a:t>You can see that your brain does not recognize of all of figures.</a:t>
            </a:r>
          </a:p>
          <a:p>
            <a:pPr marL="342900" indent="-342900" algn="l">
              <a:buClr>
                <a:srgbClr val="0070C0"/>
              </a:buClr>
              <a:buSzPct val="80000"/>
              <a:buFont typeface="Wingdings" pitchFamily="2" charset="2"/>
              <a:buChar char="u"/>
            </a:pPr>
            <a:r>
              <a:rPr lang="en-US" sz="1800" b="1" dirty="0">
                <a:solidFill>
                  <a:srgbClr val="29303B"/>
                </a:solidFill>
              </a:rPr>
              <a:t>Every single row of this image represents the input data going into our neural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983A64F-AD87-4336-9F59-95AA717C53E6}"/>
              </a:ext>
            </a:extLst>
          </p:cNvPr>
          <p:cNvPicPr>
            <a:picLocks noChangeAspect="1"/>
          </p:cNvPicPr>
          <p:nvPr/>
        </p:nvPicPr>
        <p:blipFill>
          <a:blip r:embed="rId4"/>
          <a:stretch>
            <a:fillRect/>
          </a:stretch>
        </p:blipFill>
        <p:spPr>
          <a:xfrm>
            <a:off x="4698072" y="2907503"/>
            <a:ext cx="4201511" cy="3579792"/>
          </a:xfrm>
          <a:prstGeom prst="rect">
            <a:avLst/>
          </a:prstGeom>
          <a:ln>
            <a:solidFill>
              <a:srgbClr val="C00000"/>
            </a:solidFill>
          </a:ln>
        </p:spPr>
      </p:pic>
      <p:sp>
        <p:nvSpPr>
          <p:cNvPr id="11" name="副標題 2">
            <a:extLst>
              <a:ext uri="{FF2B5EF4-FFF2-40B4-BE49-F238E27FC236}">
                <a16:creationId xmlns:a16="http://schemas.microsoft.com/office/drawing/2014/main" id="{29A6FD91-83BC-4909-8801-C6DF1F524768}"/>
              </a:ext>
            </a:extLst>
          </p:cNvPr>
          <p:cNvSpPr txBox="1">
            <a:spLocks/>
          </p:cNvSpPr>
          <p:nvPr/>
        </p:nvSpPr>
        <p:spPr>
          <a:xfrm>
            <a:off x="311008" y="2673323"/>
            <a:ext cx="4260992" cy="290887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Our neural network take every one of those rows of one dimensional data</a:t>
            </a:r>
          </a:p>
          <a:p>
            <a:pPr marL="342900" indent="-342900" algn="l">
              <a:buClr>
                <a:srgbClr val="0070C0"/>
              </a:buClr>
              <a:buSzPct val="80000"/>
              <a:buFont typeface="Wingdings" pitchFamily="2" charset="2"/>
              <a:buChar char="u"/>
            </a:pPr>
            <a:r>
              <a:rPr lang="en-US" sz="1800" b="1" dirty="0">
                <a:solidFill>
                  <a:srgbClr val="29303B"/>
                </a:solidFill>
              </a:rPr>
              <a:t>Figure out what number that represents in two dimensional space.</a:t>
            </a:r>
          </a:p>
          <a:p>
            <a:pPr marL="342900" indent="-342900" algn="l">
              <a:buClr>
                <a:srgbClr val="0070C0"/>
              </a:buClr>
              <a:buSzPct val="80000"/>
              <a:buFont typeface="Wingdings" pitchFamily="2" charset="2"/>
              <a:buChar char="u"/>
            </a:pPr>
            <a:r>
              <a:rPr lang="en-US" sz="1800" b="1" dirty="0">
                <a:solidFill>
                  <a:srgbClr val="29303B"/>
                </a:solidFill>
              </a:rPr>
              <a:t>You can see that it's thinking about the world, or perceiving the world, or perceiving these images</a:t>
            </a:r>
          </a:p>
          <a:p>
            <a:pPr marL="342900" indent="-342900" algn="l">
              <a:buClr>
                <a:srgbClr val="0070C0"/>
              </a:buClr>
              <a:buSzPct val="80000"/>
              <a:buFont typeface="Wingdings" pitchFamily="2" charset="2"/>
              <a:buChar char="u"/>
            </a:pPr>
            <a:r>
              <a:rPr lang="en-US" sz="1800" b="1" dirty="0">
                <a:solidFill>
                  <a:srgbClr val="29303B"/>
                </a:solidFill>
              </a:rPr>
              <a:t>It is a very different way than your own brain does.</a:t>
            </a:r>
          </a:p>
        </p:txBody>
      </p:sp>
    </p:spTree>
    <p:extLst>
      <p:ext uri="{BB962C8B-B14F-4D97-AF65-F5344CB8AC3E}">
        <p14:creationId xmlns:p14="http://schemas.microsoft.com/office/powerpoint/2010/main" val="161990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94.6 Setup Parameter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062346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94.6 Setup Parameter</a:t>
            </a:r>
            <a:endParaRPr lang="zh-TW" altLang="en-US" b="1" dirty="0">
              <a:solidFill>
                <a:srgbClr val="FFFF00"/>
              </a:solidFill>
            </a:endParaRPr>
          </a:p>
        </p:txBody>
      </p:sp>
      <p:sp>
        <p:nvSpPr>
          <p:cNvPr id="3" name="副標題 2"/>
          <p:cNvSpPr>
            <a:spLocks noGrp="1"/>
          </p:cNvSpPr>
          <p:nvPr>
            <p:ph type="subTitle" idx="1"/>
          </p:nvPr>
        </p:nvSpPr>
        <p:spPr>
          <a:xfrm>
            <a:off x="365761" y="1312210"/>
            <a:ext cx="8321039" cy="12852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Setup Training Parameters and Network Parameters</a:t>
            </a:r>
          </a:p>
          <a:p>
            <a:pPr marL="342900" indent="-342900" algn="l">
              <a:buClr>
                <a:srgbClr val="0070C0"/>
              </a:buClr>
              <a:buSzPct val="80000"/>
              <a:buFont typeface="Wingdings" pitchFamily="2" charset="2"/>
              <a:buChar char="u"/>
            </a:pPr>
            <a:r>
              <a:rPr lang="en-US" sz="1800" b="1" i="0" dirty="0">
                <a:solidFill>
                  <a:srgbClr val="000000"/>
                </a:solidFill>
                <a:effectLst/>
              </a:rPr>
              <a:t>We use a Dataset within Tensorflow to wrap our training features and labels.</a:t>
            </a:r>
          </a:p>
          <a:p>
            <a:pPr marL="342900" indent="-342900" algn="l">
              <a:buClr>
                <a:srgbClr val="0070C0"/>
              </a:buClr>
              <a:buSzPct val="80000"/>
              <a:buFont typeface="Wingdings" pitchFamily="2" charset="2"/>
              <a:buChar char="u"/>
            </a:pPr>
            <a:r>
              <a:rPr lang="en-US" sz="1800" b="1" dirty="0">
                <a:solidFill>
                  <a:srgbClr val="000000"/>
                </a:solidFill>
              </a:rPr>
              <a:t>We </a:t>
            </a:r>
            <a:r>
              <a:rPr lang="en-US" sz="1800" b="1" i="0" dirty="0">
                <a:solidFill>
                  <a:srgbClr val="000000"/>
                </a:solidFill>
                <a:effectLst/>
              </a:rPr>
              <a:t>use functions of the Dataset to randomly shuffle it and batch it up into smaller chunks for each iteration of training.</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C9B03927-B590-4E40-92FE-8D284D67B5B3}"/>
              </a:ext>
            </a:extLst>
          </p:cNvPr>
          <p:cNvPicPr>
            <a:picLocks noChangeAspect="1"/>
          </p:cNvPicPr>
          <p:nvPr/>
        </p:nvPicPr>
        <p:blipFill>
          <a:blip r:embed="rId4"/>
          <a:stretch>
            <a:fillRect/>
          </a:stretch>
        </p:blipFill>
        <p:spPr>
          <a:xfrm>
            <a:off x="1524000" y="2784906"/>
            <a:ext cx="5218981" cy="3639658"/>
          </a:xfrm>
          <a:prstGeom prst="rect">
            <a:avLst/>
          </a:prstGeom>
          <a:ln>
            <a:solidFill>
              <a:srgbClr val="C00000"/>
            </a:solidFill>
          </a:ln>
        </p:spPr>
      </p:pic>
    </p:spTree>
    <p:extLst>
      <p:ext uri="{BB962C8B-B14F-4D97-AF65-F5344CB8AC3E}">
        <p14:creationId xmlns:p14="http://schemas.microsoft.com/office/powerpoint/2010/main" val="3373190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94.6 Setup Parameter</a:t>
            </a:r>
            <a:endParaRPr lang="zh-TW" altLang="en-US" b="1" dirty="0">
              <a:solidFill>
                <a:srgbClr val="FFFF00"/>
              </a:solidFill>
            </a:endParaRPr>
          </a:p>
        </p:txBody>
      </p:sp>
      <p:sp>
        <p:nvSpPr>
          <p:cNvPr id="3" name="副標題 2"/>
          <p:cNvSpPr>
            <a:spLocks noGrp="1"/>
          </p:cNvSpPr>
          <p:nvPr>
            <p:ph type="subTitle" idx="1"/>
          </p:nvPr>
        </p:nvSpPr>
        <p:spPr>
          <a:xfrm>
            <a:off x="411480" y="1243849"/>
            <a:ext cx="8321039" cy="19431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Setup Training Parameters and Network Parameters (Explanation)</a:t>
            </a: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set up our neural network.</a:t>
            </a: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some parameters (or hyper parameters) that define how our training will actually work. </a:t>
            </a:r>
          </a:p>
          <a:p>
            <a:pPr marL="342900" indent="-342900" algn="l">
              <a:buClr>
                <a:srgbClr val="0070C0"/>
              </a:buClr>
              <a:buSzPct val="80000"/>
              <a:buFont typeface="Wingdings" pitchFamily="2" charset="2"/>
              <a:buChar char="u"/>
            </a:pPr>
            <a:r>
              <a:rPr lang="en-US" sz="1800" b="1" dirty="0">
                <a:solidFill>
                  <a:srgbClr val="29303B"/>
                </a:solidFill>
              </a:rPr>
              <a:t>We define the</a:t>
            </a:r>
            <a:r>
              <a:rPr lang="en-US" sz="1800" b="1" i="0" dirty="0">
                <a:solidFill>
                  <a:srgbClr val="29303B"/>
                </a:solidFill>
                <a:effectLst/>
              </a:rPr>
              <a:t> learning rate = 0.001. </a:t>
            </a:r>
            <a:r>
              <a:rPr lang="en-US" sz="1800" b="1" dirty="0">
                <a:solidFill>
                  <a:srgbClr val="29303B"/>
                </a:solidFill>
              </a:rPr>
              <a:t>The learning rate is </a:t>
            </a:r>
            <a:r>
              <a:rPr lang="en-US" sz="1800" b="1" i="0" dirty="0">
                <a:solidFill>
                  <a:srgbClr val="29303B"/>
                </a:solidFill>
                <a:effectLst/>
              </a:rPr>
              <a:t>how quickly will descend through gradient descent.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C9B03927-B590-4E40-92FE-8D284D67B5B3}"/>
              </a:ext>
            </a:extLst>
          </p:cNvPr>
          <p:cNvPicPr>
            <a:picLocks noChangeAspect="1"/>
          </p:cNvPicPr>
          <p:nvPr/>
        </p:nvPicPr>
        <p:blipFill>
          <a:blip r:embed="rId4"/>
          <a:stretch>
            <a:fillRect/>
          </a:stretch>
        </p:blipFill>
        <p:spPr>
          <a:xfrm>
            <a:off x="3971925" y="3305646"/>
            <a:ext cx="4714875" cy="3288100"/>
          </a:xfrm>
          <a:prstGeom prst="rect">
            <a:avLst/>
          </a:prstGeom>
          <a:ln>
            <a:solidFill>
              <a:srgbClr val="C00000"/>
            </a:solidFill>
          </a:ln>
        </p:spPr>
      </p:pic>
      <p:sp>
        <p:nvSpPr>
          <p:cNvPr id="11" name="副標題 2">
            <a:extLst>
              <a:ext uri="{FF2B5EF4-FFF2-40B4-BE49-F238E27FC236}">
                <a16:creationId xmlns:a16="http://schemas.microsoft.com/office/drawing/2014/main" id="{913DF82D-7371-49FB-91AF-805E27B2A13D}"/>
              </a:ext>
            </a:extLst>
          </p:cNvPr>
          <p:cNvSpPr txBox="1">
            <a:spLocks/>
          </p:cNvSpPr>
          <p:nvPr/>
        </p:nvSpPr>
        <p:spPr>
          <a:xfrm>
            <a:off x="365761" y="3402462"/>
            <a:ext cx="3486159" cy="295388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The </a:t>
            </a:r>
            <a:r>
              <a:rPr lang="en-US" sz="1800" b="1" dirty="0" err="1">
                <a:solidFill>
                  <a:srgbClr val="29303B"/>
                </a:solidFill>
              </a:rPr>
              <a:t>trainig_step</a:t>
            </a:r>
            <a:r>
              <a:rPr lang="en-US" sz="1800" b="1" dirty="0">
                <a:solidFill>
                  <a:srgbClr val="29303B"/>
                </a:solidFill>
              </a:rPr>
              <a:t> is how many training in a batch.</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dirty="0" err="1">
                <a:solidFill>
                  <a:srgbClr val="29303B"/>
                </a:solidFill>
              </a:rPr>
              <a:t>batch_size</a:t>
            </a:r>
            <a:r>
              <a:rPr lang="en-US" sz="1800" b="1" dirty="0">
                <a:solidFill>
                  <a:srgbClr val="29303B"/>
                </a:solidFill>
              </a:rPr>
              <a:t> is how many random samples we'll take from our training data.</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dirty="0" err="1">
                <a:solidFill>
                  <a:srgbClr val="29303B"/>
                </a:solidFill>
              </a:rPr>
              <a:t>display_step</a:t>
            </a:r>
            <a:r>
              <a:rPr lang="en-US" sz="1800" b="1" dirty="0">
                <a:solidFill>
                  <a:srgbClr val="29303B"/>
                </a:solidFill>
              </a:rPr>
              <a:t> is how often we display the data.</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dirty="0" err="1">
                <a:solidFill>
                  <a:srgbClr val="29303B"/>
                </a:solidFill>
              </a:rPr>
              <a:t>n_hidden</a:t>
            </a:r>
            <a:r>
              <a:rPr lang="en-US" sz="1800" b="1" dirty="0">
                <a:solidFill>
                  <a:srgbClr val="29303B"/>
                </a:solidFill>
              </a:rPr>
              <a:t> = 152 is the how many hidden neurons in hidden layer.</a:t>
            </a:r>
          </a:p>
        </p:txBody>
      </p:sp>
    </p:spTree>
    <p:extLst>
      <p:ext uri="{BB962C8B-B14F-4D97-AF65-F5344CB8AC3E}">
        <p14:creationId xmlns:p14="http://schemas.microsoft.com/office/powerpoint/2010/main" val="3592346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94.6 Setup Parameter</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1825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Setup Training Parameters and Network Parameters (Explanation)</a:t>
            </a:r>
          </a:p>
          <a:p>
            <a:pPr marL="342900" indent="-342900" algn="l">
              <a:buClr>
                <a:srgbClr val="0070C0"/>
              </a:buClr>
              <a:buSzPct val="80000"/>
              <a:buFont typeface="Wingdings" pitchFamily="2" charset="2"/>
              <a:buChar char="u"/>
            </a:pPr>
            <a:r>
              <a:rPr lang="en-US" sz="1800" b="1" dirty="0">
                <a:solidFill>
                  <a:srgbClr val="29303B"/>
                </a:solidFill>
              </a:rPr>
              <a:t>These parameters are determined through experimentation.</a:t>
            </a:r>
          </a:p>
          <a:p>
            <a:pPr marL="342900" indent="-342900" algn="l">
              <a:buClr>
                <a:srgbClr val="0070C0"/>
              </a:buClr>
              <a:buSzPct val="80000"/>
              <a:buFont typeface="Wingdings" pitchFamily="2" charset="2"/>
              <a:buChar char="u"/>
            </a:pPr>
            <a:r>
              <a:rPr lang="en-US" sz="1800" b="1" dirty="0">
                <a:solidFill>
                  <a:srgbClr val="29303B"/>
                </a:solidFill>
              </a:rPr>
              <a:t>We use </a:t>
            </a:r>
            <a:r>
              <a:rPr lang="en-US" sz="1800" b="1" dirty="0" err="1">
                <a:solidFill>
                  <a:srgbClr val="29303B"/>
                </a:solidFill>
              </a:rPr>
              <a:t>tf.data.Dataset.from_tensor_slices</a:t>
            </a:r>
            <a:r>
              <a:rPr lang="en-US" sz="1800" b="1" dirty="0">
                <a:solidFill>
                  <a:srgbClr val="29303B"/>
                </a:solidFill>
              </a:rPr>
              <a:t> ((</a:t>
            </a:r>
            <a:r>
              <a:rPr lang="en-US" sz="1800" b="1" dirty="0" err="1">
                <a:solidFill>
                  <a:srgbClr val="29303B"/>
                </a:solidFill>
              </a:rPr>
              <a:t>x_train</a:t>
            </a:r>
            <a:r>
              <a:rPr lang="en-US" sz="1800" b="1" dirty="0">
                <a:solidFill>
                  <a:srgbClr val="29303B"/>
                </a:solidFill>
              </a:rPr>
              <a:t>, </a:t>
            </a:r>
            <a:r>
              <a:rPr lang="en-US" sz="1800" b="1" dirty="0" err="1">
                <a:solidFill>
                  <a:srgbClr val="29303B"/>
                </a:solidFill>
              </a:rPr>
              <a:t>y_train</a:t>
            </a:r>
            <a:r>
              <a:rPr lang="en-US" sz="1800" b="1" dirty="0">
                <a:solidFill>
                  <a:srgbClr val="29303B"/>
                </a:solidFill>
              </a:rPr>
              <a:t>)) to merge training images and training labels into one dataset object.</a:t>
            </a:r>
          </a:p>
          <a:p>
            <a:pPr marL="342900" indent="-342900" algn="l">
              <a:buClr>
                <a:srgbClr val="0070C0"/>
              </a:buClr>
              <a:buSzPct val="80000"/>
              <a:buFont typeface="Wingdings" pitchFamily="2" charset="2"/>
              <a:buChar char="u"/>
            </a:pPr>
            <a:r>
              <a:rPr lang="en-US" sz="1800" b="1" dirty="0">
                <a:solidFill>
                  <a:srgbClr val="29303B"/>
                </a:solidFill>
              </a:rPr>
              <a:t>We will then use that data set to create our individual batches that we use to train the neural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C9B03927-B590-4E40-92FE-8D284D67B5B3}"/>
              </a:ext>
            </a:extLst>
          </p:cNvPr>
          <p:cNvPicPr>
            <a:picLocks noChangeAspect="1"/>
          </p:cNvPicPr>
          <p:nvPr/>
        </p:nvPicPr>
        <p:blipFill>
          <a:blip r:embed="rId4"/>
          <a:stretch>
            <a:fillRect/>
          </a:stretch>
        </p:blipFill>
        <p:spPr>
          <a:xfrm>
            <a:off x="4355976" y="3407923"/>
            <a:ext cx="4330824" cy="3020267"/>
          </a:xfrm>
          <a:prstGeom prst="rect">
            <a:avLst/>
          </a:prstGeom>
          <a:ln>
            <a:solidFill>
              <a:srgbClr val="C00000"/>
            </a:solidFill>
          </a:ln>
        </p:spPr>
      </p:pic>
      <p:sp>
        <p:nvSpPr>
          <p:cNvPr id="12" name="副標題 2">
            <a:extLst>
              <a:ext uri="{FF2B5EF4-FFF2-40B4-BE49-F238E27FC236}">
                <a16:creationId xmlns:a16="http://schemas.microsoft.com/office/drawing/2014/main" id="{8561C210-992D-4A33-BCD5-1D0AE4CB41F2}"/>
              </a:ext>
            </a:extLst>
          </p:cNvPr>
          <p:cNvSpPr txBox="1">
            <a:spLocks/>
          </p:cNvSpPr>
          <p:nvPr/>
        </p:nvSpPr>
        <p:spPr>
          <a:xfrm>
            <a:off x="475516" y="3284984"/>
            <a:ext cx="3736444" cy="182511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We randomly shuffle 60,000 training images.</a:t>
            </a:r>
          </a:p>
          <a:p>
            <a:pPr marL="342900" indent="-342900" algn="l">
              <a:buClr>
                <a:srgbClr val="0070C0"/>
              </a:buClr>
              <a:buSzPct val="80000"/>
              <a:buFont typeface="Wingdings" pitchFamily="2" charset="2"/>
              <a:buChar char="u"/>
            </a:pPr>
            <a:r>
              <a:rPr lang="en-US" sz="1800" b="1" dirty="0">
                <a:solidFill>
                  <a:srgbClr val="29303B"/>
                </a:solidFill>
              </a:rPr>
              <a:t>Then batch them up into batches of 250.</a:t>
            </a:r>
          </a:p>
          <a:p>
            <a:pPr marL="342900" indent="-342900" algn="l">
              <a:buClr>
                <a:srgbClr val="0070C0"/>
              </a:buClr>
              <a:buSzPct val="80000"/>
              <a:buFont typeface="Wingdings" pitchFamily="2" charset="2"/>
              <a:buChar char="u"/>
            </a:pPr>
            <a:r>
              <a:rPr lang="en-US" sz="1800" b="1" dirty="0">
                <a:solidFill>
                  <a:srgbClr val="29303B"/>
                </a:solidFill>
              </a:rPr>
              <a:t>Then prefetch the first batch (1) as the default dataset.</a:t>
            </a:r>
          </a:p>
        </p:txBody>
      </p:sp>
    </p:spTree>
    <p:extLst>
      <p:ext uri="{BB962C8B-B14F-4D97-AF65-F5344CB8AC3E}">
        <p14:creationId xmlns:p14="http://schemas.microsoft.com/office/powerpoint/2010/main" val="2768157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94.7 Setup ANN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844646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94.7 Setup ANN</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25451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Setup ANN</a:t>
            </a:r>
          </a:p>
          <a:p>
            <a:pPr marL="342900" indent="-342900" algn="l">
              <a:buClr>
                <a:srgbClr val="0070C0"/>
              </a:buClr>
              <a:buSzPct val="80000"/>
              <a:buFont typeface="Wingdings" pitchFamily="2" charset="2"/>
              <a:buChar char="u"/>
            </a:pPr>
            <a:r>
              <a:rPr lang="en-US" sz="1800" b="1" dirty="0">
                <a:solidFill>
                  <a:srgbClr val="000000"/>
                </a:solidFill>
              </a:rPr>
              <a:t>We</a:t>
            </a:r>
            <a:r>
              <a:rPr lang="en-US" sz="1800" b="1" i="0" dirty="0">
                <a:solidFill>
                  <a:srgbClr val="000000"/>
                </a:solidFill>
                <a:effectLst/>
              </a:rPr>
              <a:t> set up that artificial neural network. We'll start by creating variables to store and keep track of weights and biases of different layers.</a:t>
            </a:r>
          </a:p>
          <a:p>
            <a:pPr marL="342900" indent="-342900" algn="l">
              <a:buClr>
                <a:srgbClr val="0070C0"/>
              </a:buClr>
              <a:buSzPct val="80000"/>
              <a:buFont typeface="Wingdings" pitchFamily="2" charset="2"/>
              <a:buChar char="u"/>
            </a:pPr>
            <a:r>
              <a:rPr lang="en-US" sz="1800" b="1" i="0" dirty="0">
                <a:solidFill>
                  <a:srgbClr val="000000"/>
                </a:solidFill>
                <a:effectLst/>
              </a:rPr>
              <a:t>We need an input layer with one node per input pixel per image, or 784 nodes.</a:t>
            </a:r>
          </a:p>
          <a:p>
            <a:pPr marL="342900" indent="-342900" algn="l">
              <a:buClr>
                <a:srgbClr val="0070C0"/>
              </a:buClr>
              <a:buSzPct val="80000"/>
              <a:buFont typeface="Wingdings" pitchFamily="2" charset="2"/>
              <a:buChar char="u"/>
            </a:pPr>
            <a:r>
              <a:rPr lang="en-US" sz="1800" b="1" i="0" dirty="0">
                <a:solidFill>
                  <a:srgbClr val="000000"/>
                </a:solidFill>
                <a:effectLst/>
              </a:rPr>
              <a:t>That will feed into a hidden layer of some arbitrary size: hidden nodes, given by </a:t>
            </a:r>
            <a:r>
              <a:rPr lang="en-US" sz="1800" b="1" i="0" dirty="0" err="1">
                <a:solidFill>
                  <a:srgbClr val="000000"/>
                </a:solidFill>
                <a:effectLst/>
              </a:rPr>
              <a:t>n_hidden</a:t>
            </a:r>
            <a:r>
              <a:rPr lang="en-US" sz="1800" b="1" i="0" dirty="0">
                <a:solidFill>
                  <a:srgbClr val="000000"/>
                </a:solidFill>
                <a:effectLst/>
              </a:rPr>
              <a:t> (512). </a:t>
            </a:r>
          </a:p>
          <a:p>
            <a:pPr marL="342900" indent="-342900" algn="l">
              <a:buClr>
                <a:srgbClr val="0070C0"/>
              </a:buClr>
              <a:buSzPct val="80000"/>
              <a:buFont typeface="Wingdings" pitchFamily="2" charset="2"/>
              <a:buChar char="u"/>
            </a:pPr>
            <a:r>
              <a:rPr lang="en-US" sz="1800" b="1" i="0" dirty="0">
                <a:solidFill>
                  <a:srgbClr val="000000"/>
                </a:solidFill>
                <a:effectLst/>
              </a:rPr>
              <a:t>That hidden layer will output 10 values given by </a:t>
            </a:r>
            <a:r>
              <a:rPr lang="en-US" sz="1800" b="1" i="0" dirty="0" err="1">
                <a:solidFill>
                  <a:srgbClr val="000000"/>
                </a:solidFill>
                <a:effectLst/>
              </a:rPr>
              <a:t>num_classes</a:t>
            </a:r>
            <a:r>
              <a:rPr lang="en-US" sz="1800" b="1" i="0" dirty="0">
                <a:solidFill>
                  <a:srgbClr val="000000"/>
                </a:solidFill>
                <a:effectLst/>
              </a:rPr>
              <a:t>, each value  corresponds to scores for each classification to be fed into softmax.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FF5385B4-DC6C-4B62-8DFF-FB079955008D}"/>
              </a:ext>
            </a:extLst>
          </p:cNvPr>
          <p:cNvPicPr>
            <a:picLocks noChangeAspect="1"/>
          </p:cNvPicPr>
          <p:nvPr/>
        </p:nvPicPr>
        <p:blipFill>
          <a:blip r:embed="rId4"/>
          <a:stretch>
            <a:fillRect/>
          </a:stretch>
        </p:blipFill>
        <p:spPr>
          <a:xfrm>
            <a:off x="1971675" y="3908146"/>
            <a:ext cx="5200650" cy="2495550"/>
          </a:xfrm>
          <a:prstGeom prst="rect">
            <a:avLst/>
          </a:prstGeom>
          <a:ln>
            <a:solidFill>
              <a:srgbClr val="C00000"/>
            </a:solidFill>
          </a:ln>
        </p:spPr>
      </p:pic>
    </p:spTree>
    <p:extLst>
      <p:ext uri="{BB962C8B-B14F-4D97-AF65-F5344CB8AC3E}">
        <p14:creationId xmlns:p14="http://schemas.microsoft.com/office/powerpoint/2010/main" val="950321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94.8 Create Model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00151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94.8 Create Model</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2833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Create Model</a:t>
            </a:r>
          </a:p>
          <a:p>
            <a:pPr marL="342900" indent="-342900" algn="l">
              <a:buClr>
                <a:srgbClr val="0070C0"/>
              </a:buClr>
              <a:buSzPct val="80000"/>
              <a:buFont typeface="Wingdings" pitchFamily="2" charset="2"/>
              <a:buChar char="u"/>
            </a:pPr>
            <a:r>
              <a:rPr lang="en-US" sz="1800" b="1" i="0" dirty="0">
                <a:solidFill>
                  <a:srgbClr val="000000"/>
                </a:solidFill>
                <a:effectLst/>
              </a:rPr>
              <a:t>We feed our input data into the first layer of our neural network. </a:t>
            </a:r>
          </a:p>
          <a:p>
            <a:pPr marL="342900" indent="-342900" algn="l">
              <a:buClr>
                <a:srgbClr val="0070C0"/>
              </a:buClr>
              <a:buSzPct val="80000"/>
              <a:buFont typeface="Wingdings" pitchFamily="2" charset="2"/>
              <a:buChar char="u"/>
            </a:pPr>
            <a:r>
              <a:rPr lang="en-US" sz="1800" b="1" i="0" dirty="0">
                <a:solidFill>
                  <a:srgbClr val="000000"/>
                </a:solidFill>
                <a:effectLst/>
              </a:rPr>
              <a:t>All this layer does is multiply these inputs by our weight "h" tensor which will be learned over time.</a:t>
            </a:r>
          </a:p>
          <a:p>
            <a:pPr marL="342900" indent="-342900" algn="l">
              <a:buClr>
                <a:srgbClr val="0070C0"/>
              </a:buClr>
              <a:buSzPct val="80000"/>
              <a:buFont typeface="Wingdings" pitchFamily="2" charset="2"/>
              <a:buChar char="u"/>
            </a:pPr>
            <a:r>
              <a:rPr lang="en-US" sz="1800" b="1" i="0" dirty="0">
                <a:solidFill>
                  <a:srgbClr val="000000"/>
                </a:solidFill>
                <a:effectLst/>
              </a:rPr>
              <a:t>Then we will feed that into our hidden layer, which applies the sigmoid activation function to the weighted inputs with our learned biases added in as well.</a:t>
            </a:r>
          </a:p>
          <a:p>
            <a:pPr marL="342900" indent="-342900" algn="l">
              <a:buClr>
                <a:srgbClr val="0070C0"/>
              </a:buClr>
              <a:buSzPct val="80000"/>
              <a:buFont typeface="Wingdings" pitchFamily="2" charset="2"/>
              <a:buChar char="u"/>
            </a:pPr>
            <a:r>
              <a:rPr lang="en-US" sz="1800" b="1" i="0" dirty="0">
                <a:solidFill>
                  <a:srgbClr val="000000"/>
                </a:solidFill>
                <a:effectLst/>
              </a:rPr>
              <a:t>Finally our output layer, called </a:t>
            </a:r>
            <a:r>
              <a:rPr lang="en-US" sz="1800" b="1" i="0" dirty="0" err="1">
                <a:solidFill>
                  <a:srgbClr val="000000"/>
                </a:solidFill>
                <a:effectLst/>
              </a:rPr>
              <a:t>out_layer</a:t>
            </a:r>
            <a:r>
              <a:rPr lang="en-US" sz="1800" b="1" i="0" dirty="0">
                <a:solidFill>
                  <a:srgbClr val="000000"/>
                </a:solidFill>
                <a:effectLst/>
              </a:rPr>
              <a:t>, multiplies in the learned weights of the hidden layer and adds in the hidden layer's bias term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3E290B61-C2B9-4AAD-9AF6-9A92CF8ECA92}"/>
              </a:ext>
            </a:extLst>
          </p:cNvPr>
          <p:cNvPicPr>
            <a:picLocks noChangeAspect="1"/>
          </p:cNvPicPr>
          <p:nvPr/>
        </p:nvPicPr>
        <p:blipFill>
          <a:blip r:embed="rId4"/>
          <a:stretch>
            <a:fillRect/>
          </a:stretch>
        </p:blipFill>
        <p:spPr>
          <a:xfrm>
            <a:off x="1763688" y="4319587"/>
            <a:ext cx="6115050" cy="2219325"/>
          </a:xfrm>
          <a:prstGeom prst="rect">
            <a:avLst/>
          </a:prstGeom>
          <a:ln>
            <a:solidFill>
              <a:srgbClr val="C00000"/>
            </a:solidFill>
          </a:ln>
        </p:spPr>
      </p:pic>
    </p:spTree>
    <p:extLst>
      <p:ext uri="{BB962C8B-B14F-4D97-AF65-F5344CB8AC3E}">
        <p14:creationId xmlns:p14="http://schemas.microsoft.com/office/powerpoint/2010/main" val="655047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94.9 Define Loss Function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70203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 Add Two Numbers</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25500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Add Two Number</a:t>
            </a:r>
          </a:p>
          <a:p>
            <a:pPr marL="342900" indent="-342900" algn="l">
              <a:buClr>
                <a:srgbClr val="0070C0"/>
              </a:buClr>
              <a:buSzPct val="80000"/>
              <a:buFont typeface="Wingdings" pitchFamily="2" charset="2"/>
              <a:buChar char="u"/>
            </a:pPr>
            <a:r>
              <a:rPr lang="en-US" sz="1800" b="1" i="0" dirty="0">
                <a:solidFill>
                  <a:srgbClr val="000000"/>
                </a:solidFill>
                <a:effectLst/>
              </a:rPr>
              <a:t>Let's begin by writing a really simple program to illustrate </a:t>
            </a:r>
            <a:r>
              <a:rPr lang="en-US" sz="1800" b="1" i="0" dirty="0" err="1">
                <a:solidFill>
                  <a:srgbClr val="000000"/>
                </a:solidFill>
                <a:effectLst/>
              </a:rPr>
              <a:t>Tensorflow's</a:t>
            </a:r>
            <a:r>
              <a:rPr lang="en-US" sz="1800" b="1" i="0" dirty="0">
                <a:solidFill>
                  <a:srgbClr val="000000"/>
                </a:solidFill>
                <a:effectLst/>
              </a:rPr>
              <a:t> main concepts. </a:t>
            </a:r>
          </a:p>
          <a:p>
            <a:pPr marL="342900" indent="-342900" algn="l">
              <a:buClr>
                <a:srgbClr val="0070C0"/>
              </a:buClr>
              <a:buSzPct val="80000"/>
              <a:buFont typeface="Wingdings" pitchFamily="2" charset="2"/>
              <a:buChar char="u"/>
            </a:pPr>
            <a:r>
              <a:rPr lang="en-US" sz="1800" b="1" i="0" dirty="0">
                <a:solidFill>
                  <a:srgbClr val="000000"/>
                </a:solidFill>
                <a:effectLst/>
              </a:rPr>
              <a:t>We set up two Variables, named "a" and "b", which each contain a tensor which contains a single value - the number 1, and the number 2.</a:t>
            </a:r>
          </a:p>
          <a:p>
            <a:pPr marL="342900" indent="-342900" algn="l">
              <a:buClr>
                <a:srgbClr val="0070C0"/>
              </a:buClr>
              <a:buSzPct val="80000"/>
              <a:buFont typeface="Wingdings" pitchFamily="2" charset="2"/>
              <a:buChar char="u"/>
            </a:pPr>
            <a:r>
              <a:rPr lang="en-US" sz="1800" b="1" i="0" dirty="0">
                <a:solidFill>
                  <a:srgbClr val="000000"/>
                </a:solidFill>
                <a:effectLst/>
              </a:rPr>
              <a:t>We then create a graph "f" that adds these two tensors together. But "f = a + b" just creates the graph; it doesn't actually perform the addition yet.</a:t>
            </a:r>
          </a:p>
          <a:p>
            <a:pPr marL="342900" indent="-342900" algn="l">
              <a:buClr>
                <a:srgbClr val="0070C0"/>
              </a:buClr>
              <a:buSzPct val="80000"/>
              <a:buFont typeface="Wingdings" pitchFamily="2" charset="2"/>
              <a:buChar char="u"/>
            </a:pPr>
            <a:r>
              <a:rPr lang="en-US" sz="1800" b="1" i="0" dirty="0">
                <a:solidFill>
                  <a:srgbClr val="000000"/>
                </a:solidFill>
                <a:effectLst/>
              </a:rPr>
              <a:t>Next we need to initialize any global variables before we run the graph.</a:t>
            </a:r>
          </a:p>
          <a:p>
            <a:pPr algn="l">
              <a:buClr>
                <a:srgbClr val="0070C0"/>
              </a:buClr>
              <a:buSzPct val="80000"/>
            </a:pP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BAB83FAA-739D-4F40-99E6-E14D99612640}"/>
              </a:ext>
            </a:extLst>
          </p:cNvPr>
          <p:cNvPicPr>
            <a:picLocks noChangeAspect="1"/>
          </p:cNvPicPr>
          <p:nvPr/>
        </p:nvPicPr>
        <p:blipFill>
          <a:blip r:embed="rId4"/>
          <a:stretch>
            <a:fillRect/>
          </a:stretch>
        </p:blipFill>
        <p:spPr>
          <a:xfrm>
            <a:off x="5200650" y="4104464"/>
            <a:ext cx="3486150" cy="2085975"/>
          </a:xfrm>
          <a:prstGeom prst="rect">
            <a:avLst/>
          </a:prstGeom>
          <a:solidFill>
            <a:schemeClr val="accent2"/>
          </a:solidFill>
          <a:ln>
            <a:solidFill>
              <a:srgbClr val="C00000"/>
            </a:solidFill>
          </a:ln>
        </p:spPr>
      </p:pic>
      <p:sp>
        <p:nvSpPr>
          <p:cNvPr id="13" name="副標題 2">
            <a:extLst>
              <a:ext uri="{FF2B5EF4-FFF2-40B4-BE49-F238E27FC236}">
                <a16:creationId xmlns:a16="http://schemas.microsoft.com/office/drawing/2014/main" id="{820C7A8C-B224-4539-9974-25A0760EA35D}"/>
              </a:ext>
            </a:extLst>
          </p:cNvPr>
          <p:cNvSpPr txBox="1">
            <a:spLocks/>
          </p:cNvSpPr>
          <p:nvPr/>
        </p:nvSpPr>
        <p:spPr>
          <a:xfrm>
            <a:off x="427711" y="4149080"/>
            <a:ext cx="4624495" cy="149746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000000"/>
                </a:solidFill>
              </a:rPr>
              <a:t>And finally, we create a Tensorflow Session object, run our variable initializer, and execute the graph with eval().</a:t>
            </a:r>
          </a:p>
          <a:p>
            <a:pPr marL="342900" indent="-342900" algn="l">
              <a:buClr>
                <a:srgbClr val="0070C0"/>
              </a:buClr>
              <a:buSzPct val="80000"/>
              <a:buFont typeface="Wingdings" pitchFamily="2" charset="2"/>
              <a:buChar char="u"/>
            </a:pPr>
            <a:r>
              <a:rPr lang="en-US" sz="1800" b="1" dirty="0">
                <a:solidFill>
                  <a:srgbClr val="000000"/>
                </a:solidFill>
              </a:rPr>
              <a:t>This returns the sum of 1 + 2 in a rather complex, yet highly scalable manner.</a:t>
            </a: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Tree>
    <p:extLst>
      <p:ext uri="{BB962C8B-B14F-4D97-AF65-F5344CB8AC3E}">
        <p14:creationId xmlns:p14="http://schemas.microsoft.com/office/powerpoint/2010/main" val="3778792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94.9 Define Loss Function</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38758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Define Loss Function</a:t>
            </a:r>
          </a:p>
          <a:p>
            <a:pPr marL="342900" indent="-342900" algn="l">
              <a:buClr>
                <a:srgbClr val="0070C0"/>
              </a:buClr>
              <a:buSzPct val="80000"/>
              <a:buFont typeface="Wingdings" pitchFamily="2" charset="2"/>
              <a:buChar char="u"/>
            </a:pPr>
            <a:r>
              <a:rPr lang="en-US" sz="1800" b="1" dirty="0">
                <a:solidFill>
                  <a:srgbClr val="000000"/>
                </a:solidFill>
              </a:rPr>
              <a:t>We</a:t>
            </a:r>
            <a:r>
              <a:rPr lang="en-US" sz="1800" b="1" i="0" dirty="0">
                <a:solidFill>
                  <a:srgbClr val="000000"/>
                </a:solidFill>
                <a:effectLst/>
              </a:rPr>
              <a:t> define our loss function for use in measuring our progress in gradient descent: cross-entropy, which applies a logarithmic scale to penalize incorrect classifications much more than ones that are close. In this function, </a:t>
            </a:r>
            <a:r>
              <a:rPr lang="en-US" sz="1800" b="1" i="0" dirty="0" err="1">
                <a:solidFill>
                  <a:srgbClr val="000000"/>
                </a:solidFill>
                <a:effectLst/>
              </a:rPr>
              <a:t>y_pred</a:t>
            </a:r>
            <a:r>
              <a:rPr lang="en-US" sz="1800" b="1" i="0" dirty="0">
                <a:solidFill>
                  <a:srgbClr val="000000"/>
                </a:solidFill>
                <a:effectLst/>
              </a:rPr>
              <a:t> is the output of our final layer, and we're comparing that against the target labels used for training in </a:t>
            </a:r>
            <a:r>
              <a:rPr lang="en-US" sz="1800" b="1" i="0" dirty="0" err="1">
                <a:solidFill>
                  <a:srgbClr val="000000"/>
                </a:solidFill>
                <a:effectLst/>
              </a:rPr>
              <a:t>y_true</a:t>
            </a:r>
            <a:r>
              <a:rPr lang="en-US" sz="1800" b="1" i="0" dirty="0">
                <a:solidFill>
                  <a:srgbClr val="000000"/>
                </a:solidFill>
                <a:effectLst/>
              </a:rPr>
              <a:t>.</a:t>
            </a:r>
          </a:p>
          <a:p>
            <a:pPr marL="342900" indent="-342900" algn="l">
              <a:buClr>
                <a:srgbClr val="0070C0"/>
              </a:buClr>
              <a:buSzPct val="80000"/>
              <a:buFont typeface="Wingdings" pitchFamily="2" charset="2"/>
              <a:buChar char="u"/>
            </a:pPr>
            <a:r>
              <a:rPr lang="en-US" sz="1800" b="1" i="0" dirty="0">
                <a:solidFill>
                  <a:srgbClr val="000000"/>
                </a:solidFill>
                <a:effectLst/>
              </a:rPr>
              <a:t>To compare our known "true" labels of 0-9 to the output of our neural network, we need to convert the labels to "one-hot" encoding. Our output layer has a neuron for each possible label of 0-9, not a single neuron with an integer in it. For example, let's say a known "true" label for an image is 1. </a:t>
            </a:r>
          </a:p>
          <a:p>
            <a:pPr marL="342900" indent="-342900" algn="l">
              <a:buClr>
                <a:srgbClr val="0070C0"/>
              </a:buClr>
              <a:buSzPct val="80000"/>
              <a:buFont typeface="Wingdings" pitchFamily="2" charset="2"/>
              <a:buChar char="u"/>
            </a:pPr>
            <a:r>
              <a:rPr lang="en-US" sz="1800" b="1" i="0" dirty="0">
                <a:solidFill>
                  <a:srgbClr val="000000"/>
                </a:solidFill>
                <a:effectLst/>
              </a:rPr>
              <a:t>We would represent that in one-hot format as [0, 1, 0, 0, 0, 0, 0, 0, 0, 0] (remember we start counting at 0.) This makes it easier to compare the known label to the output neurons.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0DDAB8C-C9A9-41A1-8B7A-3F290AC19D51}"/>
              </a:ext>
            </a:extLst>
          </p:cNvPr>
          <p:cNvPicPr>
            <a:picLocks noChangeAspect="1"/>
          </p:cNvPicPr>
          <p:nvPr/>
        </p:nvPicPr>
        <p:blipFill>
          <a:blip r:embed="rId4"/>
          <a:stretch>
            <a:fillRect/>
          </a:stretch>
        </p:blipFill>
        <p:spPr>
          <a:xfrm>
            <a:off x="1403648" y="5119687"/>
            <a:ext cx="5943600" cy="1419225"/>
          </a:xfrm>
          <a:prstGeom prst="rect">
            <a:avLst/>
          </a:prstGeom>
          <a:ln>
            <a:solidFill>
              <a:srgbClr val="C00000"/>
            </a:solidFill>
          </a:ln>
        </p:spPr>
      </p:pic>
    </p:spTree>
    <p:extLst>
      <p:ext uri="{BB962C8B-B14F-4D97-AF65-F5344CB8AC3E}">
        <p14:creationId xmlns:p14="http://schemas.microsoft.com/office/powerpoint/2010/main" val="890835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94.10 Setup Optimizer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45870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94.10 Setup Optimizer</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28332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Setup Optimizer</a:t>
            </a:r>
          </a:p>
          <a:p>
            <a:pPr marL="342900" indent="-342900" algn="l">
              <a:buClr>
                <a:srgbClr val="0070C0"/>
              </a:buClr>
              <a:buSzPct val="80000"/>
              <a:buFont typeface="Wingdings" pitchFamily="2" charset="2"/>
              <a:buChar char="u"/>
            </a:pPr>
            <a:r>
              <a:rPr lang="en-US" sz="1800" b="1" dirty="0">
                <a:solidFill>
                  <a:srgbClr val="000000"/>
                </a:solidFill>
              </a:rPr>
              <a:t>We</a:t>
            </a:r>
            <a:r>
              <a:rPr lang="en-US" sz="1800" b="1" i="0" dirty="0">
                <a:solidFill>
                  <a:srgbClr val="000000"/>
                </a:solidFill>
                <a:effectLst/>
              </a:rPr>
              <a:t> set up our stochastic gradient descent optimizer, based on our previously defined hyperparameters and our loss function defined above.</a:t>
            </a:r>
          </a:p>
          <a:p>
            <a:pPr marL="342900" indent="-342900" algn="l">
              <a:buClr>
                <a:srgbClr val="0070C0"/>
              </a:buClr>
              <a:buSzPct val="80000"/>
              <a:buFont typeface="Wingdings" pitchFamily="2" charset="2"/>
              <a:buChar char="u"/>
            </a:pPr>
            <a:r>
              <a:rPr lang="en-US" sz="1800" b="1" i="0" dirty="0">
                <a:solidFill>
                  <a:srgbClr val="000000"/>
                </a:solidFill>
                <a:effectLst/>
              </a:rPr>
              <a:t>That learning rate is an example of a hyperparameter that may be worth experimenting with and tuning.</a:t>
            </a:r>
          </a:p>
          <a:p>
            <a:pPr marL="342900" indent="-342900" algn="l">
              <a:buClr>
                <a:srgbClr val="0070C0"/>
              </a:buClr>
              <a:buSzPct val="80000"/>
              <a:buFont typeface="Wingdings" pitchFamily="2" charset="2"/>
              <a:buChar char="u"/>
            </a:pPr>
            <a:r>
              <a:rPr lang="en-US" sz="1800" b="1" i="0" dirty="0">
                <a:solidFill>
                  <a:srgbClr val="000000"/>
                </a:solidFill>
                <a:effectLst/>
              </a:rPr>
              <a:t>We use Tensorflow 2.0 new feature of Gradient Tape (to know further why we use this, follow this amazing answer given on </a:t>
            </a:r>
            <a:r>
              <a:rPr lang="en-US" sz="1800" b="1" i="0" dirty="0" err="1">
                <a:solidFill>
                  <a:srgbClr val="000000"/>
                </a:solidFill>
                <a:effectLst/>
              </a:rPr>
              <a:t>stackoverflow</a:t>
            </a:r>
            <a:r>
              <a:rPr lang="en-US" sz="1800" b="1" i="0" dirty="0">
                <a:solidFill>
                  <a:srgbClr val="000000"/>
                </a:solidFill>
                <a:effectLst/>
              </a:rPr>
              <a:t>, </a:t>
            </a:r>
            <a:r>
              <a:rPr lang="en-US" sz="1800" b="1" i="0" u="sng" dirty="0">
                <a:solidFill>
                  <a:srgbClr val="296EAA"/>
                </a:solidFill>
                <a:effectLst/>
                <a:hlinkClick r:id="rId2"/>
              </a:rPr>
              <a:t>https://stackoverflow.com/a/53995313/8804853</a:t>
            </a:r>
            <a:r>
              <a:rPr lang="en-US" sz="1800" b="1" i="0" dirty="0">
                <a:solidFill>
                  <a:srgbClr val="000000"/>
                </a:solidFill>
                <a:effectLst/>
              </a:rPr>
              <a:t>). </a:t>
            </a:r>
          </a:p>
          <a:p>
            <a:pPr marL="342900" indent="-342900" algn="l">
              <a:buClr>
                <a:srgbClr val="0070C0"/>
              </a:buClr>
              <a:buSzPct val="80000"/>
              <a:buFont typeface="Wingdings" pitchFamily="2" charset="2"/>
              <a:buChar char="u"/>
            </a:pPr>
            <a:r>
              <a:rPr lang="en-US" sz="1800" b="1" i="0" dirty="0">
                <a:solidFill>
                  <a:srgbClr val="000000"/>
                </a:solidFill>
                <a:effectLst/>
              </a:rPr>
              <a:t>It's the new way of setting up neural nets from scratch in Tensorflow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sp>
        <p:nvSpPr>
          <p:cNvPr id="16" name="Rectangle 10">
            <a:hlinkClick r:id="rId3"/>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4"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761BA6B8-C7E4-454F-87A3-08AC7A0F6678}"/>
              </a:ext>
            </a:extLst>
          </p:cNvPr>
          <p:cNvPicPr>
            <a:picLocks noChangeAspect="1"/>
          </p:cNvPicPr>
          <p:nvPr/>
        </p:nvPicPr>
        <p:blipFill>
          <a:blip r:embed="rId5"/>
          <a:stretch>
            <a:fillRect/>
          </a:stretch>
        </p:blipFill>
        <p:spPr>
          <a:xfrm>
            <a:off x="1691680" y="4159970"/>
            <a:ext cx="5480273" cy="2681118"/>
          </a:xfrm>
          <a:prstGeom prst="rect">
            <a:avLst/>
          </a:prstGeom>
          <a:ln>
            <a:solidFill>
              <a:srgbClr val="C00000"/>
            </a:solidFill>
          </a:ln>
        </p:spPr>
      </p:pic>
    </p:spTree>
    <p:extLst>
      <p:ext uri="{BB962C8B-B14F-4D97-AF65-F5344CB8AC3E}">
        <p14:creationId xmlns:p14="http://schemas.microsoft.com/office/powerpoint/2010/main" val="2544296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94.11 Train and Accuracy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161040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94.11 Train and Accuracy</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34092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Train and Measure Accuracy</a:t>
            </a:r>
          </a:p>
          <a:p>
            <a:pPr marL="342900" indent="-342900" algn="l">
              <a:buClr>
                <a:srgbClr val="0070C0"/>
              </a:buClr>
              <a:buSzPct val="80000"/>
              <a:buFont typeface="Wingdings" pitchFamily="2" charset="2"/>
              <a:buChar char="u"/>
            </a:pPr>
            <a:r>
              <a:rPr lang="en-US" sz="1800" b="1" dirty="0">
                <a:solidFill>
                  <a:schemeClr val="tx1"/>
                </a:solidFill>
              </a:rPr>
              <a:t>We</a:t>
            </a:r>
            <a:r>
              <a:rPr lang="en-US" sz="1800" b="1" i="0" dirty="0">
                <a:solidFill>
                  <a:schemeClr val="tx1"/>
                </a:solidFill>
                <a:effectLst/>
              </a:rPr>
              <a:t> train our neural network and measure its accuracy. First let's define some methods for measuring the accuracy of our trained model.</a:t>
            </a:r>
          </a:p>
          <a:p>
            <a:pPr marL="342900" indent="-342900" algn="l">
              <a:buClr>
                <a:srgbClr val="0070C0"/>
              </a:buClr>
              <a:buSzPct val="80000"/>
              <a:buFont typeface="Wingdings" pitchFamily="2" charset="2"/>
              <a:buChar char="u"/>
            </a:pPr>
            <a:r>
              <a:rPr lang="en-US" sz="1800" b="1" i="0" dirty="0">
                <a:solidFill>
                  <a:schemeClr val="tx1"/>
                </a:solidFill>
                <a:effectLst/>
              </a:rPr>
              <a:t>The </a:t>
            </a:r>
            <a:r>
              <a:rPr lang="en-US" sz="1800" b="1" i="0" dirty="0" err="1">
                <a:solidFill>
                  <a:schemeClr val="tx1"/>
                </a:solidFill>
                <a:effectLst/>
              </a:rPr>
              <a:t>correct_prediction</a:t>
            </a:r>
            <a:r>
              <a:rPr lang="en-US" sz="1800" b="1" i="0" dirty="0">
                <a:solidFill>
                  <a:schemeClr val="tx1"/>
                </a:solidFill>
                <a:effectLst/>
              </a:rPr>
              <a:t> will look at the output of our neural network (in </a:t>
            </a:r>
            <a:r>
              <a:rPr lang="en-US" sz="1800" b="1" i="0" dirty="0" err="1">
                <a:solidFill>
                  <a:schemeClr val="tx1"/>
                </a:solidFill>
                <a:effectLst/>
              </a:rPr>
              <a:t>digit_weights</a:t>
            </a:r>
            <a:r>
              <a:rPr lang="en-US" sz="1800" b="1" i="0" dirty="0">
                <a:solidFill>
                  <a:schemeClr val="tx1"/>
                </a:solidFill>
                <a:effectLst/>
              </a:rPr>
              <a:t>) and choose the label with the highest value, and see if that agrees with the target label given. During testing, </a:t>
            </a:r>
            <a:r>
              <a:rPr lang="en-US" sz="1800" b="1" i="0" dirty="0" err="1">
                <a:solidFill>
                  <a:schemeClr val="tx1"/>
                </a:solidFill>
                <a:effectLst/>
              </a:rPr>
              <a:t>digit_weights</a:t>
            </a:r>
            <a:r>
              <a:rPr lang="en-US" sz="1800" b="1" i="0" dirty="0">
                <a:solidFill>
                  <a:schemeClr val="tx1"/>
                </a:solidFill>
                <a:effectLst/>
              </a:rPr>
              <a:t> will be our prediction based on the test data we give the network, and </a:t>
            </a:r>
            <a:r>
              <a:rPr lang="en-US" sz="1800" b="1" i="0" dirty="0" err="1">
                <a:solidFill>
                  <a:schemeClr val="tx1"/>
                </a:solidFill>
                <a:effectLst/>
              </a:rPr>
              <a:t>target_labels</a:t>
            </a:r>
            <a:r>
              <a:rPr lang="en-US" sz="1800" b="1" i="0" dirty="0">
                <a:solidFill>
                  <a:schemeClr val="tx1"/>
                </a:solidFill>
                <a:effectLst/>
              </a:rPr>
              <a:t> is a placeholder that we will assign to our test labels. Ultimately this gives us a 1 for every correct classification, and a 0 for every incorrect classification.</a:t>
            </a:r>
          </a:p>
          <a:p>
            <a:pPr marL="342900" indent="-342900" algn="l">
              <a:buClr>
                <a:srgbClr val="0070C0"/>
              </a:buClr>
              <a:buSzPct val="80000"/>
              <a:buFont typeface="Wingdings" pitchFamily="2" charset="2"/>
              <a:buChar char="u"/>
            </a:pPr>
            <a:r>
              <a:rPr lang="en-US" sz="1800" b="1" i="0" dirty="0">
                <a:solidFill>
                  <a:schemeClr val="tx1"/>
                </a:solidFill>
                <a:effectLst/>
              </a:rPr>
              <a:t>For "accuracy“,  we then takes the average of all the classifications to produce an overall score for our model's accuracy.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ABB1E50D-B2D1-46A7-A391-6BC826FF4022}"/>
              </a:ext>
            </a:extLst>
          </p:cNvPr>
          <p:cNvPicPr>
            <a:picLocks noChangeAspect="1"/>
          </p:cNvPicPr>
          <p:nvPr/>
        </p:nvPicPr>
        <p:blipFill>
          <a:blip r:embed="rId4"/>
          <a:stretch>
            <a:fillRect/>
          </a:stretch>
        </p:blipFill>
        <p:spPr>
          <a:xfrm>
            <a:off x="899592" y="4860132"/>
            <a:ext cx="7086600" cy="1047750"/>
          </a:xfrm>
          <a:prstGeom prst="rect">
            <a:avLst/>
          </a:prstGeom>
          <a:ln>
            <a:solidFill>
              <a:srgbClr val="C00000"/>
            </a:solidFill>
          </a:ln>
        </p:spPr>
      </p:pic>
    </p:spTree>
    <p:extLst>
      <p:ext uri="{BB962C8B-B14F-4D97-AF65-F5344CB8AC3E}">
        <p14:creationId xmlns:p14="http://schemas.microsoft.com/office/powerpoint/2010/main" val="768723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94.12 Run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53328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94.12 Run</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24731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Run</a:t>
            </a:r>
          </a:p>
          <a:p>
            <a:pPr marL="342900" indent="-342900" algn="l">
              <a:buClr>
                <a:srgbClr val="0070C0"/>
              </a:buClr>
              <a:buSzPct val="80000"/>
              <a:buFont typeface="Wingdings" pitchFamily="2" charset="2"/>
              <a:buChar char="u"/>
            </a:pPr>
            <a:r>
              <a:rPr lang="en-US" sz="1800" b="1" dirty="0">
                <a:solidFill>
                  <a:srgbClr val="000000"/>
                </a:solidFill>
              </a:rPr>
              <a:t>We</a:t>
            </a:r>
            <a:r>
              <a:rPr lang="en-US" sz="1800" b="1" i="0" dirty="0">
                <a:solidFill>
                  <a:srgbClr val="000000"/>
                </a:solidFill>
                <a:effectLst/>
              </a:rPr>
              <a:t> train and see how it works.</a:t>
            </a:r>
          </a:p>
          <a:p>
            <a:pPr marL="342900" indent="-342900" algn="l">
              <a:buClr>
                <a:srgbClr val="0070C0"/>
              </a:buClr>
              <a:buSzPct val="80000"/>
              <a:buFont typeface="Wingdings" pitchFamily="2" charset="2"/>
              <a:buChar char="u"/>
            </a:pPr>
            <a:r>
              <a:rPr lang="en-US" sz="1800" b="1" i="0" dirty="0">
                <a:solidFill>
                  <a:srgbClr val="000000"/>
                </a:solidFill>
                <a:effectLst/>
              </a:rPr>
              <a:t>Tensorflow 2 removed the need to set up a session object an explicitly initialize your variables. </a:t>
            </a:r>
          </a:p>
          <a:p>
            <a:pPr marL="342900" indent="-342900" algn="l">
              <a:buClr>
                <a:srgbClr val="0070C0"/>
              </a:buClr>
              <a:buSzPct val="80000"/>
              <a:buFont typeface="Wingdings" pitchFamily="2" charset="2"/>
              <a:buChar char="u"/>
            </a:pPr>
            <a:r>
              <a:rPr lang="en-US" sz="1800" b="1" dirty="0">
                <a:solidFill>
                  <a:srgbClr val="000000"/>
                </a:solidFill>
              </a:rPr>
              <a:t>W</a:t>
            </a:r>
            <a:r>
              <a:rPr lang="en-US" sz="1800" b="1" i="0" dirty="0">
                <a:solidFill>
                  <a:srgbClr val="000000"/>
                </a:solidFill>
                <a:effectLst/>
              </a:rPr>
              <a:t>e can jump right into training our network in 3000 steps (or "epochs", given by </a:t>
            </a:r>
            <a:r>
              <a:rPr lang="en-US" sz="1800" b="1" i="0" dirty="0" err="1">
                <a:solidFill>
                  <a:srgbClr val="000000"/>
                </a:solidFill>
                <a:effectLst/>
              </a:rPr>
              <a:t>training_steps</a:t>
            </a:r>
            <a:r>
              <a:rPr lang="en-US" sz="1800" b="1" i="0" dirty="0">
                <a:solidFill>
                  <a:srgbClr val="000000"/>
                </a:solidFill>
                <a:effectLst/>
              </a:rPr>
              <a:t>) with batches of 250 samples set up earlier in our training data. At each step, we assign run our optimization function on the current batch of images and labels from the training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34886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94.12 Run</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20411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Run</a:t>
            </a:r>
          </a:p>
          <a:p>
            <a:pPr marL="342900" indent="-342900" algn="l">
              <a:buClr>
                <a:srgbClr val="0070C0"/>
              </a:buClr>
              <a:buSzPct val="80000"/>
              <a:buFont typeface="Wingdings" pitchFamily="2" charset="2"/>
              <a:buChar char="u"/>
            </a:pPr>
            <a:r>
              <a:rPr lang="en-US" sz="1800" b="1" i="0" dirty="0">
                <a:solidFill>
                  <a:srgbClr val="000000"/>
                </a:solidFill>
                <a:effectLst/>
              </a:rPr>
              <a:t>At every 100 epochs (given by display_step), we print out the current values of the loss function and our accuracy metric, by comparing our predicted labels against the known "true" labels. To do this we run our neural network using our trained weights and biases at each point on the current batch of training images, and compute cross entropy and accuracy of the resulting predictions ("</a:t>
            </a:r>
            <a:r>
              <a:rPr lang="en-US" sz="1800" b="1" i="0" dirty="0" err="1">
                <a:solidFill>
                  <a:srgbClr val="000000"/>
                </a:solidFill>
                <a:effectLst/>
              </a:rPr>
              <a:t>pred</a:t>
            </a:r>
            <a:r>
              <a:rPr lang="en-US" sz="1800" b="1" i="0" dirty="0">
                <a:solidFill>
                  <a:srgbClr val="000000"/>
                </a:solidFill>
                <a:effectLst/>
              </a:rPr>
              <a:t>") to the known correct labels ("</a:t>
            </a:r>
            <a:r>
              <a:rPr lang="en-US" sz="1800" b="1" i="0" dirty="0" err="1">
                <a:solidFill>
                  <a:srgbClr val="000000"/>
                </a:solidFill>
                <a:effectLst/>
              </a:rPr>
              <a:t>batch_y</a:t>
            </a:r>
            <a:r>
              <a:rPr lang="en-US" sz="1800" b="1" i="0" dirty="0">
                <a:solidFill>
                  <a:srgbClr val="000000"/>
                </a:solidFill>
                <a:effectLst/>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D00D599E-65F8-4DAC-AC69-32C01559A31F}"/>
              </a:ext>
            </a:extLst>
          </p:cNvPr>
          <p:cNvPicPr>
            <a:picLocks noChangeAspect="1"/>
          </p:cNvPicPr>
          <p:nvPr/>
        </p:nvPicPr>
        <p:blipFill>
          <a:blip r:embed="rId4"/>
          <a:stretch>
            <a:fillRect/>
          </a:stretch>
        </p:blipFill>
        <p:spPr>
          <a:xfrm>
            <a:off x="1691680" y="3371193"/>
            <a:ext cx="6093296" cy="3434294"/>
          </a:xfrm>
          <a:prstGeom prst="rect">
            <a:avLst/>
          </a:prstGeom>
          <a:ln>
            <a:solidFill>
              <a:srgbClr val="C00000"/>
            </a:solidFill>
          </a:ln>
        </p:spPr>
      </p:pic>
    </p:spTree>
    <p:extLst>
      <p:ext uri="{BB962C8B-B14F-4D97-AF65-F5344CB8AC3E}">
        <p14:creationId xmlns:p14="http://schemas.microsoft.com/office/powerpoint/2010/main" val="2251644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94.13 Validation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48475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94.13 Validation</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6455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Validation</a:t>
            </a:r>
          </a:p>
          <a:p>
            <a:pPr marL="342900" indent="-342900" algn="l">
              <a:buClr>
                <a:srgbClr val="0070C0"/>
              </a:buClr>
              <a:buSzPct val="80000"/>
              <a:buFont typeface="Wingdings" pitchFamily="2" charset="2"/>
              <a:buChar char="u"/>
            </a:pPr>
            <a:r>
              <a:rPr lang="en-US" sz="1800" b="1" i="0" dirty="0">
                <a:solidFill>
                  <a:srgbClr val="000000"/>
                </a:solidFill>
                <a:effectLst/>
              </a:rPr>
              <a:t>You should have about 93% accuracy. Not bad! But hey, we're just starting.</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6A2A036-39CF-4E8D-92A6-0BA84DF1833F}"/>
              </a:ext>
            </a:extLst>
          </p:cNvPr>
          <p:cNvPicPr>
            <a:picLocks noChangeAspect="1"/>
          </p:cNvPicPr>
          <p:nvPr/>
        </p:nvPicPr>
        <p:blipFill>
          <a:blip r:embed="rId4"/>
          <a:stretch>
            <a:fillRect/>
          </a:stretch>
        </p:blipFill>
        <p:spPr>
          <a:xfrm>
            <a:off x="1148199" y="2008553"/>
            <a:ext cx="4514850" cy="762000"/>
          </a:xfrm>
          <a:prstGeom prst="rect">
            <a:avLst/>
          </a:prstGeom>
          <a:ln>
            <a:solidFill>
              <a:srgbClr val="C00000"/>
            </a:solidFill>
          </a:ln>
        </p:spPr>
      </p:pic>
      <p:pic>
        <p:nvPicPr>
          <p:cNvPr id="8" name="Picture 7">
            <a:extLst>
              <a:ext uri="{FF2B5EF4-FFF2-40B4-BE49-F238E27FC236}">
                <a16:creationId xmlns:a16="http://schemas.microsoft.com/office/drawing/2014/main" id="{F8E7AD1F-BC87-4703-8F12-2AA1E3A4165F}"/>
              </a:ext>
            </a:extLst>
          </p:cNvPr>
          <p:cNvPicPr>
            <a:picLocks noChangeAspect="1"/>
          </p:cNvPicPr>
          <p:nvPr/>
        </p:nvPicPr>
        <p:blipFill>
          <a:blip r:embed="rId5"/>
          <a:stretch>
            <a:fillRect/>
          </a:stretch>
        </p:blipFill>
        <p:spPr>
          <a:xfrm>
            <a:off x="1077555" y="2863756"/>
            <a:ext cx="6542445" cy="3639765"/>
          </a:xfrm>
          <a:prstGeom prst="rect">
            <a:avLst/>
          </a:prstGeom>
          <a:ln>
            <a:solidFill>
              <a:srgbClr val="C00000"/>
            </a:solidFill>
          </a:ln>
        </p:spPr>
      </p:pic>
    </p:spTree>
    <p:extLst>
      <p:ext uri="{BB962C8B-B14F-4D97-AF65-F5344CB8AC3E}">
        <p14:creationId xmlns:p14="http://schemas.microsoft.com/office/powerpoint/2010/main" val="3352896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 Add Two Numbers</a:t>
            </a:r>
            <a:endParaRPr lang="zh-TW" altLang="en-US" b="1" dirty="0">
              <a:solidFill>
                <a:srgbClr val="FFFF00"/>
              </a:solidFill>
            </a:endParaRPr>
          </a:p>
        </p:txBody>
      </p:sp>
      <p:sp>
        <p:nvSpPr>
          <p:cNvPr id="3" name="副標題 2"/>
          <p:cNvSpPr>
            <a:spLocks noGrp="1"/>
          </p:cNvSpPr>
          <p:nvPr>
            <p:ph type="subTitle" idx="1"/>
          </p:nvPr>
        </p:nvSpPr>
        <p:spPr>
          <a:xfrm>
            <a:off x="426368" y="1418786"/>
            <a:ext cx="8291263" cy="14341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Add Two Number</a:t>
            </a:r>
          </a:p>
          <a:p>
            <a:pPr marL="342900" indent="-342900" algn="l">
              <a:buClr>
                <a:srgbClr val="0070C0"/>
              </a:buClr>
              <a:buSzPct val="80000"/>
              <a:buFont typeface="Wingdings" pitchFamily="2" charset="2"/>
              <a:buChar char="u"/>
            </a:pPr>
            <a:r>
              <a:rPr lang="en-US" sz="1800" b="1" i="0" dirty="0">
                <a:solidFill>
                  <a:srgbClr val="000000"/>
                </a:solidFill>
                <a:effectLst/>
              </a:rPr>
              <a:t>&gt; conda activate </a:t>
            </a:r>
            <a:r>
              <a:rPr lang="en-US" sz="1800" b="1" i="0" dirty="0" err="1">
                <a:solidFill>
                  <a:srgbClr val="000000"/>
                </a:solidFill>
                <a:effectLst/>
              </a:rPr>
              <a:t>tensroflow</a:t>
            </a:r>
            <a:endParaRPr lang="en-US" sz="1800" b="1" i="0" dirty="0">
              <a:solidFill>
                <a:srgbClr val="000000"/>
              </a:solidFill>
              <a:effectLst/>
            </a:endParaRPr>
          </a:p>
          <a:p>
            <a:pPr marL="342900" indent="-342900" algn="l">
              <a:buClr>
                <a:srgbClr val="0070C0"/>
              </a:buClr>
              <a:buSzPct val="80000"/>
              <a:buFont typeface="Wingdings" pitchFamily="2" charset="2"/>
              <a:buChar char="u"/>
            </a:pPr>
            <a:r>
              <a:rPr lang="en-US" sz="1800" b="1" dirty="0">
                <a:solidFill>
                  <a:srgbClr val="000000"/>
                </a:solidFill>
              </a:rPr>
              <a:t>&gt; cd [work-folder]</a:t>
            </a:r>
          </a:p>
          <a:p>
            <a:pPr marL="342900" indent="-342900" algn="l">
              <a:buClr>
                <a:srgbClr val="0070C0"/>
              </a:buClr>
              <a:buSzPct val="80000"/>
              <a:buFont typeface="Wingdings" pitchFamily="2" charset="2"/>
              <a:buChar char="u"/>
            </a:pPr>
            <a:r>
              <a:rPr lang="en-US" sz="1800" b="1" i="0" dirty="0">
                <a:solidFill>
                  <a:srgbClr val="000000"/>
                </a:solidFill>
                <a:effectLst/>
              </a:rPr>
              <a:t>&gt; python 01_tensorflow</a:t>
            </a:r>
            <a:r>
              <a:rPr lang="en-US" sz="1800" b="1" dirty="0">
                <a:solidFill>
                  <a:srgbClr val="000000"/>
                </a:solidFill>
              </a:rPr>
              <a:t>_01.py</a:t>
            </a:r>
            <a:endParaRPr lang="en-US" sz="1800" b="1" i="0" dirty="0">
              <a:solidFill>
                <a:srgbClr val="000000"/>
              </a:solidFill>
              <a:effectLst/>
            </a:endParaRP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6669C00D-D81F-4018-A624-91FD62E803B1}"/>
              </a:ext>
            </a:extLst>
          </p:cNvPr>
          <p:cNvPicPr>
            <a:picLocks noChangeAspect="1"/>
          </p:cNvPicPr>
          <p:nvPr/>
        </p:nvPicPr>
        <p:blipFill>
          <a:blip r:embed="rId4"/>
          <a:stretch>
            <a:fillRect/>
          </a:stretch>
        </p:blipFill>
        <p:spPr>
          <a:xfrm>
            <a:off x="714400" y="3013816"/>
            <a:ext cx="7715199" cy="956577"/>
          </a:xfrm>
          <a:prstGeom prst="rect">
            <a:avLst/>
          </a:prstGeom>
          <a:ln>
            <a:solidFill>
              <a:srgbClr val="C00000"/>
            </a:solidFill>
          </a:ln>
        </p:spPr>
      </p:pic>
    </p:spTree>
    <p:extLst>
      <p:ext uri="{BB962C8B-B14F-4D97-AF65-F5344CB8AC3E}">
        <p14:creationId xmlns:p14="http://schemas.microsoft.com/office/powerpoint/2010/main" val="2369136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94.14 Verify Misclassified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672357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94.14 Verify Misclassified</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15370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Verify Misclassified</a:t>
            </a:r>
          </a:p>
          <a:p>
            <a:pPr marL="342900" indent="-342900" algn="l">
              <a:buClr>
                <a:srgbClr val="0070C0"/>
              </a:buClr>
              <a:buSzPct val="80000"/>
              <a:buFont typeface="Wingdings" pitchFamily="2" charset="2"/>
              <a:buChar char="u"/>
            </a:pPr>
            <a:r>
              <a:rPr lang="en-US" sz="1800" b="1" i="0" dirty="0">
                <a:solidFill>
                  <a:schemeClr val="tx1"/>
                </a:solidFill>
                <a:effectLst/>
              </a:rPr>
              <a:t>Let's take a look at some of the misclassified images and see just how good or bad our model is, compared to what your own brain can do. </a:t>
            </a:r>
          </a:p>
          <a:p>
            <a:pPr marL="342900" indent="-342900" algn="l">
              <a:buClr>
                <a:srgbClr val="0070C0"/>
              </a:buClr>
              <a:buSzPct val="80000"/>
              <a:buFont typeface="Wingdings" pitchFamily="2" charset="2"/>
              <a:buChar char="u"/>
            </a:pPr>
            <a:r>
              <a:rPr lang="en-US" sz="1800" b="1" i="0" dirty="0">
                <a:solidFill>
                  <a:schemeClr val="tx1"/>
                </a:solidFill>
                <a:effectLst/>
              </a:rPr>
              <a:t>We'll go through the first 200 test images and look at the ones that are misclassified:</a:t>
            </a:r>
            <a:endParaRPr lang="en-US" alt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D1A1E845-D888-486B-8A38-27DAB138355D}"/>
              </a:ext>
            </a:extLst>
          </p:cNvPr>
          <p:cNvPicPr>
            <a:picLocks noChangeAspect="1"/>
          </p:cNvPicPr>
          <p:nvPr/>
        </p:nvPicPr>
        <p:blipFill>
          <a:blip r:embed="rId4"/>
          <a:stretch>
            <a:fillRect/>
          </a:stretch>
        </p:blipFill>
        <p:spPr>
          <a:xfrm>
            <a:off x="1403648" y="2967761"/>
            <a:ext cx="5857875" cy="2343150"/>
          </a:xfrm>
          <a:prstGeom prst="rect">
            <a:avLst/>
          </a:prstGeom>
          <a:ln>
            <a:solidFill>
              <a:srgbClr val="C00000"/>
            </a:solidFill>
          </a:ln>
        </p:spPr>
      </p:pic>
    </p:spTree>
    <p:extLst>
      <p:ext uri="{BB962C8B-B14F-4D97-AF65-F5344CB8AC3E}">
        <p14:creationId xmlns:p14="http://schemas.microsoft.com/office/powerpoint/2010/main" val="2516563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94.14 Verify Misclassified</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11050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Verify Misclassified</a:t>
            </a:r>
          </a:p>
          <a:p>
            <a:pPr marL="342900" indent="-342900" algn="l">
              <a:buClr>
                <a:srgbClr val="0070C0"/>
              </a:buClr>
              <a:buSzPct val="80000"/>
              <a:buFont typeface="Wingdings" pitchFamily="2" charset="2"/>
              <a:buChar char="u"/>
            </a:pPr>
            <a:r>
              <a:rPr lang="en-US" sz="1800" b="1" i="0" dirty="0">
                <a:solidFill>
                  <a:schemeClr val="tx1"/>
                </a:solidFill>
                <a:effectLst/>
              </a:rPr>
              <a:t>Original labels: 5</a:t>
            </a:r>
          </a:p>
          <a:p>
            <a:pPr marL="342900" indent="-342900" algn="l">
              <a:buClr>
                <a:srgbClr val="0070C0"/>
              </a:buClr>
              <a:buSzPct val="80000"/>
              <a:buFont typeface="Wingdings" pitchFamily="2" charset="2"/>
              <a:buChar char="u"/>
            </a:pPr>
            <a:r>
              <a:rPr lang="en-US" altLang="en-US" sz="1800" b="1" dirty="0">
                <a:solidFill>
                  <a:schemeClr val="tx1"/>
                </a:solidFill>
              </a:rPr>
              <a:t>Model Prediction: 6</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751F0BB-4C51-4933-8707-35F72343FFE2}"/>
              </a:ext>
            </a:extLst>
          </p:cNvPr>
          <p:cNvPicPr>
            <a:picLocks noChangeAspect="1"/>
          </p:cNvPicPr>
          <p:nvPr/>
        </p:nvPicPr>
        <p:blipFill>
          <a:blip r:embed="rId4"/>
          <a:stretch>
            <a:fillRect/>
          </a:stretch>
        </p:blipFill>
        <p:spPr>
          <a:xfrm>
            <a:off x="3059832" y="2748655"/>
            <a:ext cx="4104456" cy="3494247"/>
          </a:xfrm>
          <a:prstGeom prst="rect">
            <a:avLst/>
          </a:prstGeom>
          <a:ln>
            <a:solidFill>
              <a:srgbClr val="C00000"/>
            </a:solidFill>
          </a:ln>
        </p:spPr>
      </p:pic>
    </p:spTree>
    <p:extLst>
      <p:ext uri="{BB962C8B-B14F-4D97-AF65-F5344CB8AC3E}">
        <p14:creationId xmlns:p14="http://schemas.microsoft.com/office/powerpoint/2010/main" val="1609336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94.14 Verify Misclassified</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11050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Verify Misclassified</a:t>
            </a:r>
          </a:p>
          <a:p>
            <a:pPr marL="342900" indent="-342900" algn="l">
              <a:buClr>
                <a:srgbClr val="0070C0"/>
              </a:buClr>
              <a:buSzPct val="80000"/>
              <a:buFont typeface="Wingdings" pitchFamily="2" charset="2"/>
              <a:buChar char="u"/>
            </a:pPr>
            <a:r>
              <a:rPr lang="en-US" sz="1800" b="1" i="0" dirty="0">
                <a:solidFill>
                  <a:schemeClr val="tx1"/>
                </a:solidFill>
                <a:effectLst/>
              </a:rPr>
              <a:t>Original labels: 4</a:t>
            </a:r>
          </a:p>
          <a:p>
            <a:pPr marL="342900" indent="-342900" algn="l">
              <a:buClr>
                <a:srgbClr val="0070C0"/>
              </a:buClr>
              <a:buSzPct val="80000"/>
              <a:buFont typeface="Wingdings" pitchFamily="2" charset="2"/>
              <a:buChar char="u"/>
            </a:pPr>
            <a:r>
              <a:rPr lang="en-US" altLang="en-US" sz="1800" b="1" dirty="0">
                <a:solidFill>
                  <a:schemeClr val="tx1"/>
                </a:solidFill>
              </a:rPr>
              <a:t>Model Prediction: 6</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53</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196C31F4-015C-4E84-8BDA-03A32DD3508C}"/>
              </a:ext>
            </a:extLst>
          </p:cNvPr>
          <p:cNvPicPr>
            <a:picLocks noChangeAspect="1"/>
          </p:cNvPicPr>
          <p:nvPr/>
        </p:nvPicPr>
        <p:blipFill>
          <a:blip r:embed="rId4"/>
          <a:stretch>
            <a:fillRect/>
          </a:stretch>
        </p:blipFill>
        <p:spPr>
          <a:xfrm>
            <a:off x="2357264" y="2623649"/>
            <a:ext cx="4429472" cy="3770944"/>
          </a:xfrm>
          <a:prstGeom prst="rect">
            <a:avLst/>
          </a:prstGeom>
          <a:ln>
            <a:solidFill>
              <a:srgbClr val="C00000"/>
            </a:solidFill>
          </a:ln>
        </p:spPr>
      </p:pic>
    </p:spTree>
    <p:extLst>
      <p:ext uri="{BB962C8B-B14F-4D97-AF65-F5344CB8AC3E}">
        <p14:creationId xmlns:p14="http://schemas.microsoft.com/office/powerpoint/2010/main" val="114339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94.14 Verify Misclassified</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11050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Verify Misclassified</a:t>
            </a:r>
          </a:p>
          <a:p>
            <a:pPr marL="342900" indent="-342900" algn="l">
              <a:buClr>
                <a:srgbClr val="0070C0"/>
              </a:buClr>
              <a:buSzPct val="80000"/>
              <a:buFont typeface="Wingdings" pitchFamily="2" charset="2"/>
              <a:buChar char="u"/>
            </a:pPr>
            <a:r>
              <a:rPr lang="en-US" sz="1800" b="1" i="0" dirty="0">
                <a:solidFill>
                  <a:schemeClr val="tx1"/>
                </a:solidFill>
                <a:effectLst/>
              </a:rPr>
              <a:t>Original labels: </a:t>
            </a:r>
            <a:r>
              <a:rPr lang="en-US" sz="1800" b="1" dirty="0">
                <a:solidFill>
                  <a:schemeClr val="tx1"/>
                </a:solidFill>
              </a:rPr>
              <a:t>3</a:t>
            </a:r>
            <a:endParaRPr lang="en-US" sz="1800" b="1" i="0" dirty="0">
              <a:solidFill>
                <a:schemeClr val="tx1"/>
              </a:solidFill>
              <a:effectLst/>
            </a:endParaRPr>
          </a:p>
          <a:p>
            <a:pPr marL="342900" indent="-342900" algn="l">
              <a:buClr>
                <a:srgbClr val="0070C0"/>
              </a:buClr>
              <a:buSzPct val="80000"/>
              <a:buFont typeface="Wingdings" pitchFamily="2" charset="2"/>
              <a:buChar char="u"/>
            </a:pPr>
            <a:r>
              <a:rPr lang="en-US" altLang="en-US" sz="1800" b="1" dirty="0">
                <a:solidFill>
                  <a:schemeClr val="tx1"/>
                </a:solidFill>
              </a:rPr>
              <a:t>Model Prediction: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54</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D146A702-4025-44A1-AB6F-F6DFBB5EF4A8}"/>
              </a:ext>
            </a:extLst>
          </p:cNvPr>
          <p:cNvPicPr>
            <a:picLocks noChangeAspect="1"/>
          </p:cNvPicPr>
          <p:nvPr/>
        </p:nvPicPr>
        <p:blipFill>
          <a:blip r:embed="rId4"/>
          <a:stretch>
            <a:fillRect/>
          </a:stretch>
        </p:blipFill>
        <p:spPr>
          <a:xfrm>
            <a:off x="2325613" y="2519907"/>
            <a:ext cx="4492774" cy="3823788"/>
          </a:xfrm>
          <a:prstGeom prst="rect">
            <a:avLst/>
          </a:prstGeom>
          <a:ln>
            <a:solidFill>
              <a:srgbClr val="C00000"/>
            </a:solidFill>
          </a:ln>
        </p:spPr>
      </p:pic>
    </p:spTree>
    <p:extLst>
      <p:ext uri="{BB962C8B-B14F-4D97-AF65-F5344CB8AC3E}">
        <p14:creationId xmlns:p14="http://schemas.microsoft.com/office/powerpoint/2010/main" val="29160940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94.15 Exercise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25977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94.15 Exercise</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27612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Exercise</a:t>
            </a:r>
          </a:p>
          <a:p>
            <a:pPr marL="342900" indent="-342900" algn="l">
              <a:buClr>
                <a:srgbClr val="0070C0"/>
              </a:buClr>
              <a:buSzPct val="80000"/>
              <a:buFont typeface="Wingdings" pitchFamily="2" charset="2"/>
              <a:buChar char="u"/>
            </a:pPr>
            <a:r>
              <a:rPr lang="en-US" sz="1800" b="1" dirty="0">
                <a:solidFill>
                  <a:srgbClr val="000000"/>
                </a:solidFill>
                <a:latin typeface="+mj-lt"/>
              </a:rPr>
              <a:t>I</a:t>
            </a:r>
            <a:r>
              <a:rPr lang="en-US" sz="1800" b="1" i="0" dirty="0">
                <a:solidFill>
                  <a:srgbClr val="000000"/>
                </a:solidFill>
                <a:effectLst/>
                <a:latin typeface="+mj-lt"/>
              </a:rPr>
              <a:t>mprove upon the accuracy. </a:t>
            </a:r>
          </a:p>
          <a:p>
            <a:pPr marL="342900" indent="-342900" algn="l">
              <a:buClr>
                <a:srgbClr val="0070C0"/>
              </a:buClr>
              <a:buSzPct val="80000"/>
              <a:buFont typeface="Wingdings" pitchFamily="2" charset="2"/>
              <a:buChar char="u"/>
            </a:pPr>
            <a:r>
              <a:rPr lang="en-US" sz="1800" b="1" dirty="0">
                <a:solidFill>
                  <a:srgbClr val="000000"/>
                </a:solidFill>
                <a:latin typeface="+mj-lt"/>
              </a:rPr>
              <a:t>1. </a:t>
            </a:r>
            <a:r>
              <a:rPr lang="en-US" sz="1800" b="1" i="0" dirty="0">
                <a:solidFill>
                  <a:srgbClr val="000000"/>
                </a:solidFill>
                <a:effectLst/>
                <a:latin typeface="+mj-lt"/>
              </a:rPr>
              <a:t>Try using more hidden neurons (nodes). </a:t>
            </a:r>
          </a:p>
          <a:p>
            <a:pPr marL="342900" indent="-342900" algn="l">
              <a:buClr>
                <a:srgbClr val="0070C0"/>
              </a:buClr>
              <a:buSzPct val="80000"/>
              <a:buFont typeface="Wingdings" pitchFamily="2" charset="2"/>
              <a:buChar char="u"/>
            </a:pPr>
            <a:r>
              <a:rPr lang="en-US" sz="1800" b="1" dirty="0">
                <a:solidFill>
                  <a:srgbClr val="000000"/>
                </a:solidFill>
                <a:latin typeface="+mj-lt"/>
              </a:rPr>
              <a:t>2. </a:t>
            </a:r>
            <a:r>
              <a:rPr lang="en-US" sz="1800" b="1" i="0" dirty="0">
                <a:solidFill>
                  <a:srgbClr val="000000"/>
                </a:solidFill>
                <a:effectLst/>
                <a:latin typeface="+mj-lt"/>
              </a:rPr>
              <a:t>Try using fewer. </a:t>
            </a:r>
          </a:p>
          <a:p>
            <a:pPr marL="342900" indent="-342900" algn="l">
              <a:buClr>
                <a:srgbClr val="0070C0"/>
              </a:buClr>
              <a:buSzPct val="80000"/>
              <a:buFont typeface="Wingdings" pitchFamily="2" charset="2"/>
              <a:buChar char="u"/>
            </a:pPr>
            <a:r>
              <a:rPr lang="en-US" sz="1800" b="1" dirty="0">
                <a:solidFill>
                  <a:srgbClr val="000000"/>
                </a:solidFill>
                <a:latin typeface="+mj-lt"/>
              </a:rPr>
              <a:t>3. </a:t>
            </a:r>
            <a:r>
              <a:rPr lang="en-US" sz="1800" b="1" i="0" dirty="0">
                <a:solidFill>
                  <a:srgbClr val="000000"/>
                </a:solidFill>
                <a:effectLst/>
                <a:latin typeface="+mj-lt"/>
              </a:rPr>
              <a:t>Try a different learning rate. </a:t>
            </a:r>
          </a:p>
          <a:p>
            <a:pPr marL="342900" indent="-342900" algn="l">
              <a:buClr>
                <a:srgbClr val="0070C0"/>
              </a:buClr>
              <a:buSzPct val="80000"/>
              <a:buFont typeface="Wingdings" pitchFamily="2" charset="2"/>
              <a:buChar char="u"/>
            </a:pPr>
            <a:r>
              <a:rPr lang="en-US" sz="1800" b="1" dirty="0">
                <a:solidFill>
                  <a:srgbClr val="000000"/>
                </a:solidFill>
                <a:latin typeface="+mj-lt"/>
              </a:rPr>
              <a:t>4. </a:t>
            </a:r>
            <a:r>
              <a:rPr lang="en-US" sz="1800" b="1" i="0" dirty="0">
                <a:solidFill>
                  <a:srgbClr val="000000"/>
                </a:solidFill>
                <a:effectLst/>
                <a:latin typeface="+mj-lt"/>
              </a:rPr>
              <a:t>Try adding another hidden layer. </a:t>
            </a:r>
          </a:p>
          <a:p>
            <a:pPr marL="342900" indent="-342900" algn="l">
              <a:buClr>
                <a:srgbClr val="0070C0"/>
              </a:buClr>
              <a:buSzPct val="80000"/>
              <a:buFont typeface="Wingdings" pitchFamily="2" charset="2"/>
              <a:buChar char="u"/>
            </a:pPr>
            <a:r>
              <a:rPr lang="en-US" sz="1800" b="1" dirty="0">
                <a:solidFill>
                  <a:srgbClr val="000000"/>
                </a:solidFill>
                <a:latin typeface="+mj-lt"/>
              </a:rPr>
              <a:t>5. </a:t>
            </a:r>
            <a:r>
              <a:rPr lang="en-US" sz="1800" b="1" i="0" dirty="0">
                <a:solidFill>
                  <a:srgbClr val="000000"/>
                </a:solidFill>
                <a:effectLst/>
                <a:latin typeface="+mj-lt"/>
              </a:rPr>
              <a:t>Try different batch sizes. </a:t>
            </a:r>
          </a:p>
          <a:p>
            <a:pPr marL="342900" indent="-342900" algn="l">
              <a:buClr>
                <a:srgbClr val="0070C0"/>
              </a:buClr>
              <a:buSzPct val="80000"/>
              <a:buFont typeface="Wingdings" pitchFamily="2" charset="2"/>
              <a:buChar char="u"/>
            </a:pPr>
            <a:r>
              <a:rPr lang="en-US" sz="1800" b="1" dirty="0">
                <a:solidFill>
                  <a:srgbClr val="000000"/>
                </a:solidFill>
                <a:latin typeface="+mj-lt"/>
              </a:rPr>
              <a:t>6. </a:t>
            </a:r>
            <a:r>
              <a:rPr lang="en-US" sz="1800" b="1" i="0" dirty="0">
                <a:solidFill>
                  <a:srgbClr val="000000"/>
                </a:solidFill>
                <a:effectLst/>
                <a:latin typeface="+mj-lt"/>
              </a:rPr>
              <a:t>What's the best accuracy you can get from this multi-layer perceptron?</a:t>
            </a:r>
            <a:endParaRPr lang="en-US" altLang="en-US" sz="1800" b="1"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56</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6374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94.15 Exercise</a:t>
            </a:r>
            <a:endParaRPr lang="zh-TW" altLang="en-US" b="1" dirty="0">
              <a:solidFill>
                <a:srgbClr val="FFFF00"/>
              </a:solidFill>
            </a:endParaRPr>
          </a:p>
        </p:txBody>
      </p:sp>
      <p:sp>
        <p:nvSpPr>
          <p:cNvPr id="3" name="副標題 2"/>
          <p:cNvSpPr>
            <a:spLocks noGrp="1"/>
          </p:cNvSpPr>
          <p:nvPr>
            <p:ph type="subTitle" idx="1"/>
          </p:nvPr>
        </p:nvSpPr>
        <p:spPr>
          <a:xfrm>
            <a:off x="411481" y="1243848"/>
            <a:ext cx="8192968" cy="23243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Exercise</a:t>
            </a:r>
          </a:p>
          <a:p>
            <a:pPr marL="342900" indent="-342900" algn="l">
              <a:buClr>
                <a:srgbClr val="0070C0"/>
              </a:buClr>
              <a:buSzPct val="80000"/>
              <a:buFont typeface="Wingdings" pitchFamily="2" charset="2"/>
              <a:buChar char="u"/>
            </a:pPr>
            <a:r>
              <a:rPr lang="en-US" sz="1800" b="1" dirty="0">
                <a:solidFill>
                  <a:srgbClr val="000000"/>
                </a:solidFill>
                <a:latin typeface="+mj-lt"/>
              </a:rPr>
              <a:t>I</a:t>
            </a:r>
            <a:r>
              <a:rPr lang="en-US" sz="1800" b="1" i="0" dirty="0">
                <a:solidFill>
                  <a:srgbClr val="000000"/>
                </a:solidFill>
                <a:effectLst/>
                <a:latin typeface="+mj-lt"/>
              </a:rPr>
              <a:t>mprove upon the accuracy. </a:t>
            </a:r>
          </a:p>
          <a:p>
            <a:pPr marL="342900" indent="-342900" algn="l">
              <a:buClr>
                <a:srgbClr val="0070C0"/>
              </a:buClr>
              <a:buSzPct val="80000"/>
              <a:buFont typeface="Wingdings" pitchFamily="2" charset="2"/>
              <a:buChar char="u"/>
            </a:pPr>
            <a:r>
              <a:rPr lang="en-US" sz="1800" b="1" dirty="0">
                <a:solidFill>
                  <a:srgbClr val="000000"/>
                </a:solidFill>
                <a:latin typeface="+mj-lt"/>
              </a:rPr>
              <a:t>1. </a:t>
            </a:r>
            <a:r>
              <a:rPr lang="en-US" sz="1800" b="1" i="0" dirty="0">
                <a:solidFill>
                  <a:srgbClr val="000000"/>
                </a:solidFill>
                <a:effectLst/>
                <a:latin typeface="+mj-lt"/>
              </a:rPr>
              <a:t>Try using more hidden neurons (nodes).</a:t>
            </a:r>
          </a:p>
          <a:p>
            <a:pPr marL="342900" indent="-342900" algn="l">
              <a:buClr>
                <a:srgbClr val="0070C0"/>
              </a:buClr>
              <a:buSzPct val="80000"/>
              <a:buFont typeface="Wingdings" pitchFamily="2" charset="2"/>
              <a:buChar char="u"/>
            </a:pPr>
            <a:r>
              <a:rPr lang="en-US" sz="1800" b="1" dirty="0">
                <a:solidFill>
                  <a:srgbClr val="000000"/>
                </a:solidFill>
                <a:latin typeface="+mj-lt"/>
              </a:rPr>
              <a:t>Ans: </a:t>
            </a:r>
          </a:p>
          <a:p>
            <a:pPr marL="342900" indent="-342900" algn="l">
              <a:buClr>
                <a:srgbClr val="0070C0"/>
              </a:buClr>
              <a:buSzPct val="80000"/>
              <a:buFont typeface="Wingdings" pitchFamily="2" charset="2"/>
              <a:buChar char="u"/>
            </a:pPr>
            <a:r>
              <a:rPr lang="en-US" sz="1800" b="1" dirty="0">
                <a:solidFill>
                  <a:srgbClr val="000000"/>
                </a:solidFill>
                <a:latin typeface="+mj-lt"/>
              </a:rPr>
              <a:t>A) </a:t>
            </a:r>
            <a:r>
              <a:rPr lang="en-US" sz="1800" b="1" dirty="0" err="1">
                <a:solidFill>
                  <a:srgbClr val="000000"/>
                </a:solidFill>
                <a:latin typeface="+mj-lt"/>
              </a:rPr>
              <a:t>h_hidden</a:t>
            </a:r>
            <a:r>
              <a:rPr lang="en-US" sz="1800" b="1" dirty="0">
                <a:solidFill>
                  <a:srgbClr val="000000"/>
                </a:solidFill>
                <a:latin typeface="+mj-lt"/>
              </a:rPr>
              <a:t> = 512 =&gt; Accuracy = 0.9302</a:t>
            </a:r>
          </a:p>
          <a:p>
            <a:pPr marL="342900" indent="-342900" algn="l">
              <a:buClr>
                <a:srgbClr val="0070C0"/>
              </a:buClr>
              <a:buSzPct val="80000"/>
              <a:buFont typeface="Wingdings" pitchFamily="2" charset="2"/>
              <a:buChar char="u"/>
            </a:pPr>
            <a:r>
              <a:rPr lang="en-US" sz="1800" b="1" dirty="0">
                <a:solidFill>
                  <a:srgbClr val="000000"/>
                </a:solidFill>
                <a:latin typeface="+mj-lt"/>
              </a:rPr>
              <a:t>B) </a:t>
            </a:r>
            <a:r>
              <a:rPr lang="en-US" sz="1800" b="1" dirty="0" err="1">
                <a:solidFill>
                  <a:srgbClr val="000000"/>
                </a:solidFill>
                <a:latin typeface="+mj-lt"/>
              </a:rPr>
              <a:t>h_hidden</a:t>
            </a:r>
            <a:r>
              <a:rPr lang="en-US" sz="1800" b="1" dirty="0">
                <a:solidFill>
                  <a:srgbClr val="000000"/>
                </a:solidFill>
                <a:latin typeface="+mj-lt"/>
              </a:rPr>
              <a:t> = 1024 =&gt; Accuracy = 0.9318</a:t>
            </a:r>
            <a:r>
              <a:rPr lang="en-US" sz="1800" b="1" i="0" dirty="0">
                <a:solidFill>
                  <a:srgbClr val="000000"/>
                </a:solidFill>
                <a:effectLst/>
                <a:latin typeface="+mj-lt"/>
              </a:rPr>
              <a:t> </a:t>
            </a:r>
          </a:p>
          <a:p>
            <a:pPr marL="342900" indent="-342900" algn="l">
              <a:buClr>
                <a:srgbClr val="0070C0"/>
              </a:buClr>
              <a:buSzPct val="80000"/>
              <a:buFont typeface="Wingdings" pitchFamily="2" charset="2"/>
              <a:buChar char="u"/>
            </a:pPr>
            <a:r>
              <a:rPr lang="en-US" sz="1800" b="1" dirty="0">
                <a:solidFill>
                  <a:srgbClr val="000000"/>
                </a:solidFill>
                <a:latin typeface="+mj-lt"/>
              </a:rPr>
              <a:t>C) </a:t>
            </a:r>
            <a:r>
              <a:rPr lang="en-US" sz="1800" b="1" dirty="0" err="1">
                <a:solidFill>
                  <a:srgbClr val="000000"/>
                </a:solidFill>
                <a:latin typeface="+mj-lt"/>
              </a:rPr>
              <a:t>h_hidden</a:t>
            </a:r>
            <a:r>
              <a:rPr lang="en-US" sz="1800" b="1" dirty="0">
                <a:solidFill>
                  <a:srgbClr val="000000"/>
                </a:solidFill>
                <a:latin typeface="+mj-lt"/>
              </a:rPr>
              <a:t> = 4096 =&gt; Accuracy = 0.1032 (Overfit)</a:t>
            </a:r>
            <a:endParaRPr lang="en-US" sz="1800" b="1" i="0" dirty="0">
              <a:solidFill>
                <a:srgbClr val="000000"/>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DDE568FF-58EB-44A2-AB24-F8CA654F7233}"/>
              </a:ext>
            </a:extLst>
          </p:cNvPr>
          <p:cNvPicPr>
            <a:picLocks noChangeAspect="1"/>
          </p:cNvPicPr>
          <p:nvPr/>
        </p:nvPicPr>
        <p:blipFill>
          <a:blip r:embed="rId4"/>
          <a:stretch>
            <a:fillRect/>
          </a:stretch>
        </p:blipFill>
        <p:spPr>
          <a:xfrm>
            <a:off x="457200" y="3639881"/>
            <a:ext cx="3867071" cy="2324379"/>
          </a:xfrm>
          <a:prstGeom prst="rect">
            <a:avLst/>
          </a:prstGeom>
          <a:ln>
            <a:solidFill>
              <a:srgbClr val="C00000"/>
            </a:solidFill>
          </a:ln>
        </p:spPr>
      </p:pic>
      <p:pic>
        <p:nvPicPr>
          <p:cNvPr id="9" name="Picture 8">
            <a:extLst>
              <a:ext uri="{FF2B5EF4-FFF2-40B4-BE49-F238E27FC236}">
                <a16:creationId xmlns:a16="http://schemas.microsoft.com/office/drawing/2014/main" id="{370D45A9-FA1A-47D6-9D03-8AEE8AF15508}"/>
              </a:ext>
            </a:extLst>
          </p:cNvPr>
          <p:cNvPicPr>
            <a:picLocks noChangeAspect="1"/>
          </p:cNvPicPr>
          <p:nvPr/>
        </p:nvPicPr>
        <p:blipFill>
          <a:blip r:embed="rId5"/>
          <a:stretch>
            <a:fillRect/>
          </a:stretch>
        </p:blipFill>
        <p:spPr>
          <a:xfrm>
            <a:off x="4570321" y="3608931"/>
            <a:ext cx="3965086" cy="2355329"/>
          </a:xfrm>
          <a:prstGeom prst="rect">
            <a:avLst/>
          </a:prstGeom>
        </p:spPr>
      </p:pic>
    </p:spTree>
    <p:extLst>
      <p:ext uri="{BB962C8B-B14F-4D97-AF65-F5344CB8AC3E}">
        <p14:creationId xmlns:p14="http://schemas.microsoft.com/office/powerpoint/2010/main" val="4237490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94.15 Exercise</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19691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Exercise</a:t>
            </a:r>
          </a:p>
          <a:p>
            <a:pPr marL="342900" indent="-342900" algn="l">
              <a:buClr>
                <a:srgbClr val="0070C0"/>
              </a:buClr>
              <a:buSzPct val="80000"/>
              <a:buFont typeface="Wingdings" pitchFamily="2" charset="2"/>
              <a:buChar char="u"/>
            </a:pPr>
            <a:r>
              <a:rPr lang="en-US" sz="1800" b="1" dirty="0">
                <a:solidFill>
                  <a:srgbClr val="000000"/>
                </a:solidFill>
                <a:latin typeface="+mj-lt"/>
              </a:rPr>
              <a:t>I</a:t>
            </a:r>
            <a:r>
              <a:rPr lang="en-US" sz="1800" b="1" i="0" dirty="0">
                <a:solidFill>
                  <a:srgbClr val="000000"/>
                </a:solidFill>
                <a:effectLst/>
                <a:latin typeface="+mj-lt"/>
              </a:rPr>
              <a:t>mprove upon the accuracy. </a:t>
            </a:r>
          </a:p>
          <a:p>
            <a:pPr marL="342900" indent="-342900" algn="l">
              <a:buClr>
                <a:srgbClr val="0070C0"/>
              </a:buClr>
              <a:buSzPct val="80000"/>
              <a:buFont typeface="Wingdings" pitchFamily="2" charset="2"/>
              <a:buChar char="u"/>
            </a:pPr>
            <a:r>
              <a:rPr lang="en-US" sz="1800" b="1" dirty="0">
                <a:solidFill>
                  <a:srgbClr val="000000"/>
                </a:solidFill>
                <a:latin typeface="+mj-lt"/>
              </a:rPr>
              <a:t>2. </a:t>
            </a:r>
            <a:r>
              <a:rPr lang="en-US" sz="1800" b="1" i="0" dirty="0">
                <a:solidFill>
                  <a:srgbClr val="000000"/>
                </a:solidFill>
                <a:effectLst/>
                <a:latin typeface="+mj-lt"/>
              </a:rPr>
              <a:t>Try using fewer.</a:t>
            </a:r>
          </a:p>
          <a:p>
            <a:pPr marL="342900" indent="-342900" algn="l">
              <a:buClr>
                <a:srgbClr val="0070C0"/>
              </a:buClr>
              <a:buSzPct val="80000"/>
              <a:buFont typeface="Wingdings" pitchFamily="2" charset="2"/>
              <a:buChar char="u"/>
            </a:pPr>
            <a:r>
              <a:rPr lang="en-US" sz="1800" b="1" dirty="0">
                <a:solidFill>
                  <a:srgbClr val="000000"/>
                </a:solidFill>
                <a:latin typeface="+mj-lt"/>
              </a:rPr>
              <a:t>A) </a:t>
            </a:r>
            <a:r>
              <a:rPr lang="en-US" sz="1800" b="1" dirty="0" err="1">
                <a:solidFill>
                  <a:srgbClr val="000000"/>
                </a:solidFill>
                <a:latin typeface="+mj-lt"/>
              </a:rPr>
              <a:t>n_hidden</a:t>
            </a:r>
            <a:r>
              <a:rPr lang="en-US" sz="1800" b="1" dirty="0">
                <a:solidFill>
                  <a:srgbClr val="000000"/>
                </a:solidFill>
                <a:latin typeface="+mj-lt"/>
              </a:rPr>
              <a:t> = 512 =&gt; Accuracy = 0.9302</a:t>
            </a:r>
          </a:p>
          <a:p>
            <a:pPr marL="342900" indent="-342900" algn="l">
              <a:buClr>
                <a:srgbClr val="0070C0"/>
              </a:buClr>
              <a:buSzPct val="80000"/>
              <a:buFont typeface="Wingdings" pitchFamily="2" charset="2"/>
              <a:buChar char="u"/>
            </a:pPr>
            <a:r>
              <a:rPr lang="en-US" sz="1800" b="1" dirty="0">
                <a:solidFill>
                  <a:srgbClr val="000000"/>
                </a:solidFill>
                <a:latin typeface="Consolas" panose="020B0609020204030204" pitchFamily="49" charset="0"/>
              </a:rPr>
              <a:t>B)</a:t>
            </a:r>
            <a:r>
              <a:rPr lang="en-US" sz="1800" b="1" dirty="0" err="1">
                <a:solidFill>
                  <a:srgbClr val="000000"/>
                </a:solidFill>
                <a:latin typeface="+mj-lt"/>
              </a:rPr>
              <a:t>n_hidden</a:t>
            </a:r>
            <a:r>
              <a:rPr lang="en-US" sz="1800" b="1" dirty="0">
                <a:solidFill>
                  <a:srgbClr val="000000"/>
                </a:solidFill>
                <a:latin typeface="+mj-lt"/>
              </a:rPr>
              <a:t> = 256 =&gt; Accuracy = 0.9350</a:t>
            </a:r>
          </a:p>
          <a:p>
            <a:pPr marL="342900" indent="-342900" algn="l">
              <a:buClr>
                <a:srgbClr val="0070C0"/>
              </a:buClr>
              <a:buSzPct val="80000"/>
              <a:buFont typeface="Wingdings" pitchFamily="2" charset="2"/>
              <a:buChar char="u"/>
            </a:pPr>
            <a:r>
              <a:rPr lang="en-US" sz="1800" b="1" dirty="0">
                <a:solidFill>
                  <a:srgbClr val="000000"/>
                </a:solidFill>
                <a:latin typeface="+mj-lt"/>
              </a:rPr>
              <a:t>B) </a:t>
            </a:r>
            <a:r>
              <a:rPr lang="en-US" sz="1800" b="1" dirty="0" err="1">
                <a:solidFill>
                  <a:srgbClr val="000000"/>
                </a:solidFill>
                <a:latin typeface="+mj-lt"/>
              </a:rPr>
              <a:t>n_hidden</a:t>
            </a:r>
            <a:r>
              <a:rPr lang="en-US" sz="1800" b="1" dirty="0">
                <a:solidFill>
                  <a:srgbClr val="000000"/>
                </a:solidFill>
                <a:latin typeface="+mj-lt"/>
              </a:rPr>
              <a:t> = 125 =&gt; Accuracy = 0.9327</a:t>
            </a:r>
            <a:endParaRPr lang="en-US" sz="1800" b="1" i="0" dirty="0">
              <a:solidFill>
                <a:srgbClr val="000000"/>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58</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BCFCF071-F8ED-4FAE-BE82-58A36F662C99}"/>
              </a:ext>
            </a:extLst>
          </p:cNvPr>
          <p:cNvPicPr>
            <a:picLocks noChangeAspect="1"/>
          </p:cNvPicPr>
          <p:nvPr/>
        </p:nvPicPr>
        <p:blipFill>
          <a:blip r:embed="rId4"/>
          <a:stretch>
            <a:fillRect/>
          </a:stretch>
        </p:blipFill>
        <p:spPr>
          <a:xfrm>
            <a:off x="457200" y="3385096"/>
            <a:ext cx="4040440" cy="2379032"/>
          </a:xfrm>
          <a:prstGeom prst="rect">
            <a:avLst/>
          </a:prstGeom>
          <a:ln>
            <a:solidFill>
              <a:srgbClr val="C00000"/>
            </a:solidFill>
          </a:ln>
        </p:spPr>
      </p:pic>
      <p:pic>
        <p:nvPicPr>
          <p:cNvPr id="8" name="Picture 7">
            <a:extLst>
              <a:ext uri="{FF2B5EF4-FFF2-40B4-BE49-F238E27FC236}">
                <a16:creationId xmlns:a16="http://schemas.microsoft.com/office/drawing/2014/main" id="{EF2F35D1-0673-478A-8668-123682E406E4}"/>
              </a:ext>
            </a:extLst>
          </p:cNvPr>
          <p:cNvPicPr>
            <a:picLocks noChangeAspect="1"/>
          </p:cNvPicPr>
          <p:nvPr/>
        </p:nvPicPr>
        <p:blipFill>
          <a:blip r:embed="rId5"/>
          <a:stretch>
            <a:fillRect/>
          </a:stretch>
        </p:blipFill>
        <p:spPr>
          <a:xfrm>
            <a:off x="4642262" y="3385096"/>
            <a:ext cx="3962187" cy="2379033"/>
          </a:xfrm>
          <a:prstGeom prst="rect">
            <a:avLst/>
          </a:prstGeom>
          <a:ln>
            <a:solidFill>
              <a:srgbClr val="C00000"/>
            </a:solidFill>
          </a:ln>
        </p:spPr>
      </p:pic>
    </p:spTree>
    <p:extLst>
      <p:ext uri="{BB962C8B-B14F-4D97-AF65-F5344CB8AC3E}">
        <p14:creationId xmlns:p14="http://schemas.microsoft.com/office/powerpoint/2010/main" val="285404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94.15 Exercise</a:t>
            </a:r>
            <a:endParaRPr lang="zh-TW" altLang="en-US" b="1" dirty="0">
              <a:solidFill>
                <a:srgbClr val="FFFF00"/>
              </a:solidFill>
            </a:endParaRPr>
          </a:p>
        </p:txBody>
      </p:sp>
      <p:sp>
        <p:nvSpPr>
          <p:cNvPr id="3" name="副標題 2"/>
          <p:cNvSpPr>
            <a:spLocks noGrp="1"/>
          </p:cNvSpPr>
          <p:nvPr>
            <p:ph type="subTitle" idx="1"/>
          </p:nvPr>
        </p:nvSpPr>
        <p:spPr>
          <a:xfrm>
            <a:off x="411481" y="1243850"/>
            <a:ext cx="8192968" cy="19824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Exercise</a:t>
            </a:r>
          </a:p>
          <a:p>
            <a:pPr marL="342900" indent="-342900" algn="l">
              <a:buClr>
                <a:srgbClr val="0070C0"/>
              </a:buClr>
              <a:buSzPct val="80000"/>
              <a:buFont typeface="Wingdings" pitchFamily="2" charset="2"/>
              <a:buChar char="u"/>
            </a:pPr>
            <a:r>
              <a:rPr lang="en-US" sz="1800" b="1" dirty="0">
                <a:solidFill>
                  <a:srgbClr val="000000"/>
                </a:solidFill>
                <a:latin typeface="+mj-lt"/>
              </a:rPr>
              <a:t>I</a:t>
            </a:r>
            <a:r>
              <a:rPr lang="en-US" sz="1800" b="1" i="0" dirty="0">
                <a:solidFill>
                  <a:srgbClr val="000000"/>
                </a:solidFill>
                <a:effectLst/>
                <a:latin typeface="+mj-lt"/>
              </a:rPr>
              <a:t>mprove upon the accuracy. </a:t>
            </a:r>
          </a:p>
          <a:p>
            <a:pPr marL="342900" indent="-342900" algn="l">
              <a:buClr>
                <a:srgbClr val="0070C0"/>
              </a:buClr>
              <a:buSzPct val="80000"/>
              <a:buFont typeface="Wingdings" pitchFamily="2" charset="2"/>
              <a:buChar char="u"/>
            </a:pPr>
            <a:r>
              <a:rPr lang="en-US" sz="1800" b="1" dirty="0">
                <a:solidFill>
                  <a:srgbClr val="000000"/>
                </a:solidFill>
                <a:latin typeface="+mj-lt"/>
              </a:rPr>
              <a:t>3. </a:t>
            </a:r>
            <a:r>
              <a:rPr lang="en-US" sz="1800" b="1" i="0" dirty="0">
                <a:solidFill>
                  <a:srgbClr val="000000"/>
                </a:solidFill>
                <a:effectLst/>
                <a:latin typeface="+mj-lt"/>
              </a:rPr>
              <a:t>Try a different learning rate.</a:t>
            </a:r>
          </a:p>
          <a:p>
            <a:pPr marL="342900" indent="-342900" algn="l">
              <a:buClr>
                <a:srgbClr val="0070C0"/>
              </a:buClr>
              <a:buSzPct val="80000"/>
              <a:buFont typeface="Wingdings" pitchFamily="2" charset="2"/>
              <a:buChar char="u"/>
            </a:pPr>
            <a:r>
              <a:rPr lang="en-US" sz="1800" b="1" dirty="0">
                <a:solidFill>
                  <a:srgbClr val="000000"/>
                </a:solidFill>
                <a:latin typeface="+mj-lt"/>
              </a:rPr>
              <a:t>A) </a:t>
            </a:r>
            <a:r>
              <a:rPr lang="en-US" sz="1800" b="1" dirty="0" err="1">
                <a:solidFill>
                  <a:srgbClr val="000000"/>
                </a:solidFill>
                <a:latin typeface="+mj-lt"/>
              </a:rPr>
              <a:t>h_hidden</a:t>
            </a:r>
            <a:r>
              <a:rPr lang="en-US" sz="1800" b="1" dirty="0">
                <a:solidFill>
                  <a:srgbClr val="000000"/>
                </a:solidFill>
                <a:latin typeface="+mj-lt"/>
              </a:rPr>
              <a:t> = 512, Learning rate = 0.001 =&gt; Accuracy = 0.9302</a:t>
            </a:r>
          </a:p>
          <a:p>
            <a:pPr marL="342900" indent="-342900" algn="l">
              <a:buClr>
                <a:srgbClr val="0070C0"/>
              </a:buClr>
              <a:buSzPct val="80000"/>
              <a:buFont typeface="Wingdings" pitchFamily="2" charset="2"/>
              <a:buChar char="u"/>
            </a:pPr>
            <a:r>
              <a:rPr lang="en-US" sz="1800" b="1" dirty="0">
                <a:solidFill>
                  <a:srgbClr val="000000"/>
                </a:solidFill>
                <a:latin typeface="+mj-lt"/>
              </a:rPr>
              <a:t>B) </a:t>
            </a:r>
            <a:r>
              <a:rPr lang="en-US" sz="1800" b="1" dirty="0" err="1">
                <a:solidFill>
                  <a:srgbClr val="000000"/>
                </a:solidFill>
                <a:latin typeface="+mj-lt"/>
              </a:rPr>
              <a:t>h_hidden</a:t>
            </a:r>
            <a:r>
              <a:rPr lang="en-US" sz="1800" b="1" dirty="0">
                <a:solidFill>
                  <a:srgbClr val="000000"/>
                </a:solidFill>
                <a:latin typeface="+mj-lt"/>
              </a:rPr>
              <a:t> = 512, Learning rate = 0.1 =&gt; Accuracy = 0.113</a:t>
            </a:r>
          </a:p>
          <a:p>
            <a:pPr marL="342900" indent="-342900" algn="l">
              <a:buClr>
                <a:srgbClr val="0070C0"/>
              </a:buClr>
              <a:buSzPct val="80000"/>
              <a:buFont typeface="Wingdings" pitchFamily="2" charset="2"/>
              <a:buChar char="u"/>
            </a:pPr>
            <a:r>
              <a:rPr lang="en-US" sz="1800" b="1" dirty="0">
                <a:solidFill>
                  <a:srgbClr val="000000"/>
                </a:solidFill>
                <a:latin typeface="+mj-lt"/>
              </a:rPr>
              <a:t>C) </a:t>
            </a:r>
            <a:r>
              <a:rPr lang="en-US" sz="1800" b="1" dirty="0" err="1">
                <a:solidFill>
                  <a:srgbClr val="000000"/>
                </a:solidFill>
                <a:latin typeface="+mj-lt"/>
              </a:rPr>
              <a:t>h_hidden</a:t>
            </a:r>
            <a:r>
              <a:rPr lang="en-US" sz="1800" b="1" dirty="0">
                <a:solidFill>
                  <a:srgbClr val="000000"/>
                </a:solidFill>
                <a:latin typeface="+mj-lt"/>
              </a:rPr>
              <a:t> = 512, Learning rate = 0.00001 =&gt; Accuracy = 0.7862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BA2F2620-62A4-4596-A08C-5829CE7F992C}"/>
              </a:ext>
            </a:extLst>
          </p:cNvPr>
          <p:cNvPicPr>
            <a:picLocks noChangeAspect="1"/>
          </p:cNvPicPr>
          <p:nvPr/>
        </p:nvPicPr>
        <p:blipFill>
          <a:blip r:embed="rId4"/>
          <a:stretch>
            <a:fillRect/>
          </a:stretch>
        </p:blipFill>
        <p:spPr>
          <a:xfrm>
            <a:off x="539552" y="3496934"/>
            <a:ext cx="3672408" cy="2117216"/>
          </a:xfrm>
          <a:prstGeom prst="rect">
            <a:avLst/>
          </a:prstGeom>
          <a:ln>
            <a:solidFill>
              <a:srgbClr val="C00000"/>
            </a:solidFill>
          </a:ln>
        </p:spPr>
      </p:pic>
      <p:pic>
        <p:nvPicPr>
          <p:cNvPr id="8" name="Picture 7">
            <a:extLst>
              <a:ext uri="{FF2B5EF4-FFF2-40B4-BE49-F238E27FC236}">
                <a16:creationId xmlns:a16="http://schemas.microsoft.com/office/drawing/2014/main" id="{49EA2A92-15A7-4D8F-996E-7882D74B5F7C}"/>
              </a:ext>
            </a:extLst>
          </p:cNvPr>
          <p:cNvPicPr>
            <a:picLocks noChangeAspect="1"/>
          </p:cNvPicPr>
          <p:nvPr/>
        </p:nvPicPr>
        <p:blipFill>
          <a:blip r:embed="rId5"/>
          <a:stretch>
            <a:fillRect/>
          </a:stretch>
        </p:blipFill>
        <p:spPr>
          <a:xfrm>
            <a:off x="4427984" y="3429000"/>
            <a:ext cx="3887416" cy="2190039"/>
          </a:xfrm>
          <a:prstGeom prst="rect">
            <a:avLst/>
          </a:prstGeom>
          <a:ln>
            <a:solidFill>
              <a:srgbClr val="C00000"/>
            </a:solidFill>
          </a:ln>
        </p:spPr>
      </p:pic>
    </p:spTree>
    <p:extLst>
      <p:ext uri="{BB962C8B-B14F-4D97-AF65-F5344CB8AC3E}">
        <p14:creationId xmlns:p14="http://schemas.microsoft.com/office/powerpoint/2010/main" val="424637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94.2 Handwriting Recognition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632542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94.15 Exercise</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13210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Exercise</a:t>
            </a:r>
          </a:p>
          <a:p>
            <a:pPr marL="342900" indent="-342900" algn="l">
              <a:buClr>
                <a:srgbClr val="0070C0"/>
              </a:buClr>
              <a:buSzPct val="80000"/>
              <a:buFont typeface="Wingdings" pitchFamily="2" charset="2"/>
              <a:buChar char="u"/>
            </a:pPr>
            <a:r>
              <a:rPr lang="en-US" sz="1800" b="1" dirty="0">
                <a:solidFill>
                  <a:srgbClr val="000000"/>
                </a:solidFill>
                <a:latin typeface="+mj-lt"/>
              </a:rPr>
              <a:t>I</a:t>
            </a:r>
            <a:r>
              <a:rPr lang="en-US" sz="1800" b="1" i="0" dirty="0">
                <a:solidFill>
                  <a:srgbClr val="000000"/>
                </a:solidFill>
                <a:effectLst/>
                <a:latin typeface="+mj-lt"/>
              </a:rPr>
              <a:t>mprove upon the accuracy. </a:t>
            </a:r>
          </a:p>
          <a:p>
            <a:pPr marL="342900" indent="-342900" algn="l">
              <a:buClr>
                <a:srgbClr val="0070C0"/>
              </a:buClr>
              <a:buSzPct val="80000"/>
              <a:buFont typeface="Wingdings" pitchFamily="2" charset="2"/>
              <a:buChar char="u"/>
            </a:pPr>
            <a:r>
              <a:rPr lang="en-US" sz="1800" b="1" dirty="0">
                <a:solidFill>
                  <a:srgbClr val="000000"/>
                </a:solidFill>
                <a:latin typeface="+mj-lt"/>
              </a:rPr>
              <a:t>4. </a:t>
            </a:r>
            <a:r>
              <a:rPr lang="en-US" sz="1800" b="1" i="0" dirty="0">
                <a:solidFill>
                  <a:srgbClr val="000000"/>
                </a:solidFill>
                <a:effectLst/>
                <a:latin typeface="+mj-lt"/>
              </a:rPr>
              <a:t>Try adding another hidden layer.</a:t>
            </a:r>
          </a:p>
          <a:p>
            <a:pPr marL="342900" indent="-342900" algn="l">
              <a:buClr>
                <a:srgbClr val="0070C0"/>
              </a:buClr>
              <a:buSzPct val="80000"/>
              <a:buFont typeface="Wingdings" pitchFamily="2" charset="2"/>
              <a:buChar char="u"/>
            </a:pPr>
            <a:r>
              <a:rPr lang="en-US" sz="1800" b="1" dirty="0">
                <a:solidFill>
                  <a:srgbClr val="000000"/>
                </a:solidFill>
                <a:latin typeface="+mj-lt"/>
              </a:rPr>
              <a:t>Ans:</a:t>
            </a:r>
            <a:r>
              <a:rPr lang="en-US" sz="1800" b="1" i="0" dirty="0">
                <a:solidFill>
                  <a:srgbClr val="000000"/>
                </a:solidFill>
                <a:effectLst/>
                <a:latin typeface="+mj-lt"/>
              </a:rPr>
              <a:t> Add another </a:t>
            </a:r>
            <a:r>
              <a:rPr lang="en-US" sz="1800" b="1" i="0">
                <a:solidFill>
                  <a:srgbClr val="000000"/>
                </a:solidFill>
                <a:effectLst/>
                <a:latin typeface="+mj-lt"/>
              </a:rPr>
              <a:t>layers.</a:t>
            </a:r>
            <a:endParaRPr lang="en-US" sz="1800" b="1" i="0" dirty="0">
              <a:solidFill>
                <a:srgbClr val="000000"/>
              </a:solidFill>
              <a:effectLst/>
              <a:latin typeface="+mj-lt"/>
            </a:endParaRPr>
          </a:p>
          <a:p>
            <a:pPr algn="l">
              <a:buClr>
                <a:srgbClr val="0070C0"/>
              </a:buClr>
              <a:buSzPct val="80000"/>
            </a:pPr>
            <a:endParaRPr lang="en-US" sz="1800" b="1" i="0" dirty="0">
              <a:solidFill>
                <a:srgbClr val="000000"/>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60</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1A2ECB5D-2CE4-446E-BCED-95295D036210}"/>
              </a:ext>
            </a:extLst>
          </p:cNvPr>
          <p:cNvPicPr>
            <a:picLocks noChangeAspect="1"/>
          </p:cNvPicPr>
          <p:nvPr/>
        </p:nvPicPr>
        <p:blipFill>
          <a:blip r:embed="rId4"/>
          <a:stretch>
            <a:fillRect/>
          </a:stretch>
        </p:blipFill>
        <p:spPr>
          <a:xfrm>
            <a:off x="302862" y="2662814"/>
            <a:ext cx="3386983" cy="3555566"/>
          </a:xfrm>
          <a:prstGeom prst="rect">
            <a:avLst/>
          </a:prstGeom>
          <a:ln>
            <a:solidFill>
              <a:srgbClr val="C00000"/>
            </a:solidFill>
          </a:ln>
        </p:spPr>
      </p:pic>
      <p:pic>
        <p:nvPicPr>
          <p:cNvPr id="9" name="Picture 8">
            <a:extLst>
              <a:ext uri="{FF2B5EF4-FFF2-40B4-BE49-F238E27FC236}">
                <a16:creationId xmlns:a16="http://schemas.microsoft.com/office/drawing/2014/main" id="{21070CB0-2583-430A-A65E-C02B839C6236}"/>
              </a:ext>
            </a:extLst>
          </p:cNvPr>
          <p:cNvPicPr>
            <a:picLocks noChangeAspect="1"/>
          </p:cNvPicPr>
          <p:nvPr/>
        </p:nvPicPr>
        <p:blipFill>
          <a:blip r:embed="rId5"/>
          <a:stretch>
            <a:fillRect/>
          </a:stretch>
        </p:blipFill>
        <p:spPr>
          <a:xfrm>
            <a:off x="3763895" y="2780928"/>
            <a:ext cx="4856982" cy="2748866"/>
          </a:xfrm>
          <a:prstGeom prst="rect">
            <a:avLst/>
          </a:prstGeom>
          <a:ln>
            <a:solidFill>
              <a:srgbClr val="C00000"/>
            </a:solidFill>
          </a:ln>
        </p:spPr>
      </p:pic>
    </p:spTree>
    <p:extLst>
      <p:ext uri="{BB962C8B-B14F-4D97-AF65-F5344CB8AC3E}">
        <p14:creationId xmlns:p14="http://schemas.microsoft.com/office/powerpoint/2010/main" val="3143788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94.15 Exercise</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17477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Exercise</a:t>
            </a:r>
          </a:p>
          <a:p>
            <a:pPr marL="342900" indent="-342900" algn="l">
              <a:buClr>
                <a:srgbClr val="0070C0"/>
              </a:buClr>
              <a:buSzPct val="80000"/>
              <a:buFont typeface="Wingdings" pitchFamily="2" charset="2"/>
              <a:buChar char="u"/>
            </a:pPr>
            <a:r>
              <a:rPr lang="en-US" sz="1800" b="1" dirty="0">
                <a:solidFill>
                  <a:srgbClr val="000000"/>
                </a:solidFill>
                <a:latin typeface="+mj-lt"/>
              </a:rPr>
              <a:t>I</a:t>
            </a:r>
            <a:r>
              <a:rPr lang="en-US" sz="1800" b="1" i="0" dirty="0">
                <a:solidFill>
                  <a:srgbClr val="000000"/>
                </a:solidFill>
                <a:effectLst/>
                <a:latin typeface="+mj-lt"/>
              </a:rPr>
              <a:t>mprove upon the accuracy. </a:t>
            </a:r>
          </a:p>
          <a:p>
            <a:pPr marL="342900" indent="-342900" algn="l">
              <a:buClr>
                <a:srgbClr val="0070C0"/>
              </a:buClr>
              <a:buSzPct val="80000"/>
              <a:buFont typeface="Wingdings" pitchFamily="2" charset="2"/>
              <a:buChar char="u"/>
            </a:pPr>
            <a:r>
              <a:rPr lang="en-US" sz="1800" b="1" dirty="0">
                <a:solidFill>
                  <a:srgbClr val="000000"/>
                </a:solidFill>
                <a:latin typeface="+mj-lt"/>
              </a:rPr>
              <a:t>5. </a:t>
            </a:r>
            <a:r>
              <a:rPr lang="en-US" sz="1800" b="1" i="0" dirty="0">
                <a:solidFill>
                  <a:srgbClr val="000000"/>
                </a:solidFill>
                <a:effectLst/>
                <a:latin typeface="+mj-lt"/>
              </a:rPr>
              <a:t>Try different batch sizes. </a:t>
            </a:r>
          </a:p>
          <a:p>
            <a:pPr marL="342900" indent="-342900" algn="l">
              <a:buClr>
                <a:srgbClr val="0070C0"/>
              </a:buClr>
              <a:buSzPct val="80000"/>
              <a:buFont typeface="Wingdings" pitchFamily="2" charset="2"/>
              <a:buChar char="u"/>
            </a:pPr>
            <a:r>
              <a:rPr lang="en-US" sz="1800" b="1" dirty="0">
                <a:solidFill>
                  <a:srgbClr val="000000"/>
                </a:solidFill>
                <a:latin typeface="+mj-lt"/>
              </a:rPr>
              <a:t>A) </a:t>
            </a:r>
            <a:r>
              <a:rPr lang="en-US" sz="1800" b="1" dirty="0" err="1">
                <a:solidFill>
                  <a:srgbClr val="000000"/>
                </a:solidFill>
                <a:latin typeface="+mj-lt"/>
              </a:rPr>
              <a:t>h_hidden</a:t>
            </a:r>
            <a:r>
              <a:rPr lang="en-US" sz="1800" b="1" dirty="0">
                <a:solidFill>
                  <a:srgbClr val="000000"/>
                </a:solidFill>
                <a:latin typeface="+mj-lt"/>
              </a:rPr>
              <a:t> = 512, Learning rate = 0.001, </a:t>
            </a:r>
            <a:r>
              <a:rPr lang="en-US" sz="1800" b="1" dirty="0" err="1">
                <a:solidFill>
                  <a:srgbClr val="000000"/>
                </a:solidFill>
                <a:latin typeface="+mj-lt"/>
              </a:rPr>
              <a:t>batch_size</a:t>
            </a:r>
            <a:r>
              <a:rPr lang="en-US" sz="1800" b="1" dirty="0">
                <a:solidFill>
                  <a:srgbClr val="000000"/>
                </a:solidFill>
                <a:latin typeface="+mj-lt"/>
              </a:rPr>
              <a:t> = 250 =&gt; Accuracy = 0.9302</a:t>
            </a:r>
          </a:p>
          <a:p>
            <a:pPr marL="342900" indent="-342900" algn="l">
              <a:buClr>
                <a:srgbClr val="0070C0"/>
              </a:buClr>
              <a:buSzPct val="80000"/>
              <a:buFont typeface="Wingdings" pitchFamily="2" charset="2"/>
              <a:buChar char="u"/>
            </a:pPr>
            <a:r>
              <a:rPr lang="en-US" sz="1800" b="1" dirty="0">
                <a:solidFill>
                  <a:srgbClr val="000000"/>
                </a:solidFill>
                <a:latin typeface="+mj-lt"/>
              </a:rPr>
              <a:t>B) </a:t>
            </a:r>
            <a:r>
              <a:rPr lang="en-US" sz="1800" b="1" dirty="0" err="1">
                <a:solidFill>
                  <a:srgbClr val="000000"/>
                </a:solidFill>
                <a:latin typeface="+mj-lt"/>
              </a:rPr>
              <a:t>h_hidden</a:t>
            </a:r>
            <a:r>
              <a:rPr lang="en-US" sz="1800" b="1" dirty="0">
                <a:solidFill>
                  <a:srgbClr val="000000"/>
                </a:solidFill>
                <a:latin typeface="+mj-lt"/>
              </a:rPr>
              <a:t> = 512, Learning rate = 0.1 , </a:t>
            </a:r>
            <a:r>
              <a:rPr lang="en-US" sz="1800" b="1" dirty="0" err="1">
                <a:solidFill>
                  <a:srgbClr val="000000"/>
                </a:solidFill>
                <a:latin typeface="+mj-lt"/>
              </a:rPr>
              <a:t>batch_size</a:t>
            </a:r>
            <a:r>
              <a:rPr lang="en-US" sz="1800" b="1" dirty="0">
                <a:solidFill>
                  <a:srgbClr val="000000"/>
                </a:solidFill>
                <a:latin typeface="+mj-lt"/>
              </a:rPr>
              <a:t> = 250 =&gt; Accuracy = 0.9306</a:t>
            </a:r>
          </a:p>
          <a:p>
            <a:pPr algn="l">
              <a:buClr>
                <a:srgbClr val="0070C0"/>
              </a:buClr>
              <a:buSzPct val="80000"/>
            </a:pPr>
            <a:endParaRPr lang="en-US" sz="1800" b="1" i="0" dirty="0">
              <a:solidFill>
                <a:srgbClr val="000000"/>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61</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A73A21AC-15D5-4D0F-AFE5-2E2FBD3FFD82}"/>
              </a:ext>
            </a:extLst>
          </p:cNvPr>
          <p:cNvPicPr>
            <a:picLocks noChangeAspect="1"/>
          </p:cNvPicPr>
          <p:nvPr/>
        </p:nvPicPr>
        <p:blipFill>
          <a:blip r:embed="rId4"/>
          <a:stretch>
            <a:fillRect/>
          </a:stretch>
        </p:blipFill>
        <p:spPr>
          <a:xfrm>
            <a:off x="1187624" y="3068926"/>
            <a:ext cx="5163492" cy="3077065"/>
          </a:xfrm>
          <a:prstGeom prst="rect">
            <a:avLst/>
          </a:prstGeom>
          <a:ln>
            <a:solidFill>
              <a:srgbClr val="C00000"/>
            </a:solidFill>
          </a:ln>
        </p:spPr>
      </p:pic>
    </p:spTree>
    <p:extLst>
      <p:ext uri="{BB962C8B-B14F-4D97-AF65-F5344CB8AC3E}">
        <p14:creationId xmlns:p14="http://schemas.microsoft.com/office/powerpoint/2010/main" val="1412758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94.15 Exercise</a:t>
            </a:r>
            <a:endParaRPr lang="zh-TW" altLang="en-US" b="1" dirty="0">
              <a:solidFill>
                <a:srgbClr val="FFFF00"/>
              </a:solidFill>
            </a:endParaRPr>
          </a:p>
        </p:txBody>
      </p:sp>
      <p:sp>
        <p:nvSpPr>
          <p:cNvPr id="3" name="副標題 2"/>
          <p:cNvSpPr>
            <a:spLocks noGrp="1"/>
          </p:cNvSpPr>
          <p:nvPr>
            <p:ph type="subTitle" idx="1"/>
          </p:nvPr>
        </p:nvSpPr>
        <p:spPr>
          <a:xfrm>
            <a:off x="411481" y="1243849"/>
            <a:ext cx="8192968" cy="17531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Exercise</a:t>
            </a:r>
          </a:p>
          <a:p>
            <a:pPr marL="342900" indent="-342900" algn="l">
              <a:buClr>
                <a:srgbClr val="0070C0"/>
              </a:buClr>
              <a:buSzPct val="80000"/>
              <a:buFont typeface="Wingdings" pitchFamily="2" charset="2"/>
              <a:buChar char="u"/>
            </a:pPr>
            <a:r>
              <a:rPr lang="en-US" sz="1800" b="1" dirty="0">
                <a:solidFill>
                  <a:srgbClr val="000000"/>
                </a:solidFill>
                <a:latin typeface="+mj-lt"/>
              </a:rPr>
              <a:t>I</a:t>
            </a:r>
            <a:r>
              <a:rPr lang="en-US" sz="1800" b="1" i="0" dirty="0">
                <a:solidFill>
                  <a:srgbClr val="000000"/>
                </a:solidFill>
                <a:effectLst/>
                <a:latin typeface="+mj-lt"/>
              </a:rPr>
              <a:t>mprove upon the accuracy. </a:t>
            </a:r>
          </a:p>
          <a:p>
            <a:pPr marL="342900" indent="-342900" algn="l">
              <a:buClr>
                <a:srgbClr val="0070C0"/>
              </a:buClr>
              <a:buSzPct val="80000"/>
              <a:buFont typeface="Wingdings" pitchFamily="2" charset="2"/>
              <a:buChar char="u"/>
            </a:pPr>
            <a:r>
              <a:rPr lang="en-US" sz="1800" b="1" dirty="0">
                <a:solidFill>
                  <a:srgbClr val="000000"/>
                </a:solidFill>
                <a:latin typeface="+mj-lt"/>
              </a:rPr>
              <a:t>6. </a:t>
            </a:r>
            <a:r>
              <a:rPr lang="en-US" sz="1800" b="1" i="0" dirty="0">
                <a:solidFill>
                  <a:srgbClr val="000000"/>
                </a:solidFill>
                <a:effectLst/>
                <a:latin typeface="+mj-lt"/>
              </a:rPr>
              <a:t>What's the best accuracy you can get from this multi-layer perceptron?</a:t>
            </a:r>
          </a:p>
          <a:p>
            <a:pPr marL="342900" indent="-342900" algn="l">
              <a:buClr>
                <a:srgbClr val="0070C0"/>
              </a:buClr>
              <a:buSzPct val="80000"/>
              <a:buFont typeface="Wingdings" pitchFamily="2" charset="2"/>
              <a:buChar char="u"/>
            </a:pPr>
            <a:r>
              <a:rPr lang="en-US" altLang="en-US" sz="1800" b="1" dirty="0">
                <a:solidFill>
                  <a:srgbClr val="000000"/>
                </a:solidFill>
                <a:latin typeface="+mj-lt"/>
              </a:rPr>
              <a:t>Ans:</a:t>
            </a:r>
          </a:p>
          <a:p>
            <a:pPr marL="342900" indent="-342900" algn="l">
              <a:buClr>
                <a:srgbClr val="0070C0"/>
              </a:buClr>
              <a:buSzPct val="80000"/>
              <a:buFont typeface="Wingdings" pitchFamily="2" charset="2"/>
              <a:buChar char="u"/>
            </a:pPr>
            <a:r>
              <a:rPr lang="en-US" sz="1800" b="1" dirty="0">
                <a:solidFill>
                  <a:srgbClr val="000000"/>
                </a:solidFill>
                <a:latin typeface="+mj-lt"/>
              </a:rPr>
              <a:t>B) </a:t>
            </a:r>
            <a:r>
              <a:rPr lang="en-US" sz="1800" b="1" dirty="0" err="1">
                <a:solidFill>
                  <a:srgbClr val="000000"/>
                </a:solidFill>
                <a:latin typeface="+mj-lt"/>
              </a:rPr>
              <a:t>h_hidden</a:t>
            </a:r>
            <a:r>
              <a:rPr lang="en-US" sz="1800" b="1" dirty="0">
                <a:solidFill>
                  <a:srgbClr val="000000"/>
                </a:solidFill>
                <a:latin typeface="+mj-lt"/>
              </a:rPr>
              <a:t> = 1024 =&gt; Accuracy = 0.9318</a:t>
            </a:r>
            <a:r>
              <a:rPr lang="en-US" sz="1800" b="1" i="0" dirty="0">
                <a:solidFill>
                  <a:srgbClr val="000000"/>
                </a:solidFill>
                <a:effectLst/>
                <a:latin typeface="+mj-lt"/>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90672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63</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94.2 Handwriting Recognition</a:t>
            </a:r>
            <a:endParaRPr lang="zh-TW" altLang="en-US" b="1" dirty="0">
              <a:solidFill>
                <a:srgbClr val="FFFF00"/>
              </a:solidFill>
            </a:endParaRPr>
          </a:p>
        </p:txBody>
      </p:sp>
      <p:sp>
        <p:nvSpPr>
          <p:cNvPr id="3" name="副標題 2"/>
          <p:cNvSpPr>
            <a:spLocks noGrp="1"/>
          </p:cNvSpPr>
          <p:nvPr>
            <p:ph type="subTitle" idx="1"/>
          </p:nvPr>
        </p:nvSpPr>
        <p:spPr>
          <a:xfrm>
            <a:off x="365761" y="1312210"/>
            <a:ext cx="8321039" cy="29088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Handwriting Recognition</a:t>
            </a:r>
          </a:p>
          <a:p>
            <a:pPr marL="342900" indent="-342900" algn="l">
              <a:buClr>
                <a:srgbClr val="0070C0"/>
              </a:buClr>
              <a:buSzPct val="80000"/>
              <a:buFont typeface="Wingdings" pitchFamily="2" charset="2"/>
              <a:buChar char="u"/>
            </a:pPr>
            <a:r>
              <a:rPr lang="en-US" sz="1800" b="1" i="0" dirty="0">
                <a:solidFill>
                  <a:srgbClr val="000000"/>
                </a:solidFill>
                <a:effectLst/>
              </a:rPr>
              <a:t>The standard example for machine learning these days is the MNIST data set.</a:t>
            </a:r>
          </a:p>
          <a:p>
            <a:pPr marL="342900" indent="-342900" algn="l">
              <a:buClr>
                <a:srgbClr val="0070C0"/>
              </a:buClr>
              <a:buSzPct val="80000"/>
              <a:buFont typeface="Wingdings" pitchFamily="2" charset="2"/>
              <a:buChar char="u"/>
            </a:pPr>
            <a:r>
              <a:rPr lang="en-US" sz="1800" b="1" dirty="0">
                <a:solidFill>
                  <a:srgbClr val="000000"/>
                </a:solidFill>
              </a:rPr>
              <a:t>The MNIST</a:t>
            </a:r>
            <a:r>
              <a:rPr lang="en-US" sz="1800" b="1" i="0" dirty="0">
                <a:solidFill>
                  <a:srgbClr val="000000"/>
                </a:solidFill>
                <a:effectLst/>
              </a:rPr>
              <a:t> a collection of 70,000 handwriting samples of the numbers 0-9. </a:t>
            </a:r>
          </a:p>
          <a:p>
            <a:pPr marL="342900" indent="-342900" algn="l">
              <a:buClr>
                <a:srgbClr val="0070C0"/>
              </a:buClr>
              <a:buSzPct val="80000"/>
              <a:buFont typeface="Wingdings" pitchFamily="2" charset="2"/>
              <a:buChar char="u"/>
            </a:pPr>
            <a:r>
              <a:rPr lang="en-US" sz="1800" b="1" i="0" dirty="0">
                <a:solidFill>
                  <a:srgbClr val="000000"/>
                </a:solidFill>
                <a:effectLst/>
              </a:rPr>
              <a:t>Each image is 28 x 28 grayscale pixels, so we can treat each image as just a 1D array, or tensor, of 784 numbers. </a:t>
            </a:r>
          </a:p>
          <a:p>
            <a:pPr marL="342900" indent="-342900" algn="l">
              <a:buClr>
                <a:srgbClr val="0070C0"/>
              </a:buClr>
              <a:buSzPct val="80000"/>
              <a:buFont typeface="Wingdings" pitchFamily="2" charset="2"/>
              <a:buChar char="u"/>
            </a:pPr>
            <a:r>
              <a:rPr lang="en-US" sz="1800" b="1" i="0" dirty="0">
                <a:solidFill>
                  <a:srgbClr val="000000"/>
                </a:solidFill>
                <a:effectLst/>
              </a:rPr>
              <a:t>People who write from 0 to 9, our challenge is to create a neural </a:t>
            </a:r>
            <a:r>
              <a:rPr lang="en-US" sz="1800" b="1" dirty="0">
                <a:solidFill>
                  <a:srgbClr val="000000"/>
                </a:solidFill>
              </a:rPr>
              <a:t>network  that look at those images and try to figure out what number they represent?</a:t>
            </a:r>
          </a:p>
          <a:p>
            <a:pPr marL="342900" indent="-342900" algn="l">
              <a:buClr>
                <a:srgbClr val="0070C0"/>
              </a:buClr>
              <a:buSzPct val="80000"/>
              <a:buFont typeface="Wingdings" pitchFamily="2" charset="2"/>
              <a:buChar char="u"/>
            </a:pPr>
            <a:r>
              <a:rPr lang="en-US" sz="1800" b="1" i="0" dirty="0">
                <a:solidFill>
                  <a:srgbClr val="000000"/>
                </a:solidFill>
                <a:effectLst/>
              </a:rPr>
              <a:t>This is a very common and very good example when people are learning tensorflow.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C434ED98-2652-4E5C-9E24-5A257CD91191}"/>
              </a:ext>
            </a:extLst>
          </p:cNvPr>
          <p:cNvSpPr/>
          <p:nvPr/>
        </p:nvSpPr>
        <p:spPr>
          <a:xfrm>
            <a:off x="1691680" y="4365104"/>
            <a:ext cx="5400600" cy="2088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8A392D0-78C2-42B7-A26B-1F4A201582BB}"/>
              </a:ext>
            </a:extLst>
          </p:cNvPr>
          <p:cNvSpPr txBox="1"/>
          <p:nvPr/>
        </p:nvSpPr>
        <p:spPr>
          <a:xfrm>
            <a:off x="1835696" y="4421400"/>
            <a:ext cx="936104" cy="369332"/>
          </a:xfrm>
          <a:prstGeom prst="rect">
            <a:avLst/>
          </a:prstGeom>
          <a:solidFill>
            <a:schemeClr val="bg1">
              <a:lumMod val="85000"/>
            </a:schemeClr>
          </a:solidFill>
          <a:ln>
            <a:solidFill>
              <a:srgbClr val="C00000"/>
            </a:solidFill>
          </a:ln>
        </p:spPr>
        <p:txBody>
          <a:bodyPr wrap="square" rtlCol="0">
            <a:spAutoFit/>
          </a:bodyPr>
          <a:lstStyle/>
          <a:p>
            <a:r>
              <a:rPr lang="en-US" dirty="0"/>
              <a:t>MNIST</a:t>
            </a:r>
          </a:p>
        </p:txBody>
      </p:sp>
      <p:sp>
        <p:nvSpPr>
          <p:cNvPr id="11" name="TextBox 10">
            <a:extLst>
              <a:ext uri="{FF2B5EF4-FFF2-40B4-BE49-F238E27FC236}">
                <a16:creationId xmlns:a16="http://schemas.microsoft.com/office/drawing/2014/main" id="{63A9F577-6BF6-4B63-8241-F4751229B651}"/>
              </a:ext>
            </a:extLst>
          </p:cNvPr>
          <p:cNvSpPr txBox="1"/>
          <p:nvPr/>
        </p:nvSpPr>
        <p:spPr>
          <a:xfrm>
            <a:off x="1857781" y="4934748"/>
            <a:ext cx="1151329" cy="923330"/>
          </a:xfrm>
          <a:prstGeom prst="rect">
            <a:avLst/>
          </a:prstGeom>
          <a:solidFill>
            <a:schemeClr val="bg1">
              <a:lumMod val="85000"/>
            </a:schemeClr>
          </a:solidFill>
          <a:ln>
            <a:solidFill>
              <a:srgbClr val="C00000"/>
            </a:solidFill>
          </a:ln>
        </p:spPr>
        <p:txBody>
          <a:bodyPr wrap="square" rtlCol="0">
            <a:spAutoFit/>
          </a:bodyPr>
          <a:lstStyle/>
          <a:p>
            <a:r>
              <a:rPr lang="en-US" dirty="0"/>
              <a:t>70,000 images (from 0-9)</a:t>
            </a:r>
          </a:p>
        </p:txBody>
      </p:sp>
      <p:sp>
        <p:nvSpPr>
          <p:cNvPr id="12" name="TextBox 11">
            <a:extLst>
              <a:ext uri="{FF2B5EF4-FFF2-40B4-BE49-F238E27FC236}">
                <a16:creationId xmlns:a16="http://schemas.microsoft.com/office/drawing/2014/main" id="{020F4EC4-BE4A-4EE4-B355-26B3121F0511}"/>
              </a:ext>
            </a:extLst>
          </p:cNvPr>
          <p:cNvSpPr txBox="1"/>
          <p:nvPr/>
        </p:nvSpPr>
        <p:spPr>
          <a:xfrm>
            <a:off x="4572000" y="4530938"/>
            <a:ext cx="2184251" cy="369332"/>
          </a:xfrm>
          <a:prstGeom prst="rect">
            <a:avLst/>
          </a:prstGeom>
          <a:solidFill>
            <a:schemeClr val="bg1">
              <a:lumMod val="85000"/>
            </a:schemeClr>
          </a:solidFill>
          <a:ln>
            <a:solidFill>
              <a:srgbClr val="C00000"/>
            </a:solidFill>
          </a:ln>
        </p:spPr>
        <p:txBody>
          <a:bodyPr wrap="square" rtlCol="0">
            <a:spAutoFit/>
          </a:bodyPr>
          <a:lstStyle/>
          <a:p>
            <a:r>
              <a:rPr lang="en-US" dirty="0"/>
              <a:t>28 x 28 = 784 pixels</a:t>
            </a:r>
          </a:p>
        </p:txBody>
      </p:sp>
      <p:sp>
        <p:nvSpPr>
          <p:cNvPr id="13" name="TextBox 12">
            <a:extLst>
              <a:ext uri="{FF2B5EF4-FFF2-40B4-BE49-F238E27FC236}">
                <a16:creationId xmlns:a16="http://schemas.microsoft.com/office/drawing/2014/main" id="{C0D22F25-B219-4BC9-B708-4BAB20603EB1}"/>
              </a:ext>
            </a:extLst>
          </p:cNvPr>
          <p:cNvSpPr txBox="1"/>
          <p:nvPr/>
        </p:nvSpPr>
        <p:spPr>
          <a:xfrm>
            <a:off x="4192601" y="5173144"/>
            <a:ext cx="2184251" cy="369332"/>
          </a:xfrm>
          <a:prstGeom prst="rect">
            <a:avLst/>
          </a:prstGeom>
          <a:solidFill>
            <a:schemeClr val="bg1">
              <a:lumMod val="85000"/>
            </a:schemeClr>
          </a:solidFill>
          <a:ln>
            <a:solidFill>
              <a:srgbClr val="C00000"/>
            </a:solidFill>
          </a:ln>
        </p:spPr>
        <p:txBody>
          <a:bodyPr wrap="square" rtlCol="0">
            <a:spAutoFit/>
          </a:bodyPr>
          <a:lstStyle/>
          <a:p>
            <a:r>
              <a:rPr lang="en-US" dirty="0"/>
              <a:t>28 x 28 = 784 pixels</a:t>
            </a:r>
          </a:p>
        </p:txBody>
      </p:sp>
      <p:sp>
        <p:nvSpPr>
          <p:cNvPr id="15" name="TextBox 14">
            <a:extLst>
              <a:ext uri="{FF2B5EF4-FFF2-40B4-BE49-F238E27FC236}">
                <a16:creationId xmlns:a16="http://schemas.microsoft.com/office/drawing/2014/main" id="{0A945A40-F79B-40ED-B84A-683973E99A55}"/>
              </a:ext>
            </a:extLst>
          </p:cNvPr>
          <p:cNvSpPr txBox="1"/>
          <p:nvPr/>
        </p:nvSpPr>
        <p:spPr>
          <a:xfrm>
            <a:off x="3899242" y="5380501"/>
            <a:ext cx="2184251" cy="369332"/>
          </a:xfrm>
          <a:prstGeom prst="rect">
            <a:avLst/>
          </a:prstGeom>
          <a:solidFill>
            <a:schemeClr val="bg1">
              <a:lumMod val="85000"/>
            </a:schemeClr>
          </a:solidFill>
          <a:ln>
            <a:solidFill>
              <a:srgbClr val="C00000"/>
            </a:solidFill>
          </a:ln>
        </p:spPr>
        <p:txBody>
          <a:bodyPr wrap="square" rtlCol="0">
            <a:spAutoFit/>
          </a:bodyPr>
          <a:lstStyle/>
          <a:p>
            <a:r>
              <a:rPr lang="en-US" dirty="0"/>
              <a:t>28 x 28 = 784 pixels</a:t>
            </a:r>
          </a:p>
        </p:txBody>
      </p:sp>
      <p:sp>
        <p:nvSpPr>
          <p:cNvPr id="22" name="TextBox 21">
            <a:extLst>
              <a:ext uri="{FF2B5EF4-FFF2-40B4-BE49-F238E27FC236}">
                <a16:creationId xmlns:a16="http://schemas.microsoft.com/office/drawing/2014/main" id="{7D49E767-3502-4926-8CFC-EA0356C99CF2}"/>
              </a:ext>
            </a:extLst>
          </p:cNvPr>
          <p:cNvSpPr txBox="1"/>
          <p:nvPr/>
        </p:nvSpPr>
        <p:spPr>
          <a:xfrm>
            <a:off x="4996695" y="4878290"/>
            <a:ext cx="576065" cy="369332"/>
          </a:xfrm>
          <a:prstGeom prst="rect">
            <a:avLst/>
          </a:prstGeom>
          <a:noFill/>
        </p:spPr>
        <p:txBody>
          <a:bodyPr wrap="square" rtlCol="0">
            <a:spAutoFit/>
          </a:bodyPr>
          <a:lstStyle/>
          <a:p>
            <a:r>
              <a:rPr lang="en-US" dirty="0"/>
              <a:t>…</a:t>
            </a:r>
          </a:p>
        </p:txBody>
      </p:sp>
      <p:sp>
        <p:nvSpPr>
          <p:cNvPr id="24" name="TextBox 23">
            <a:extLst>
              <a:ext uri="{FF2B5EF4-FFF2-40B4-BE49-F238E27FC236}">
                <a16:creationId xmlns:a16="http://schemas.microsoft.com/office/drawing/2014/main" id="{03C7893E-2AF7-4996-8460-6461790D0A5D}"/>
              </a:ext>
            </a:extLst>
          </p:cNvPr>
          <p:cNvSpPr txBox="1"/>
          <p:nvPr/>
        </p:nvSpPr>
        <p:spPr>
          <a:xfrm>
            <a:off x="3784397" y="5664512"/>
            <a:ext cx="2184251" cy="369332"/>
          </a:xfrm>
          <a:prstGeom prst="rect">
            <a:avLst/>
          </a:prstGeom>
          <a:solidFill>
            <a:schemeClr val="bg1">
              <a:lumMod val="85000"/>
            </a:schemeClr>
          </a:solidFill>
          <a:ln>
            <a:solidFill>
              <a:srgbClr val="C00000"/>
            </a:solidFill>
          </a:ln>
        </p:spPr>
        <p:txBody>
          <a:bodyPr wrap="square" rtlCol="0">
            <a:spAutoFit/>
          </a:bodyPr>
          <a:lstStyle/>
          <a:p>
            <a:r>
              <a:rPr lang="en-US" dirty="0"/>
              <a:t>28 x 28 = 784 pixels</a:t>
            </a:r>
          </a:p>
        </p:txBody>
      </p:sp>
      <p:cxnSp>
        <p:nvCxnSpPr>
          <p:cNvPr id="26" name="Straight Connector 25">
            <a:extLst>
              <a:ext uri="{FF2B5EF4-FFF2-40B4-BE49-F238E27FC236}">
                <a16:creationId xmlns:a16="http://schemas.microsoft.com/office/drawing/2014/main" id="{3D9E7023-8FFE-4601-AC3D-C5FC57E4AEB3}"/>
              </a:ext>
            </a:extLst>
          </p:cNvPr>
          <p:cNvCxnSpPr>
            <a:cxnSpLocks/>
          </p:cNvCxnSpPr>
          <p:nvPr/>
        </p:nvCxnSpPr>
        <p:spPr>
          <a:xfrm>
            <a:off x="3009110" y="5882712"/>
            <a:ext cx="1562890" cy="460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3FC5F34-6D7A-48A7-A19D-88AA3BECC1B3}"/>
              </a:ext>
            </a:extLst>
          </p:cNvPr>
          <p:cNvCxnSpPr>
            <a:cxnSpLocks/>
          </p:cNvCxnSpPr>
          <p:nvPr/>
        </p:nvCxnSpPr>
        <p:spPr>
          <a:xfrm flipV="1">
            <a:off x="3059832" y="4530938"/>
            <a:ext cx="1368152" cy="403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418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94.3 Read MNIST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02897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94.3 Read MNIST Data</a:t>
            </a:r>
            <a:endParaRPr lang="zh-TW" altLang="en-US" b="1" dirty="0">
              <a:solidFill>
                <a:srgbClr val="FFFF00"/>
              </a:solidFill>
            </a:endParaRPr>
          </a:p>
        </p:txBody>
      </p:sp>
      <p:sp>
        <p:nvSpPr>
          <p:cNvPr id="3" name="副標題 2"/>
          <p:cNvSpPr>
            <a:spLocks noGrp="1"/>
          </p:cNvSpPr>
          <p:nvPr>
            <p:ph type="subTitle" idx="1"/>
          </p:nvPr>
        </p:nvSpPr>
        <p:spPr>
          <a:xfrm>
            <a:off x="365760" y="1312210"/>
            <a:ext cx="8321039" cy="20447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Import Libraries</a:t>
            </a:r>
          </a:p>
          <a:p>
            <a:pPr marL="342900" indent="-342900" algn="l">
              <a:buClr>
                <a:srgbClr val="0070C0"/>
              </a:buClr>
              <a:buSzPct val="80000"/>
              <a:buFont typeface="Wingdings" pitchFamily="2" charset="2"/>
              <a:buChar char="u"/>
            </a:pPr>
            <a:r>
              <a:rPr lang="en-US" sz="1800" b="1" i="0" dirty="0">
                <a:solidFill>
                  <a:srgbClr val="000000"/>
                </a:solidFill>
                <a:effectLst/>
              </a:rPr>
              <a:t>We import the data libraries.</a:t>
            </a:r>
          </a:p>
          <a:p>
            <a:pPr marL="342900" indent="-342900" algn="l">
              <a:buClr>
                <a:srgbClr val="0070C0"/>
              </a:buClr>
              <a:buSzPct val="80000"/>
              <a:buFont typeface="Wingdings" pitchFamily="2" charset="2"/>
              <a:buChar char="u"/>
            </a:pPr>
            <a:r>
              <a:rPr lang="en-US" sz="1800" b="1" dirty="0">
                <a:solidFill>
                  <a:srgbClr val="000000"/>
                </a:solidFill>
              </a:rPr>
              <a:t>1. import numpy</a:t>
            </a:r>
          </a:p>
          <a:p>
            <a:pPr marL="342900" indent="-342900" algn="l">
              <a:buClr>
                <a:srgbClr val="0070C0"/>
              </a:buClr>
              <a:buSzPct val="80000"/>
              <a:buFont typeface="Wingdings" pitchFamily="2" charset="2"/>
              <a:buChar char="u"/>
            </a:pPr>
            <a:r>
              <a:rPr lang="en-US" sz="1800" b="1" dirty="0">
                <a:solidFill>
                  <a:srgbClr val="000000"/>
                </a:solidFill>
              </a:rPr>
              <a:t>2. import </a:t>
            </a:r>
            <a:r>
              <a:rPr lang="en-US" sz="1800" b="1" dirty="0" err="1">
                <a:solidFill>
                  <a:srgbClr val="000000"/>
                </a:solidFill>
              </a:rPr>
              <a:t>tensroflow</a:t>
            </a:r>
            <a:endParaRPr lang="en-US" sz="1800" b="1" dirty="0">
              <a:solidFill>
                <a:srgbClr val="000000"/>
              </a:solidFill>
            </a:endParaRPr>
          </a:p>
          <a:p>
            <a:pPr marL="342900" indent="-342900" algn="l">
              <a:buClr>
                <a:srgbClr val="0070C0"/>
              </a:buClr>
              <a:buSzPct val="80000"/>
              <a:buFont typeface="Wingdings" pitchFamily="2" charset="2"/>
              <a:buChar char="u"/>
            </a:pPr>
            <a:r>
              <a:rPr lang="en-US" sz="1800" b="1" dirty="0">
                <a:solidFill>
                  <a:srgbClr val="000000"/>
                </a:solidFill>
              </a:rPr>
              <a:t>3. </a:t>
            </a:r>
            <a:r>
              <a:rPr lang="en-US" sz="1800" b="1" dirty="0" err="1">
                <a:solidFill>
                  <a:srgbClr val="000000"/>
                </a:solidFill>
              </a:rPr>
              <a:t>tensroflow.keras.datset</a:t>
            </a:r>
            <a:r>
              <a:rPr lang="en-US" sz="1800" b="1" dirty="0">
                <a:solidFill>
                  <a:srgbClr val="000000"/>
                </a:solidFill>
              </a:rPr>
              <a:t> import mnist. </a:t>
            </a:r>
          </a:p>
          <a:p>
            <a:pPr marL="342900" indent="-342900" algn="l">
              <a:buClr>
                <a:srgbClr val="0070C0"/>
              </a:buClr>
              <a:buSzPct val="80000"/>
              <a:buFont typeface="Wingdings" pitchFamily="2" charset="2"/>
              <a:buChar char="u"/>
            </a:pPr>
            <a:r>
              <a:rPr lang="en-US" sz="1800" b="1" dirty="0">
                <a:solidFill>
                  <a:srgbClr val="000000"/>
                </a:solidFill>
              </a:rPr>
              <a:t>The mnist class is part of </a:t>
            </a:r>
            <a:r>
              <a:rPr lang="en-US" sz="1800" b="1" dirty="0" err="1">
                <a:solidFill>
                  <a:srgbClr val="000000"/>
                </a:solidFill>
              </a:rPr>
              <a:t>tensroflow.keras.datset</a:t>
            </a:r>
            <a:r>
              <a:rPr lang="en-US" sz="1800" b="1" dirty="0">
                <a:solidFill>
                  <a:srgbClr val="000000"/>
                </a:solidFill>
              </a:rPr>
              <a:t> package.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B2F8135E-44EE-4732-9E9E-2A4C64421DAB}"/>
              </a:ext>
            </a:extLst>
          </p:cNvPr>
          <p:cNvPicPr>
            <a:picLocks noChangeAspect="1"/>
          </p:cNvPicPr>
          <p:nvPr/>
        </p:nvPicPr>
        <p:blipFill>
          <a:blip r:embed="rId4"/>
          <a:stretch>
            <a:fillRect/>
          </a:stretch>
        </p:blipFill>
        <p:spPr>
          <a:xfrm>
            <a:off x="1835696" y="3544458"/>
            <a:ext cx="3962400" cy="1266825"/>
          </a:xfrm>
          <a:prstGeom prst="rect">
            <a:avLst/>
          </a:prstGeom>
          <a:ln>
            <a:solidFill>
              <a:srgbClr val="C00000"/>
            </a:solidFill>
          </a:ln>
        </p:spPr>
      </p:pic>
    </p:spTree>
    <p:extLst>
      <p:ext uri="{BB962C8B-B14F-4D97-AF65-F5344CB8AC3E}">
        <p14:creationId xmlns:p14="http://schemas.microsoft.com/office/powerpoint/2010/main" val="390695940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13413</TotalTime>
  <Words>4585</Words>
  <Application>Microsoft Office PowerPoint</Application>
  <PresentationFormat>On-screen Show (4:3)</PresentationFormat>
  <Paragraphs>479</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Consolas</vt:lpstr>
      <vt:lpstr>var(--ytd-video-primary-info-renderer-title-font-family, inherit)</vt:lpstr>
      <vt:lpstr>Wingdings</vt:lpstr>
      <vt:lpstr>Office 佈景主題</vt:lpstr>
      <vt:lpstr>94 Run TF 2.0: Part 01 Examples</vt:lpstr>
      <vt:lpstr>94 Run TF 2.0: Part 01 Examples</vt:lpstr>
      <vt:lpstr>94.1 Add Two Numbers</vt:lpstr>
      <vt:lpstr>94.1 Add Two Numbers</vt:lpstr>
      <vt:lpstr>94.1 Add Two Numbers</vt:lpstr>
      <vt:lpstr>94.2 Handwriting Recognition</vt:lpstr>
      <vt:lpstr>94.2 Handwriting Recognition</vt:lpstr>
      <vt:lpstr>94.3 Read MNIST Data</vt:lpstr>
      <vt:lpstr>94.3 Read MNIST Data</vt:lpstr>
      <vt:lpstr>94.3 Read MNIST Data</vt:lpstr>
      <vt:lpstr>94.3 Read MNIST Data</vt:lpstr>
      <vt:lpstr>94.3 Read MNIST Data</vt:lpstr>
      <vt:lpstr>94.3 Read MNIST Data</vt:lpstr>
      <vt:lpstr>94.3 Read MNIST Data</vt:lpstr>
      <vt:lpstr>94.3 Read MNIST Data</vt:lpstr>
      <vt:lpstr>94.3 Read MNIST Data</vt:lpstr>
      <vt:lpstr>94.3 Read MNIST Data</vt:lpstr>
      <vt:lpstr>94.3 Read MNIST Data</vt:lpstr>
      <vt:lpstr>94.4 Display Training Label Image</vt:lpstr>
      <vt:lpstr>94.4 Display Training Label Image</vt:lpstr>
      <vt:lpstr>94.4 Display Training Label Image</vt:lpstr>
      <vt:lpstr>94.4 Display Training Label Image</vt:lpstr>
      <vt:lpstr>94.4 Display Training Label Image</vt:lpstr>
      <vt:lpstr>94.4 Display Training Label Image</vt:lpstr>
      <vt:lpstr>94.4 Display Training Label Image</vt:lpstr>
      <vt:lpstr>94.4 Display Training Label Image</vt:lpstr>
      <vt:lpstr>94.5 Display Input Flatten Image</vt:lpstr>
      <vt:lpstr>94.5 Display Input Flatten Image</vt:lpstr>
      <vt:lpstr>94.5 Display Input Flatten Image</vt:lpstr>
      <vt:lpstr>94.5 Display Input Flatten Image</vt:lpstr>
      <vt:lpstr>94.6 Setup Parameter</vt:lpstr>
      <vt:lpstr>94.6 Setup Parameter</vt:lpstr>
      <vt:lpstr>94.6 Setup Parameter</vt:lpstr>
      <vt:lpstr>94.6 Setup Parameter</vt:lpstr>
      <vt:lpstr>94.7 Setup ANN</vt:lpstr>
      <vt:lpstr>94.7 Setup ANN</vt:lpstr>
      <vt:lpstr>94.8 Create Model</vt:lpstr>
      <vt:lpstr>94.8 Create Model</vt:lpstr>
      <vt:lpstr>94.9 Define Loss Function</vt:lpstr>
      <vt:lpstr>94.9 Define Loss Function</vt:lpstr>
      <vt:lpstr>94.10 Setup Optimizer</vt:lpstr>
      <vt:lpstr>94.10 Setup Optimizer</vt:lpstr>
      <vt:lpstr>94.11 Train and Accuracy</vt:lpstr>
      <vt:lpstr>94.11 Train and Accuracy</vt:lpstr>
      <vt:lpstr>94.12 Run</vt:lpstr>
      <vt:lpstr>94.12 Run</vt:lpstr>
      <vt:lpstr>94.12 Run</vt:lpstr>
      <vt:lpstr>94.13 Validation</vt:lpstr>
      <vt:lpstr>94.13 Validation</vt:lpstr>
      <vt:lpstr>94.14 Verify Misclassified</vt:lpstr>
      <vt:lpstr>94.14 Verify Misclassified</vt:lpstr>
      <vt:lpstr>94.14 Verify Misclassified</vt:lpstr>
      <vt:lpstr>94.14 Verify Misclassified</vt:lpstr>
      <vt:lpstr>94.14 Verify Misclassified</vt:lpstr>
      <vt:lpstr>94.15 Exercise</vt:lpstr>
      <vt:lpstr>94.15 Exercise</vt:lpstr>
      <vt:lpstr>94.15 Exercise</vt:lpstr>
      <vt:lpstr>94.15 Exercise</vt:lpstr>
      <vt:lpstr>94.15 Exercise</vt:lpstr>
      <vt:lpstr>94.15 Exercise</vt:lpstr>
      <vt:lpstr>94.15 Exercise</vt:lpstr>
      <vt:lpstr>94.15 Exercise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6950</cp:revision>
  <dcterms:created xsi:type="dcterms:W3CDTF">2018-09-28T16:40:41Z</dcterms:created>
  <dcterms:modified xsi:type="dcterms:W3CDTF">2020-09-18T00:48:31Z</dcterms:modified>
</cp:coreProperties>
</file>