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17" r:id="rId3"/>
    <p:sldId id="319" r:id="rId4"/>
    <p:sldId id="320" r:id="rId5"/>
    <p:sldId id="321" r:id="rId6"/>
    <p:sldId id="322" r:id="rId7"/>
    <p:sldId id="323" r:id="rId8"/>
    <p:sldId id="324" r:id="rId9"/>
    <p:sldId id="325" r:id="rId10"/>
    <p:sldId id="326" r:id="rId11"/>
    <p:sldId id="327" r:id="rId12"/>
    <p:sldId id="331" r:id="rId13"/>
    <p:sldId id="328" r:id="rId14"/>
    <p:sldId id="330" r:id="rId15"/>
    <p:sldId id="329" r:id="rId16"/>
    <p:sldId id="332" r:id="rId17"/>
    <p:sldId id="336" r:id="rId18"/>
    <p:sldId id="333" r:id="rId19"/>
    <p:sldId id="335" r:id="rId20"/>
    <p:sldId id="334" r:id="rId21"/>
    <p:sldId id="339" r:id="rId22"/>
    <p:sldId id="340" r:id="rId23"/>
    <p:sldId id="337" r:id="rId24"/>
    <p:sldId id="342" r:id="rId25"/>
    <p:sldId id="343" r:id="rId26"/>
    <p:sldId id="341" r:id="rId27"/>
    <p:sldId id="345" r:id="rId28"/>
    <p:sldId id="344" r:id="rId29"/>
    <p:sldId id="346" r:id="rId30"/>
    <p:sldId id="347" r:id="rId31"/>
    <p:sldId id="348"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6" autoAdjust="0"/>
    <p:restoredTop sz="95401" autoAdjust="0"/>
  </p:normalViewPr>
  <p:slideViewPr>
    <p:cSldViewPr>
      <p:cViewPr varScale="1">
        <p:scale>
          <a:sx n="94" d="100"/>
          <a:sy n="94"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youtube.com/watch?v=s4Lcf9du9L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 Run Tensorflow 2.0: Part 02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71273" y="1365814"/>
            <a:ext cx="8291263" cy="1352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Cross Entropy</a:t>
            </a:r>
          </a:p>
          <a:p>
            <a:pPr marL="342900" indent="-342900" algn="l">
              <a:buClr>
                <a:srgbClr val="0070C0"/>
              </a:buClr>
              <a:buSzPct val="80000"/>
              <a:buFont typeface="Wingdings" pitchFamily="2" charset="2"/>
              <a:buChar char="u"/>
            </a:pPr>
            <a:r>
              <a:rPr lang="en-US" sz="1800" b="1" i="0" dirty="0">
                <a:solidFill>
                  <a:srgbClr val="29303B"/>
                </a:solidFill>
                <a:effectLst/>
              </a:rPr>
              <a:t>We define loss function: It </a:t>
            </a:r>
            <a:r>
              <a:rPr lang="en-US" sz="1800" b="1" dirty="0">
                <a:solidFill>
                  <a:srgbClr val="29303B"/>
                </a:solidFill>
              </a:rPr>
              <a:t>uses </a:t>
            </a:r>
            <a:r>
              <a:rPr lang="en-US" sz="1800" b="1" i="0" dirty="0">
                <a:solidFill>
                  <a:srgbClr val="29303B"/>
                </a:solidFill>
                <a:effectLst/>
              </a:rPr>
              <a:t>cross-entropy to calculate the loss.</a:t>
            </a:r>
          </a:p>
          <a:p>
            <a:pPr marL="342900" indent="-342900" algn="l">
              <a:buClr>
                <a:srgbClr val="0070C0"/>
              </a:buClr>
              <a:buSzPct val="80000"/>
              <a:buFont typeface="Wingdings" pitchFamily="2" charset="2"/>
              <a:buChar char="u"/>
            </a:pPr>
            <a:r>
              <a:rPr lang="en-US" sz="1800" b="1" dirty="0">
                <a:solidFill>
                  <a:srgbClr val="29303B"/>
                </a:solidFill>
              </a:rPr>
              <a:t>The loss function</a:t>
            </a:r>
            <a:r>
              <a:rPr lang="en-US" sz="1800" b="1" i="0" dirty="0">
                <a:solidFill>
                  <a:srgbClr val="29303B"/>
                </a:solidFill>
                <a:effectLst/>
              </a:rPr>
              <a:t> performs gradient descent. The loss function penalizes incorrect classifications. That makes training go quickly.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B8FE2C1-1CFB-4052-B705-932A7C18D948}"/>
              </a:ext>
            </a:extLst>
          </p:cNvPr>
          <p:cNvPicPr>
            <a:picLocks noChangeAspect="1"/>
          </p:cNvPicPr>
          <p:nvPr/>
        </p:nvPicPr>
        <p:blipFill>
          <a:blip r:embed="rId4"/>
          <a:stretch>
            <a:fillRect/>
          </a:stretch>
        </p:blipFill>
        <p:spPr>
          <a:xfrm>
            <a:off x="1475656" y="3050140"/>
            <a:ext cx="5772150" cy="1352550"/>
          </a:xfrm>
          <a:prstGeom prst="rect">
            <a:avLst/>
          </a:prstGeom>
          <a:ln>
            <a:solidFill>
              <a:srgbClr val="C00000"/>
            </a:solidFill>
          </a:ln>
        </p:spPr>
      </p:pic>
    </p:spTree>
    <p:extLst>
      <p:ext uri="{BB962C8B-B14F-4D97-AF65-F5344CB8AC3E}">
        <p14:creationId xmlns:p14="http://schemas.microsoft.com/office/powerpoint/2010/main" val="391531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0876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 Neurons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use one hot encoding </a:t>
            </a:r>
            <a:r>
              <a:rPr lang="en-US" sz="1800" b="1" dirty="0">
                <a:solidFill>
                  <a:srgbClr val="29303B"/>
                </a:solidFill>
              </a:rPr>
              <a:t>for </a:t>
            </a:r>
            <a:r>
              <a:rPr lang="en-US" sz="1800" b="1" dirty="0" err="1">
                <a:solidFill>
                  <a:srgbClr val="29303B"/>
                </a:solidFill>
              </a:rPr>
              <a:t>y_true</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C00000"/>
                </a:solidFill>
                <a:effectLst/>
              </a:rPr>
              <a:t>What is one hot encoding? We encode the Category label into different digit string.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descr="What is One Hot Encoding and How to Do It | by Michael DelSole | Medium">
            <a:extLst>
              <a:ext uri="{FF2B5EF4-FFF2-40B4-BE49-F238E27FC236}">
                <a16:creationId xmlns:a16="http://schemas.microsoft.com/office/drawing/2014/main" id="{6BE2E5F7-7CB6-4F58-9645-3C9B1FF11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2" y="2419762"/>
            <a:ext cx="3743325" cy="12192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5072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Train Neurons</a:t>
            </a:r>
          </a:p>
          <a:p>
            <a:pPr marL="342900" indent="-342900" algn="l">
              <a:buClr>
                <a:srgbClr val="0070C0"/>
              </a:buClr>
              <a:buSzPct val="80000"/>
              <a:buFont typeface="Wingdings" pitchFamily="2" charset="2"/>
              <a:buChar char="u"/>
            </a:pPr>
            <a:r>
              <a:rPr lang="en-US" sz="1800" b="1" i="0" dirty="0">
                <a:solidFill>
                  <a:schemeClr val="tx1"/>
                </a:solidFill>
                <a:effectLst/>
              </a:rPr>
              <a:t>Next we will define our loss function for use in measuring our progress in gradient descent: cross-entropy, which applies a logarithmic scale to penalize incorrect classifications much more than ones that are close. </a:t>
            </a:r>
          </a:p>
          <a:p>
            <a:pPr marL="342900" indent="-342900" algn="l">
              <a:buClr>
                <a:srgbClr val="0070C0"/>
              </a:buClr>
              <a:buSzPct val="80000"/>
              <a:buFont typeface="Wingdings" pitchFamily="2" charset="2"/>
              <a:buChar char="u"/>
            </a:pPr>
            <a:r>
              <a:rPr lang="en-US" sz="1800" b="1" i="0" dirty="0">
                <a:solidFill>
                  <a:schemeClr val="tx1"/>
                </a:solidFill>
                <a:effectLst/>
              </a:rPr>
              <a:t>In this function, </a:t>
            </a:r>
            <a:r>
              <a:rPr lang="en-US" sz="1800" b="1" i="0" dirty="0" err="1">
                <a:solidFill>
                  <a:schemeClr val="tx1"/>
                </a:solidFill>
                <a:effectLst/>
              </a:rPr>
              <a:t>y_pred</a:t>
            </a:r>
            <a:r>
              <a:rPr lang="en-US" sz="1800" b="1" i="0" dirty="0">
                <a:solidFill>
                  <a:schemeClr val="tx1"/>
                </a:solidFill>
                <a:effectLst/>
              </a:rPr>
              <a:t> is the output of our final layer, and we're comparing that against the target labels used for training in </a:t>
            </a:r>
            <a:r>
              <a:rPr lang="en-US" sz="1800" b="1" i="0" dirty="0" err="1">
                <a:solidFill>
                  <a:schemeClr val="tx1"/>
                </a:solidFill>
                <a:effectLst/>
              </a:rPr>
              <a:t>y_true</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i="0" dirty="0">
                <a:solidFill>
                  <a:schemeClr val="tx1"/>
                </a:solidFill>
                <a:effectLst/>
              </a:rPr>
              <a:t>To compare our known "true" labels of 0-9 to the output of our neural network, we need to convert the labels to "one-hot" encoding. </a:t>
            </a:r>
          </a:p>
          <a:p>
            <a:pPr marL="342900" indent="-342900" algn="l">
              <a:buClr>
                <a:srgbClr val="0070C0"/>
              </a:buClr>
              <a:buSzPct val="80000"/>
              <a:buFont typeface="Wingdings" pitchFamily="2" charset="2"/>
              <a:buChar char="u"/>
            </a:pPr>
            <a:r>
              <a:rPr lang="en-US" sz="1800" b="1" i="0" dirty="0">
                <a:solidFill>
                  <a:schemeClr val="tx1"/>
                </a:solidFill>
                <a:effectLst/>
              </a:rPr>
              <a:t>Our output layer has a neuron for each possible label of 0-9, not a single neuron with an integer in it, for example, [1, 0, 0, 0, 0, 0, 0, 0, 0, 0] represent for ‘0’, [0, 1, 0, 0, 0, 0, 0, 0, 0, 0] represent for ‘2’, [0, 0, 1, 0, 0, 0, 0, 0, 0, 0] represent for ‘3’, …, and [0, 0, 0, 0, 0, 0, 0, 0, 0, 1] represent for ‘9’.</a:t>
            </a:r>
          </a:p>
          <a:p>
            <a:pPr marL="342900" indent="-342900" algn="l">
              <a:buClr>
                <a:srgbClr val="0070C0"/>
              </a:buClr>
              <a:buSzPct val="80000"/>
              <a:buFont typeface="Wingdings" pitchFamily="2" charset="2"/>
              <a:buChar char="u"/>
            </a:pPr>
            <a:r>
              <a:rPr lang="en-US" sz="1800" b="1" i="0" dirty="0">
                <a:solidFill>
                  <a:schemeClr val="tx1"/>
                </a:solidFill>
                <a:effectLst/>
              </a:rPr>
              <a:t>For example, if we have "true" label for an image is ‘1’, we represent that in one-hot format as [0, 1, 0, 0, 0, 0, 0, 0, 0, 0].</a:t>
            </a:r>
          </a:p>
          <a:p>
            <a:pPr marL="342900" indent="-342900" algn="l">
              <a:buClr>
                <a:srgbClr val="0070C0"/>
              </a:buClr>
              <a:buSzPct val="80000"/>
              <a:buFont typeface="Wingdings" pitchFamily="2" charset="2"/>
              <a:buChar char="u"/>
            </a:pPr>
            <a:r>
              <a:rPr lang="en-US" sz="1800" b="1" i="0" dirty="0">
                <a:solidFill>
                  <a:schemeClr val="tx1"/>
                </a:solidFill>
                <a:effectLst/>
              </a:rPr>
              <a:t>This makes it easier to compare the known label to the output neurons.</a:t>
            </a:r>
          </a:p>
          <a:p>
            <a:pPr marL="342900" indent="-342900" algn="l">
              <a:buClr>
                <a:srgbClr val="0070C0"/>
              </a:buClr>
              <a:buSzPct val="80000"/>
              <a:buFont typeface="Wingdings" pitchFamily="2" charset="2"/>
              <a:buChar char="u"/>
            </a:pPr>
            <a:r>
              <a:rPr lang="en-US" sz="1800" b="1" dirty="0">
                <a:solidFill>
                  <a:schemeClr val="tx1"/>
                </a:solidFill>
              </a:rPr>
              <a:t>Each one-hot encoding array has the probability with that.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219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95.2 Cross Entropy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3525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 Neurons</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tf.clip_by_value</a:t>
            </a:r>
            <a:r>
              <a:rPr lang="en-US" sz="1800" b="1" dirty="0">
                <a:solidFill>
                  <a:srgbClr val="29303B"/>
                </a:solidFill>
              </a:rPr>
              <a:t> (</a:t>
            </a:r>
            <a:r>
              <a:rPr lang="en-US" sz="1800" b="1" dirty="0" err="1">
                <a:solidFill>
                  <a:srgbClr val="29303B"/>
                </a:solidFill>
              </a:rPr>
              <a:t>y_pred</a:t>
            </a:r>
            <a:r>
              <a:rPr lang="en-US" sz="1800" b="1" dirty="0">
                <a:solidFill>
                  <a:srgbClr val="29303B"/>
                </a:solidFill>
              </a:rPr>
              <a:t>, </a:t>
            </a:r>
            <a:r>
              <a:rPr lang="en-US" sz="1800" b="1" dirty="0" err="1">
                <a:solidFill>
                  <a:srgbClr val="29303B"/>
                </a:solidFill>
              </a:rPr>
              <a:t>clip_value_min</a:t>
            </a:r>
            <a:r>
              <a:rPr lang="en-US" sz="1800" b="1" dirty="0">
                <a:solidFill>
                  <a:srgbClr val="29303B"/>
                </a:solidFill>
              </a:rPr>
              <a:t>, </a:t>
            </a:r>
            <a:r>
              <a:rPr lang="en-US" sz="1800" b="1" dirty="0" err="1">
                <a:solidFill>
                  <a:srgbClr val="29303B"/>
                </a:solidFill>
              </a:rPr>
              <a:t>clip_value_max</a:t>
            </a:r>
            <a:r>
              <a:rPr lang="en-US" sz="1800" b="1" dirty="0">
                <a:solidFill>
                  <a:srgbClr val="29303B"/>
                </a:solidFill>
              </a:rPr>
              <a:t>) scale the value </a:t>
            </a:r>
            <a:r>
              <a:rPr lang="en-US" sz="1800" b="1" dirty="0" err="1">
                <a:solidFill>
                  <a:srgbClr val="29303B"/>
                </a:solidFill>
              </a:rPr>
              <a:t>sof</a:t>
            </a:r>
            <a:r>
              <a:rPr lang="en-US" sz="1800" b="1" dirty="0">
                <a:solidFill>
                  <a:srgbClr val="29303B"/>
                </a:solidFill>
              </a:rPr>
              <a:t> </a:t>
            </a:r>
            <a:r>
              <a:rPr lang="en-US" sz="1800" b="1" dirty="0" err="1">
                <a:solidFill>
                  <a:srgbClr val="29303B"/>
                </a:solidFill>
              </a:rPr>
              <a:t>p_pred</a:t>
            </a:r>
            <a:r>
              <a:rPr lang="en-US" sz="1800" b="1" dirty="0">
                <a:solidFill>
                  <a:srgbClr val="29303B"/>
                </a:solidFill>
              </a:rPr>
              <a:t> between min and max.</a:t>
            </a:r>
          </a:p>
          <a:p>
            <a:pPr marL="342900" indent="-342900" algn="l">
              <a:buClr>
                <a:srgbClr val="0070C0"/>
              </a:buClr>
              <a:buSzPct val="80000"/>
              <a:buFont typeface="Wingdings" pitchFamily="2" charset="2"/>
              <a:buChar char="u"/>
            </a:pPr>
            <a:r>
              <a:rPr lang="en-US" sz="1800" b="1" dirty="0" err="1">
                <a:solidFill>
                  <a:srgbClr val="29303B"/>
                </a:solidFill>
              </a:rPr>
              <a:t>Tf.reduce_main</a:t>
            </a:r>
            <a:r>
              <a:rPr lang="en-US" sz="1800" b="1" dirty="0">
                <a:solidFill>
                  <a:srgbClr val="29303B"/>
                </a:solidFill>
              </a:rPr>
              <a:t> () compute the cross-entropy: H(x) = -sum { x in P(x) * log [P(x)]}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B8FE2C1-1CFB-4052-B705-932A7C18D948}"/>
              </a:ext>
            </a:extLst>
          </p:cNvPr>
          <p:cNvPicPr>
            <a:picLocks noChangeAspect="1"/>
          </p:cNvPicPr>
          <p:nvPr/>
        </p:nvPicPr>
        <p:blipFill>
          <a:blip r:embed="rId4"/>
          <a:stretch>
            <a:fillRect/>
          </a:stretch>
        </p:blipFill>
        <p:spPr>
          <a:xfrm>
            <a:off x="1619672" y="3063875"/>
            <a:ext cx="5772150" cy="1352550"/>
          </a:xfrm>
          <a:prstGeom prst="rect">
            <a:avLst/>
          </a:prstGeom>
          <a:ln>
            <a:solidFill>
              <a:srgbClr val="C00000"/>
            </a:solidFill>
          </a:ln>
        </p:spPr>
      </p:pic>
    </p:spTree>
    <p:extLst>
      <p:ext uri="{BB962C8B-B14F-4D97-AF65-F5344CB8AC3E}">
        <p14:creationId xmlns:p14="http://schemas.microsoft.com/office/powerpoint/2010/main" val="367875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95.3 Optimizer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871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032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Next, we call </a:t>
            </a:r>
            <a:r>
              <a:rPr lang="en-US" sz="1800" b="1" dirty="0" err="1">
                <a:solidFill>
                  <a:srgbClr val="C00000"/>
                </a:solidFill>
              </a:rPr>
              <a:t>tk.keras.optimizers.SGD</a:t>
            </a:r>
            <a:r>
              <a:rPr lang="en-US" sz="1800" b="1" dirty="0">
                <a:solidFill>
                  <a:srgbClr val="C00000"/>
                </a:solidFill>
              </a:rPr>
              <a:t> (</a:t>
            </a:r>
            <a:r>
              <a:rPr lang="en-US" sz="1800" b="1" dirty="0" err="1">
                <a:solidFill>
                  <a:srgbClr val="C00000"/>
                </a:solidFill>
              </a:rPr>
              <a:t>learning_rate</a:t>
            </a:r>
            <a:r>
              <a:rPr lang="en-US" sz="1800" b="1" dirty="0">
                <a:solidFill>
                  <a:srgbClr val="C00000"/>
                </a:solidFill>
              </a:rPr>
              <a:t>).</a:t>
            </a:r>
          </a:p>
          <a:p>
            <a:pPr marL="342900" indent="-342900" algn="l">
              <a:buClr>
                <a:srgbClr val="0070C0"/>
              </a:buClr>
              <a:buSzPct val="80000"/>
              <a:buFont typeface="Wingdings" pitchFamily="2" charset="2"/>
              <a:buChar char="u"/>
            </a:pPr>
            <a:r>
              <a:rPr lang="en-US" sz="1800" b="1" dirty="0">
                <a:solidFill>
                  <a:srgbClr val="29303B"/>
                </a:solidFill>
              </a:rPr>
              <a:t>The optimizer uses SGD (stochastic gradient descent) algorithm with learning rate as hyper parameter.</a:t>
            </a:r>
          </a:p>
          <a:p>
            <a:pPr marL="342900" indent="-342900" algn="l">
              <a:buClr>
                <a:srgbClr val="0070C0"/>
              </a:buClr>
              <a:buSzPct val="80000"/>
              <a:buFont typeface="Wingdings" pitchFamily="2" charset="2"/>
              <a:buChar char="u"/>
            </a:pPr>
            <a:r>
              <a:rPr lang="en-US" sz="1800" b="1" dirty="0">
                <a:solidFill>
                  <a:srgbClr val="29303B"/>
                </a:solidFill>
              </a:rPr>
              <a:t>In Machine Learning, the hyper parameter is to control the learning process. The other parameters, such as, weight are derived via training. </a:t>
            </a: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3447546"/>
            <a:ext cx="6172200" cy="3028950"/>
          </a:xfrm>
          <a:prstGeom prst="rect">
            <a:avLst/>
          </a:prstGeom>
          <a:ln>
            <a:solidFill>
              <a:srgbClr val="C00000"/>
            </a:solidFill>
          </a:ln>
        </p:spPr>
      </p:pic>
    </p:spTree>
    <p:extLst>
      <p:ext uri="{BB962C8B-B14F-4D97-AF65-F5344CB8AC3E}">
        <p14:creationId xmlns:p14="http://schemas.microsoft.com/office/powerpoint/2010/main" val="369905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28216" y="1365815"/>
            <a:ext cx="8404718" cy="1631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define </a:t>
            </a:r>
            <a:r>
              <a:rPr lang="en-US" sz="1800" b="1" dirty="0" err="1">
                <a:solidFill>
                  <a:srgbClr val="29303B"/>
                </a:solidFill>
              </a:rPr>
              <a:t>run_optimization</a:t>
            </a:r>
            <a:r>
              <a:rPr lang="en-US" sz="1800" b="1" dirty="0">
                <a:solidFill>
                  <a:srgbClr val="29303B"/>
                </a:solidFill>
              </a:rPr>
              <a:t>(). </a:t>
            </a:r>
          </a:p>
          <a:p>
            <a:pPr marL="342900" indent="-342900" algn="l">
              <a:buClr>
                <a:srgbClr val="0070C0"/>
              </a:buClr>
              <a:buSzPct val="80000"/>
              <a:buFont typeface="Wingdings" pitchFamily="2" charset="2"/>
              <a:buChar char="u"/>
            </a:pPr>
            <a:r>
              <a:rPr lang="en-US" sz="1800" b="1" dirty="0">
                <a:solidFill>
                  <a:srgbClr val="29303B"/>
                </a:solidFill>
              </a:rPr>
              <a:t>This will be very easy if we use high level Keras API.</a:t>
            </a:r>
          </a:p>
          <a:p>
            <a:pPr marL="342900" indent="-342900" algn="l">
              <a:buClr>
                <a:srgbClr val="0070C0"/>
              </a:buClr>
              <a:buSzPct val="80000"/>
              <a:buFont typeface="Wingdings" pitchFamily="2" charset="2"/>
              <a:buChar char="u"/>
            </a:pPr>
            <a:r>
              <a:rPr lang="en-US" sz="1800" b="1" dirty="0">
                <a:solidFill>
                  <a:srgbClr val="29303B"/>
                </a:solidFill>
              </a:rPr>
              <a:t>Right now, we use low level TensorFlow API to understand the internal of optimizer.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3431928"/>
            <a:ext cx="6172200" cy="3028950"/>
          </a:xfrm>
          <a:prstGeom prst="rect">
            <a:avLst/>
          </a:prstGeom>
          <a:ln>
            <a:solidFill>
              <a:srgbClr val="C00000"/>
            </a:solidFill>
          </a:ln>
        </p:spPr>
      </p:pic>
    </p:spTree>
    <p:extLst>
      <p:ext uri="{BB962C8B-B14F-4D97-AF65-F5344CB8AC3E}">
        <p14:creationId xmlns:p14="http://schemas.microsoft.com/office/powerpoint/2010/main" val="169501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28216" y="1365815"/>
            <a:ext cx="8404718" cy="169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call </a:t>
            </a:r>
            <a:r>
              <a:rPr lang="en-US" sz="1800" b="1" dirty="0" err="1">
                <a:solidFill>
                  <a:srgbClr val="29303B"/>
                </a:solidFill>
              </a:rPr>
              <a:t>tf.GradientTape</a:t>
            </a:r>
            <a:r>
              <a:rPr lang="en-US" sz="1800" b="1" dirty="0">
                <a:solidFill>
                  <a:srgbClr val="29303B"/>
                </a:solidFill>
              </a:rPr>
              <a:t>() for differentiation of </a:t>
            </a:r>
            <a:r>
              <a:rPr lang="en-US" sz="1800" b="1" dirty="0" err="1">
                <a:solidFill>
                  <a:srgbClr val="29303B"/>
                </a:solidFill>
              </a:rPr>
              <a:t>neural_net</a:t>
            </a:r>
            <a:r>
              <a:rPr lang="en-US" sz="1800" b="1" dirty="0">
                <a:solidFill>
                  <a:srgbClr val="29303B"/>
                </a:solidFill>
              </a:rPr>
              <a:t>() which defines the topology of our neural network. </a:t>
            </a:r>
          </a:p>
          <a:p>
            <a:pPr marL="342900" indent="-342900" algn="l">
              <a:buClr>
                <a:srgbClr val="0070C0"/>
              </a:buClr>
              <a:buSzPct val="80000"/>
              <a:buFont typeface="Wingdings" pitchFamily="2" charset="2"/>
              <a:buChar char="u"/>
            </a:pPr>
            <a:r>
              <a:rPr lang="en-US" sz="1800" b="1" dirty="0">
                <a:solidFill>
                  <a:srgbClr val="29303B"/>
                </a:solidFill>
              </a:rPr>
              <a:t>Compute the lost function (or </a:t>
            </a:r>
            <a:r>
              <a:rPr lang="en-US" sz="1800" b="1" dirty="0" err="1">
                <a:solidFill>
                  <a:srgbClr val="29303B"/>
                </a:solidFill>
              </a:rPr>
              <a:t>cross_entropy</a:t>
            </a:r>
            <a:r>
              <a:rPr lang="en-US" sz="1800" b="1" dirty="0">
                <a:solidFill>
                  <a:srgbClr val="29303B"/>
                </a:solidFill>
              </a:rPr>
              <a:t>()) that we defined.</a:t>
            </a:r>
          </a:p>
          <a:p>
            <a:pPr marL="342900" indent="-342900" algn="l">
              <a:buClr>
                <a:srgbClr val="0070C0"/>
              </a:buClr>
              <a:buSzPct val="80000"/>
              <a:buFont typeface="Wingdings" pitchFamily="2" charset="2"/>
              <a:buChar char="u"/>
            </a:pPr>
            <a:r>
              <a:rPr lang="en-US" sz="1800" b="1" dirty="0">
                <a:solidFill>
                  <a:srgbClr val="29303B"/>
                </a:solidFill>
              </a:rPr>
              <a:t>This allows us to optimize this neural network.</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551816" y="3234975"/>
            <a:ext cx="6172200" cy="3028950"/>
          </a:xfrm>
          <a:prstGeom prst="rect">
            <a:avLst/>
          </a:prstGeom>
          <a:ln>
            <a:solidFill>
              <a:srgbClr val="C00000"/>
            </a:solidFill>
          </a:ln>
        </p:spPr>
      </p:pic>
    </p:spTree>
    <p:extLst>
      <p:ext uri="{BB962C8B-B14F-4D97-AF65-F5344CB8AC3E}">
        <p14:creationId xmlns:p14="http://schemas.microsoft.com/office/powerpoint/2010/main" val="13050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95.3 Optimizer</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2087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Optimizer</a:t>
            </a:r>
          </a:p>
          <a:p>
            <a:pPr marL="342900" indent="-342900" algn="l">
              <a:buClr>
                <a:srgbClr val="0070C0"/>
              </a:buClr>
              <a:buSzPct val="80000"/>
              <a:buFont typeface="Wingdings" pitchFamily="2" charset="2"/>
              <a:buChar char="u"/>
            </a:pPr>
            <a:r>
              <a:rPr lang="en-US" sz="1800" b="1" dirty="0">
                <a:solidFill>
                  <a:srgbClr val="29303B"/>
                </a:solidFill>
              </a:rPr>
              <a:t>We update the trainable variables with weights and bias at each training step.</a:t>
            </a:r>
          </a:p>
          <a:p>
            <a:pPr marL="342900" indent="-342900" algn="l">
              <a:buClr>
                <a:srgbClr val="0070C0"/>
              </a:buClr>
              <a:buSzPct val="80000"/>
              <a:buFont typeface="Wingdings" pitchFamily="2" charset="2"/>
              <a:buChar char="u"/>
            </a:pPr>
            <a:r>
              <a:rPr lang="en-US" sz="1800" b="1" dirty="0">
                <a:solidFill>
                  <a:srgbClr val="29303B"/>
                </a:solidFill>
              </a:rPr>
              <a:t>Compute the gradients with loss and trainable variables.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874F437-1E17-40CF-9A18-3A07F6B90685}"/>
              </a:ext>
            </a:extLst>
          </p:cNvPr>
          <p:cNvPicPr>
            <a:picLocks noChangeAspect="1"/>
          </p:cNvPicPr>
          <p:nvPr/>
        </p:nvPicPr>
        <p:blipFill>
          <a:blip r:embed="rId4"/>
          <a:stretch>
            <a:fillRect/>
          </a:stretch>
        </p:blipFill>
        <p:spPr>
          <a:xfrm>
            <a:off x="1638300" y="2780928"/>
            <a:ext cx="6172200" cy="3028950"/>
          </a:xfrm>
          <a:prstGeom prst="rect">
            <a:avLst/>
          </a:prstGeom>
          <a:ln>
            <a:solidFill>
              <a:srgbClr val="C00000"/>
            </a:solidFill>
          </a:ln>
        </p:spPr>
      </p:pic>
    </p:spTree>
    <p:extLst>
      <p:ext uri="{BB962C8B-B14F-4D97-AF65-F5344CB8AC3E}">
        <p14:creationId xmlns:p14="http://schemas.microsoft.com/office/powerpoint/2010/main" val="95775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95.4 Accuracy Metric</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2475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E0A514A-3D3C-44A3-9336-23A92919329F}"/>
              </a:ext>
            </a:extLst>
          </p:cNvPr>
          <p:cNvPicPr>
            <a:picLocks noChangeAspect="1"/>
          </p:cNvPicPr>
          <p:nvPr/>
        </p:nvPicPr>
        <p:blipFill>
          <a:blip r:embed="rId2"/>
          <a:stretch>
            <a:fillRect/>
          </a:stretch>
        </p:blipFill>
        <p:spPr>
          <a:xfrm>
            <a:off x="945306" y="3067887"/>
            <a:ext cx="6553200" cy="314325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 Run Tensorflow 2.0: Part 02</a:t>
            </a:r>
            <a:endParaRPr lang="zh-TW" altLang="en-US" b="1" dirty="0">
              <a:solidFill>
                <a:srgbClr val="FFFF00"/>
              </a:solidFill>
            </a:endParaRPr>
          </a:p>
        </p:txBody>
      </p:sp>
      <p:sp>
        <p:nvSpPr>
          <p:cNvPr id="3" name="副標題 2"/>
          <p:cNvSpPr>
            <a:spLocks noGrp="1"/>
          </p:cNvSpPr>
          <p:nvPr>
            <p:ph type="subTitle" idx="1"/>
          </p:nvPr>
        </p:nvSpPr>
        <p:spPr>
          <a:xfrm>
            <a:off x="426368" y="1418787"/>
            <a:ext cx="8291263" cy="14101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Tensorflow 2.0: Part 02</a:t>
            </a:r>
          </a:p>
          <a:p>
            <a:pPr marL="342900" indent="-342900" algn="l">
              <a:buClr>
                <a:srgbClr val="0070C0"/>
              </a:buClr>
              <a:buSzPct val="80000"/>
              <a:buFont typeface="Wingdings" pitchFamily="2" charset="2"/>
              <a:buChar char="u"/>
            </a:pPr>
            <a:r>
              <a:rPr lang="en-US" altLang="en-US" sz="1800" b="1" dirty="0">
                <a:solidFill>
                  <a:srgbClr val="29303B"/>
                </a:solidFill>
              </a:rPr>
              <a:t>We discussed the neural network topology.</a:t>
            </a:r>
          </a:p>
          <a:p>
            <a:pPr marL="342900" indent="-342900" algn="l">
              <a:buClr>
                <a:srgbClr val="0070C0"/>
              </a:buClr>
              <a:buSzPct val="80000"/>
              <a:buFont typeface="Wingdings" pitchFamily="2" charset="2"/>
              <a:buChar char="u"/>
            </a:pPr>
            <a:r>
              <a:rPr lang="en-US" sz="1800" b="1" i="0" dirty="0">
                <a:solidFill>
                  <a:srgbClr val="29303B"/>
                </a:solidFill>
                <a:effectLst/>
              </a:rPr>
              <a:t>We have matrix multiplication and addition functions here.</a:t>
            </a:r>
          </a:p>
          <a:p>
            <a:pPr marL="342900" indent="-342900" algn="l">
              <a:buClr>
                <a:srgbClr val="0070C0"/>
              </a:buClr>
              <a:buSzPct val="80000"/>
              <a:buFont typeface="Wingdings" pitchFamily="2" charset="2"/>
              <a:buChar char="u"/>
            </a:pPr>
            <a:r>
              <a:rPr lang="en-US" sz="1800" b="1" dirty="0">
                <a:solidFill>
                  <a:srgbClr val="29303B"/>
                </a:solidFill>
              </a:rPr>
              <a:t>Open the “</a:t>
            </a:r>
            <a:r>
              <a:rPr lang="en-US" sz="1800" b="1" dirty="0" err="1">
                <a:solidFill>
                  <a:srgbClr val="29303B"/>
                </a:solidFill>
              </a:rPr>
              <a:t>Tensorflow.ipynb</a:t>
            </a:r>
            <a:r>
              <a:rPr lang="en-US" sz="1800" b="1" dirty="0">
                <a:solidFill>
                  <a:srgbClr val="29303B"/>
                </a:solidFill>
              </a:rPr>
              <a:t>” or “01_topology.py.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95.4 Accuracy Metric</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2888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Accuracy Metric</a:t>
            </a:r>
          </a:p>
          <a:p>
            <a:pPr marL="342900" indent="-342900" algn="l">
              <a:buClr>
                <a:srgbClr val="0070C0"/>
              </a:buClr>
              <a:buSzPct val="80000"/>
              <a:buFont typeface="Wingdings" pitchFamily="2" charset="2"/>
              <a:buChar char="u"/>
            </a:pPr>
            <a:r>
              <a:rPr lang="en-US" sz="1800" b="1" dirty="0">
                <a:solidFill>
                  <a:srgbClr val="29303B"/>
                </a:solidFill>
              </a:rPr>
              <a:t>Accuracy Metric compute an accuracy metric at each prediction of each stage.</a:t>
            </a:r>
          </a:p>
          <a:p>
            <a:pPr marL="342900" indent="-342900" algn="l">
              <a:buClr>
                <a:srgbClr val="0070C0"/>
              </a:buClr>
              <a:buSzPct val="80000"/>
              <a:buFont typeface="Wingdings" pitchFamily="2" charset="2"/>
              <a:buChar char="u"/>
            </a:pPr>
            <a:r>
              <a:rPr lang="en-US" sz="1800" b="1" dirty="0">
                <a:solidFill>
                  <a:srgbClr val="29303B"/>
                </a:solidFill>
              </a:rPr>
              <a:t>We use argmax (maximum argument) to compare each output array that is correspond to our one hot encoded value and compare that to the one hot encoded known value that we had for that label.</a:t>
            </a:r>
          </a:p>
          <a:p>
            <a:pPr marL="342900" indent="-342900" algn="l">
              <a:buClr>
                <a:srgbClr val="0070C0"/>
              </a:buClr>
              <a:buSzPct val="80000"/>
              <a:buFont typeface="Wingdings" pitchFamily="2" charset="2"/>
              <a:buChar char="u"/>
            </a:pPr>
            <a:r>
              <a:rPr lang="en-US" sz="1800" b="1" dirty="0">
                <a:solidFill>
                  <a:srgbClr val="29303B"/>
                </a:solidFill>
              </a:rPr>
              <a:t>We call reduce.mean() to compute the accuracy of each individual prediction and average that across the entire dataset.</a:t>
            </a: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520CBFD-0E2B-456A-B3C5-71B57ADE4CCF}"/>
              </a:ext>
            </a:extLst>
          </p:cNvPr>
          <p:cNvPicPr>
            <a:picLocks noChangeAspect="1"/>
          </p:cNvPicPr>
          <p:nvPr/>
        </p:nvPicPr>
        <p:blipFill>
          <a:blip r:embed="rId4"/>
          <a:stretch>
            <a:fillRect/>
          </a:stretch>
        </p:blipFill>
        <p:spPr>
          <a:xfrm>
            <a:off x="1023937" y="3854574"/>
            <a:ext cx="7096125" cy="1676400"/>
          </a:xfrm>
          <a:prstGeom prst="rect">
            <a:avLst/>
          </a:prstGeom>
          <a:ln>
            <a:solidFill>
              <a:srgbClr val="C00000"/>
            </a:solidFill>
          </a:ln>
        </p:spPr>
      </p:pic>
    </p:spTree>
    <p:extLst>
      <p:ext uri="{BB962C8B-B14F-4D97-AF65-F5344CB8AC3E}">
        <p14:creationId xmlns:p14="http://schemas.microsoft.com/office/powerpoint/2010/main" val="52878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95.4 Accuracy Metric</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6489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Accuracy Metric</a:t>
            </a:r>
          </a:p>
          <a:p>
            <a:pPr marL="342900" indent="-342900" algn="l">
              <a:buClr>
                <a:srgbClr val="0070C0"/>
              </a:buClr>
              <a:buSzPct val="80000"/>
              <a:buFont typeface="Wingdings" pitchFamily="2" charset="2"/>
              <a:buChar char="u"/>
            </a:pPr>
            <a:r>
              <a:rPr lang="en-US" sz="1800" b="1" dirty="0">
                <a:solidFill>
                  <a:srgbClr val="29303B"/>
                </a:solidFill>
              </a:rPr>
              <a:t>Now</a:t>
            </a:r>
            <a:r>
              <a:rPr lang="en-US" sz="1800" b="1" i="0" dirty="0">
                <a:solidFill>
                  <a:srgbClr val="29303B"/>
                </a:solidFill>
                <a:effectLst/>
              </a:rPr>
              <a:t> we have everything we need.</a:t>
            </a:r>
          </a:p>
          <a:p>
            <a:pPr marL="342900" indent="-342900" algn="l">
              <a:buClr>
                <a:srgbClr val="0070C0"/>
              </a:buClr>
              <a:buSzPct val="80000"/>
              <a:buFont typeface="Wingdings" pitchFamily="2" charset="2"/>
              <a:buChar char="u"/>
            </a:pPr>
            <a:r>
              <a:rPr lang="en-US" sz="1800" b="1" dirty="0">
                <a:solidFill>
                  <a:srgbClr val="29303B"/>
                </a:solidFill>
              </a:rPr>
              <a:t>1. </a:t>
            </a:r>
            <a:r>
              <a:rPr lang="en-US" sz="1800" b="1" i="0" dirty="0">
                <a:solidFill>
                  <a:srgbClr val="29303B"/>
                </a:solidFill>
                <a:effectLst/>
              </a:rPr>
              <a:t>We have the topology of our network defined.</a:t>
            </a:r>
          </a:p>
          <a:p>
            <a:pPr marL="342900" indent="-342900" algn="l">
              <a:buClr>
                <a:srgbClr val="0070C0"/>
              </a:buClr>
              <a:buSzPct val="80000"/>
              <a:buFont typeface="Wingdings" pitchFamily="2" charset="2"/>
              <a:buChar char="u"/>
            </a:pPr>
            <a:r>
              <a:rPr lang="en-US" sz="1800" b="1" dirty="0">
                <a:solidFill>
                  <a:srgbClr val="29303B"/>
                </a:solidFill>
              </a:rPr>
              <a:t>2. </a:t>
            </a:r>
            <a:r>
              <a:rPr lang="en-US" sz="1800" b="1" i="0" dirty="0">
                <a:solidFill>
                  <a:srgbClr val="29303B"/>
                </a:solidFill>
                <a:effectLst/>
              </a:rPr>
              <a:t>We have the variables defined for our weights and biases.</a:t>
            </a:r>
          </a:p>
          <a:p>
            <a:pPr marL="342900" indent="-342900" algn="l">
              <a:buClr>
                <a:srgbClr val="0070C0"/>
              </a:buClr>
              <a:buSzPct val="80000"/>
              <a:buFont typeface="Wingdings" pitchFamily="2" charset="2"/>
              <a:buChar char="u"/>
            </a:pPr>
            <a:r>
              <a:rPr lang="en-US" sz="1800" b="1" dirty="0">
                <a:solidFill>
                  <a:srgbClr val="29303B"/>
                </a:solidFill>
              </a:rPr>
              <a:t>3. </a:t>
            </a:r>
            <a:r>
              <a:rPr lang="en-US" sz="1800" b="1" i="0" dirty="0">
                <a:solidFill>
                  <a:srgbClr val="29303B"/>
                </a:solidFill>
                <a:effectLst/>
              </a:rPr>
              <a:t>We have a loss function defined which is cross entropy.</a:t>
            </a:r>
          </a:p>
          <a:p>
            <a:pPr marL="342900" indent="-342900" algn="l">
              <a:buClr>
                <a:srgbClr val="0070C0"/>
              </a:buClr>
              <a:buSzPct val="80000"/>
              <a:buFont typeface="Wingdings" pitchFamily="2" charset="2"/>
              <a:buChar char="u"/>
            </a:pPr>
            <a:r>
              <a:rPr lang="en-US" sz="1800" b="1" dirty="0">
                <a:solidFill>
                  <a:srgbClr val="29303B"/>
                </a:solidFill>
              </a:rPr>
              <a:t>4. </a:t>
            </a:r>
            <a:r>
              <a:rPr lang="en-US" sz="1800" b="1" i="0" dirty="0">
                <a:solidFill>
                  <a:srgbClr val="29303B"/>
                </a:solidFill>
                <a:effectLst/>
              </a:rPr>
              <a:t>And we have an optimization function that ties it all together called Run optimization.</a:t>
            </a:r>
          </a:p>
          <a:p>
            <a:pPr marL="342900" indent="-342900" algn="l">
              <a:buClr>
                <a:srgbClr val="0070C0"/>
              </a:buClr>
              <a:buSzPct val="80000"/>
              <a:buFont typeface="Wingdings" pitchFamily="2" charset="2"/>
              <a:buChar char="u"/>
            </a:pPr>
            <a:r>
              <a:rPr lang="en-US" sz="1800" b="1" i="0" dirty="0">
                <a:solidFill>
                  <a:srgbClr val="29303B"/>
                </a:solidFill>
                <a:effectLst/>
              </a:rPr>
              <a:t>5. We have accuracy metric to measure the accuracy of each training process.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588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95.5 Training Process/Accuracy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21491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95.5 Training Process/Accuracy</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8649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Training Process</a:t>
            </a:r>
          </a:p>
          <a:p>
            <a:pPr marL="342900" indent="-342900" algn="l">
              <a:buClr>
                <a:srgbClr val="0070C0"/>
              </a:buClr>
              <a:buSzPct val="80000"/>
              <a:buFont typeface="Wingdings" pitchFamily="2" charset="2"/>
              <a:buChar char="u"/>
            </a:pPr>
            <a:r>
              <a:rPr lang="en-US" sz="1800" b="1" dirty="0">
                <a:solidFill>
                  <a:srgbClr val="29303B"/>
                </a:solidFill>
              </a:rPr>
              <a:t>The Training process contains 3000 training steps. We divide 60000 samples into 250 batches. Each batch contains 240 samples [= (60000 samples)/(250 batches)].</a:t>
            </a:r>
          </a:p>
          <a:p>
            <a:pPr marL="342900" indent="-342900" algn="l">
              <a:buClr>
                <a:srgbClr val="0070C0"/>
              </a:buClr>
              <a:buSzPct val="80000"/>
              <a:buFont typeface="Wingdings" pitchFamily="2" charset="2"/>
              <a:buChar char="u"/>
            </a:pPr>
            <a:r>
              <a:rPr lang="en-US" sz="1800" b="1" dirty="0">
                <a:solidFill>
                  <a:srgbClr val="29303B"/>
                </a:solidFill>
              </a:rPr>
              <a:t>We run optimization at each 3000 training step (Each training step contains 240 samples).</a:t>
            </a:r>
          </a:p>
          <a:p>
            <a:pPr marL="342900" indent="-342900" algn="l">
              <a:buClr>
                <a:srgbClr val="0070C0"/>
              </a:buClr>
              <a:buSzPct val="80000"/>
              <a:buFont typeface="Wingdings" pitchFamily="2" charset="2"/>
              <a:buChar char="u"/>
            </a:pPr>
            <a:r>
              <a:rPr lang="en-US" sz="1800" b="1" dirty="0">
                <a:solidFill>
                  <a:srgbClr val="29303B"/>
                </a:solidFill>
              </a:rPr>
              <a:t>We display the progress every 100 steps of current batch.</a:t>
            </a:r>
          </a:p>
          <a:p>
            <a:pPr marL="342900" indent="-342900" algn="l">
              <a:buClr>
                <a:srgbClr val="0070C0"/>
              </a:buClr>
              <a:buSzPct val="80000"/>
              <a:buFont typeface="Wingdings" pitchFamily="2" charset="2"/>
              <a:buChar char="u"/>
            </a:pPr>
            <a:r>
              <a:rPr lang="en-US" sz="1800" b="1" dirty="0">
                <a:solidFill>
                  <a:srgbClr val="29303B"/>
                </a:solidFill>
              </a:rPr>
              <a:t>Each display the predictions that combined of 250 batches (with cross entropy, loss function, and accuracy metric).</a:t>
            </a:r>
          </a:p>
          <a:p>
            <a:pPr marL="342900" indent="-342900" algn="l">
              <a:buClr>
                <a:srgbClr val="0070C0"/>
              </a:buClr>
              <a:buSzPct val="80000"/>
              <a:buFont typeface="Wingdings" pitchFamily="2" charset="2"/>
              <a:buChar char="u"/>
            </a:pPr>
            <a:r>
              <a:rPr lang="en-US" sz="1800" b="1" dirty="0">
                <a:solidFill>
                  <a:srgbClr val="29303B"/>
                </a:solidFill>
              </a:rPr>
              <a:t>We display the progress every 100 steps of current batch.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687262C1-AE51-456B-A471-708717022FA6}"/>
              </a:ext>
            </a:extLst>
          </p:cNvPr>
          <p:cNvPicPr>
            <a:picLocks noChangeAspect="1"/>
          </p:cNvPicPr>
          <p:nvPr/>
        </p:nvPicPr>
        <p:blipFill>
          <a:blip r:embed="rId4"/>
          <a:stretch>
            <a:fillRect/>
          </a:stretch>
        </p:blipFill>
        <p:spPr>
          <a:xfrm>
            <a:off x="368009" y="4365104"/>
            <a:ext cx="2133600" cy="999281"/>
          </a:xfrm>
          <a:prstGeom prst="rect">
            <a:avLst/>
          </a:prstGeom>
          <a:ln>
            <a:solidFill>
              <a:srgbClr val="C00000"/>
            </a:solidFill>
          </a:ln>
        </p:spPr>
      </p:pic>
      <p:pic>
        <p:nvPicPr>
          <p:cNvPr id="9" name="Picture 8">
            <a:extLst>
              <a:ext uri="{FF2B5EF4-FFF2-40B4-BE49-F238E27FC236}">
                <a16:creationId xmlns:a16="http://schemas.microsoft.com/office/drawing/2014/main" id="{4E7BBF9C-BD63-4499-AB8D-ACA4CEF28089}"/>
              </a:ext>
            </a:extLst>
          </p:cNvPr>
          <p:cNvPicPr>
            <a:picLocks noChangeAspect="1"/>
          </p:cNvPicPr>
          <p:nvPr/>
        </p:nvPicPr>
        <p:blipFill>
          <a:blip r:embed="rId5"/>
          <a:stretch>
            <a:fillRect/>
          </a:stretch>
        </p:blipFill>
        <p:spPr>
          <a:xfrm>
            <a:off x="2590800" y="4365104"/>
            <a:ext cx="6302342" cy="1888860"/>
          </a:xfrm>
          <a:prstGeom prst="rect">
            <a:avLst/>
          </a:prstGeom>
          <a:ln>
            <a:solidFill>
              <a:srgbClr val="C00000"/>
            </a:solidFill>
          </a:ln>
        </p:spPr>
      </p:pic>
    </p:spTree>
    <p:extLst>
      <p:ext uri="{BB962C8B-B14F-4D97-AF65-F5344CB8AC3E}">
        <p14:creationId xmlns:p14="http://schemas.microsoft.com/office/powerpoint/2010/main" val="304641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95.5 Training Process/Accuracy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2540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Training Accuracy</a:t>
            </a:r>
          </a:p>
          <a:p>
            <a:pPr marL="342900" indent="-342900" algn="l">
              <a:buClr>
                <a:srgbClr val="0070C0"/>
              </a:buClr>
              <a:buSzPct val="80000"/>
              <a:buFont typeface="Wingdings" pitchFamily="2" charset="2"/>
              <a:buChar char="u"/>
            </a:pPr>
            <a:r>
              <a:rPr lang="en-US" sz="1800" b="1" dirty="0">
                <a:solidFill>
                  <a:srgbClr val="29303B"/>
                </a:solidFill>
              </a:rPr>
              <a:t>Each display the predictions that combined of 250 batches (with loss function, and accuracy metric).</a:t>
            </a:r>
          </a:p>
          <a:p>
            <a:pPr marL="342900" indent="-342900" algn="l">
              <a:buClr>
                <a:srgbClr val="0070C0"/>
              </a:buClr>
              <a:buSzPct val="80000"/>
              <a:buFont typeface="Wingdings" pitchFamily="2" charset="2"/>
              <a:buChar char="u"/>
            </a:pPr>
            <a:r>
              <a:rPr lang="en-US" sz="1800" b="1" dirty="0">
                <a:solidFill>
                  <a:srgbClr val="29303B"/>
                </a:solidFill>
              </a:rPr>
              <a:t>We iterative 3000 training steps (or epochs) and we can see that accuracy changing at each steps (or epoch).</a:t>
            </a:r>
          </a:p>
          <a:p>
            <a:pPr marL="342900" indent="-342900" algn="l">
              <a:buClr>
                <a:srgbClr val="0070C0"/>
              </a:buClr>
              <a:buSzPct val="80000"/>
              <a:buFont typeface="Wingdings" pitchFamily="2" charset="2"/>
              <a:buChar char="u"/>
            </a:pPr>
            <a:r>
              <a:rPr lang="en-US" sz="1800" b="1" dirty="0">
                <a:solidFill>
                  <a:srgbClr val="29303B"/>
                </a:solidFill>
              </a:rPr>
              <a:t>The accuracy is fluctuating at each training step (epoch). </a:t>
            </a:r>
          </a:p>
          <a:p>
            <a:pPr marL="342900" indent="-342900" algn="l">
              <a:buClr>
                <a:srgbClr val="0070C0"/>
              </a:buClr>
              <a:buSzPct val="80000"/>
              <a:buFont typeface="Wingdings" pitchFamily="2" charset="2"/>
              <a:buChar char="u"/>
            </a:pPr>
            <a:r>
              <a:rPr lang="en-US" sz="1800" b="1" dirty="0">
                <a:solidFill>
                  <a:srgbClr val="29303B"/>
                </a:solidFill>
              </a:rPr>
              <a:t>We can see the accuracy  is tween 86% and 96%.</a:t>
            </a:r>
          </a:p>
          <a:p>
            <a:pPr marL="342900" indent="-342900" algn="l">
              <a:buClr>
                <a:srgbClr val="0070C0"/>
              </a:buClr>
              <a:buSzPct val="80000"/>
              <a:buFont typeface="Wingdings" pitchFamily="2" charset="2"/>
              <a:buChar char="u"/>
            </a:pPr>
            <a:r>
              <a:rPr lang="en-US" sz="1800" b="1" dirty="0">
                <a:solidFill>
                  <a:srgbClr val="29303B"/>
                </a:solidFill>
              </a:rPr>
              <a:t>Note: This accuracy is training accuracy, not the final accuracy.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E7BBF9C-BD63-4499-AB8D-ACA4CEF28089}"/>
              </a:ext>
            </a:extLst>
          </p:cNvPr>
          <p:cNvPicPr>
            <a:picLocks noChangeAspect="1"/>
          </p:cNvPicPr>
          <p:nvPr/>
        </p:nvPicPr>
        <p:blipFill>
          <a:blip r:embed="rId4"/>
          <a:stretch>
            <a:fillRect/>
          </a:stretch>
        </p:blipFill>
        <p:spPr>
          <a:xfrm>
            <a:off x="340977" y="3984523"/>
            <a:ext cx="3259439" cy="976879"/>
          </a:xfrm>
          <a:prstGeom prst="rect">
            <a:avLst/>
          </a:prstGeom>
          <a:ln>
            <a:solidFill>
              <a:srgbClr val="C00000"/>
            </a:solidFill>
          </a:ln>
        </p:spPr>
      </p:pic>
      <p:pic>
        <p:nvPicPr>
          <p:cNvPr id="10" name="Picture 9">
            <a:extLst>
              <a:ext uri="{FF2B5EF4-FFF2-40B4-BE49-F238E27FC236}">
                <a16:creationId xmlns:a16="http://schemas.microsoft.com/office/drawing/2014/main" id="{2661530D-4050-4156-ABB4-641D21A1B328}"/>
              </a:ext>
            </a:extLst>
          </p:cNvPr>
          <p:cNvPicPr>
            <a:picLocks noChangeAspect="1"/>
          </p:cNvPicPr>
          <p:nvPr/>
        </p:nvPicPr>
        <p:blipFill>
          <a:blip r:embed="rId5"/>
          <a:stretch>
            <a:fillRect/>
          </a:stretch>
        </p:blipFill>
        <p:spPr>
          <a:xfrm>
            <a:off x="3851920" y="3825132"/>
            <a:ext cx="4739630" cy="3178472"/>
          </a:xfrm>
          <a:prstGeom prst="rect">
            <a:avLst/>
          </a:prstGeom>
          <a:ln>
            <a:solidFill>
              <a:srgbClr val="C00000"/>
            </a:solidFill>
          </a:ln>
        </p:spPr>
      </p:pic>
    </p:spTree>
    <p:extLst>
      <p:ext uri="{BB962C8B-B14F-4D97-AF65-F5344CB8AC3E}">
        <p14:creationId xmlns:p14="http://schemas.microsoft.com/office/powerpoint/2010/main" val="85941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95.6 Test 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43496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95.6 Test Accuracy</a:t>
            </a:r>
            <a:endParaRPr lang="zh-TW" altLang="en-US" b="1" dirty="0">
              <a:solidFill>
                <a:srgbClr val="FFFF00"/>
              </a:solidFill>
            </a:endParaRPr>
          </a:p>
        </p:txBody>
      </p:sp>
      <p:sp>
        <p:nvSpPr>
          <p:cNvPr id="3" name="副標題 2"/>
          <p:cNvSpPr>
            <a:spLocks noGrp="1"/>
          </p:cNvSpPr>
          <p:nvPr>
            <p:ph type="subTitle" idx="1"/>
          </p:nvPr>
        </p:nvSpPr>
        <p:spPr>
          <a:xfrm>
            <a:off x="368009" y="1284135"/>
            <a:ext cx="8404718" cy="1996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Test Accuracy</a:t>
            </a:r>
          </a:p>
          <a:p>
            <a:pPr marL="342900" indent="-342900" algn="l">
              <a:buClr>
                <a:srgbClr val="0070C0"/>
              </a:buClr>
              <a:buSzPct val="80000"/>
              <a:buFont typeface="Wingdings" pitchFamily="2" charset="2"/>
              <a:buChar char="u"/>
            </a:pPr>
            <a:r>
              <a:rPr lang="en-US" sz="1800" b="1" dirty="0">
                <a:solidFill>
                  <a:srgbClr val="29303B"/>
                </a:solidFill>
              </a:rPr>
              <a:t>Now, we have trained the model with weight and bias with 60,000 training samples.</a:t>
            </a:r>
          </a:p>
          <a:p>
            <a:pPr marL="342900" indent="-342900" algn="l">
              <a:buClr>
                <a:srgbClr val="0070C0"/>
              </a:buClr>
              <a:buSzPct val="80000"/>
              <a:buFont typeface="Wingdings" pitchFamily="2" charset="2"/>
              <a:buChar char="u"/>
            </a:pPr>
            <a:r>
              <a:rPr lang="en-US" sz="1800" b="1" dirty="0">
                <a:solidFill>
                  <a:srgbClr val="29303B"/>
                </a:solidFill>
              </a:rPr>
              <a:t>We need to test with rest testing samples (10,000).</a:t>
            </a:r>
          </a:p>
          <a:p>
            <a:pPr marL="342900" indent="-342900" algn="l">
              <a:buClr>
                <a:srgbClr val="0070C0"/>
              </a:buClr>
              <a:buSzPct val="80000"/>
              <a:buFont typeface="Wingdings" pitchFamily="2" charset="2"/>
              <a:buChar char="u"/>
            </a:pPr>
            <a:r>
              <a:rPr lang="en-US" sz="1800" b="1" dirty="0">
                <a:solidFill>
                  <a:srgbClr val="29303B"/>
                </a:solidFill>
              </a:rPr>
              <a:t>We have final training accuracy 92.6% with 60000 </a:t>
            </a:r>
            <a:r>
              <a:rPr lang="en-US" sz="1800" b="1" dirty="0" err="1">
                <a:solidFill>
                  <a:srgbClr val="29303B"/>
                </a:solidFill>
              </a:rPr>
              <a:t>traiing</a:t>
            </a:r>
            <a:r>
              <a:rPr lang="en-US" sz="1800" b="1" dirty="0">
                <a:solidFill>
                  <a:srgbClr val="29303B"/>
                </a:solidFill>
              </a:rPr>
              <a:t> samples. </a:t>
            </a:r>
          </a:p>
          <a:p>
            <a:pPr marL="342900" indent="-342900" algn="l">
              <a:buClr>
                <a:srgbClr val="0070C0"/>
              </a:buClr>
              <a:buSzPct val="80000"/>
              <a:buFont typeface="Wingdings" pitchFamily="2" charset="2"/>
              <a:buChar char="u"/>
            </a:pPr>
            <a:r>
              <a:rPr lang="en-US" sz="1800" b="1" dirty="0">
                <a:solidFill>
                  <a:srgbClr val="29303B"/>
                </a:solidFill>
              </a:rPr>
              <a:t>The testing accuracy for 10,000 testing samples is 92%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955ECD0-1457-45A8-AA09-32E90F374F25}"/>
              </a:ext>
            </a:extLst>
          </p:cNvPr>
          <p:cNvPicPr>
            <a:picLocks noChangeAspect="1"/>
          </p:cNvPicPr>
          <p:nvPr/>
        </p:nvPicPr>
        <p:blipFill>
          <a:blip r:embed="rId4"/>
          <a:stretch>
            <a:fillRect/>
          </a:stretch>
        </p:blipFill>
        <p:spPr>
          <a:xfrm>
            <a:off x="349747" y="3383280"/>
            <a:ext cx="3070126" cy="804854"/>
          </a:xfrm>
          <a:prstGeom prst="rect">
            <a:avLst/>
          </a:prstGeom>
          <a:ln>
            <a:solidFill>
              <a:srgbClr val="C00000"/>
            </a:solidFill>
          </a:ln>
        </p:spPr>
      </p:pic>
      <p:pic>
        <p:nvPicPr>
          <p:cNvPr id="10" name="Picture 9">
            <a:extLst>
              <a:ext uri="{FF2B5EF4-FFF2-40B4-BE49-F238E27FC236}">
                <a16:creationId xmlns:a16="http://schemas.microsoft.com/office/drawing/2014/main" id="{560AB7C7-D051-460E-BDEC-EF911CE579B3}"/>
              </a:ext>
            </a:extLst>
          </p:cNvPr>
          <p:cNvPicPr>
            <a:picLocks noChangeAspect="1"/>
          </p:cNvPicPr>
          <p:nvPr/>
        </p:nvPicPr>
        <p:blipFill>
          <a:blip r:embed="rId5"/>
          <a:stretch>
            <a:fillRect/>
          </a:stretch>
        </p:blipFill>
        <p:spPr>
          <a:xfrm>
            <a:off x="3563888" y="3383280"/>
            <a:ext cx="4916983" cy="3385842"/>
          </a:xfrm>
          <a:prstGeom prst="rect">
            <a:avLst/>
          </a:prstGeom>
          <a:ln>
            <a:solidFill>
              <a:srgbClr val="C00000"/>
            </a:solidFill>
          </a:ln>
        </p:spPr>
      </p:pic>
    </p:spTree>
    <p:extLst>
      <p:ext uri="{BB962C8B-B14F-4D97-AF65-F5344CB8AC3E}">
        <p14:creationId xmlns:p14="http://schemas.microsoft.com/office/powerpoint/2010/main" val="3903581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95.7 Review Misclassified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3248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16468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We test with 15,000 images. </a:t>
            </a:r>
          </a:p>
          <a:p>
            <a:pPr marL="342900" indent="-342900" algn="l">
              <a:buClr>
                <a:srgbClr val="0070C0"/>
              </a:buClr>
              <a:buSzPct val="80000"/>
              <a:buFont typeface="Wingdings" pitchFamily="2" charset="2"/>
              <a:buChar char="u"/>
            </a:pPr>
            <a:r>
              <a:rPr lang="en-US" sz="1800" b="1" dirty="0">
                <a:solidFill>
                  <a:srgbClr val="29303B"/>
                </a:solidFill>
              </a:rPr>
              <a:t>92% (10,000X 92% = 9,200) are correct classified.</a:t>
            </a:r>
          </a:p>
          <a:p>
            <a:pPr marL="342900" indent="-342900" algn="l">
              <a:buClr>
                <a:srgbClr val="0070C0"/>
              </a:buClr>
              <a:buSzPct val="80000"/>
              <a:buFont typeface="Wingdings" pitchFamily="2" charset="2"/>
              <a:buChar char="u"/>
            </a:pPr>
            <a:r>
              <a:rPr lang="en-US" sz="1800" b="1" dirty="0">
                <a:solidFill>
                  <a:srgbClr val="29303B"/>
                </a:solidFill>
              </a:rPr>
              <a:t>8% (10,000 X 8% = 800 images) are incorrect classified.</a:t>
            </a:r>
          </a:p>
          <a:p>
            <a:pPr marL="342900" indent="-342900" algn="l">
              <a:buClr>
                <a:srgbClr val="0070C0"/>
              </a:buClr>
              <a:buSzPct val="80000"/>
              <a:buFont typeface="Wingdings" pitchFamily="2" charset="2"/>
              <a:buChar char="u"/>
            </a:pPr>
            <a:r>
              <a:rPr lang="en-US" sz="1800" b="1" dirty="0">
                <a:solidFill>
                  <a:srgbClr val="29303B"/>
                </a:solidFill>
              </a:rPr>
              <a:t>We will select 200 images to review from 800 misclassified images.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6B9EDFB-FAF4-4B48-B699-44C6D7527B83}"/>
              </a:ext>
            </a:extLst>
          </p:cNvPr>
          <p:cNvPicPr>
            <a:picLocks noChangeAspect="1"/>
          </p:cNvPicPr>
          <p:nvPr/>
        </p:nvPicPr>
        <p:blipFill>
          <a:blip r:embed="rId4"/>
          <a:stretch>
            <a:fillRect/>
          </a:stretch>
        </p:blipFill>
        <p:spPr>
          <a:xfrm>
            <a:off x="1475656" y="3212976"/>
            <a:ext cx="5934075" cy="3057525"/>
          </a:xfrm>
          <a:prstGeom prst="rect">
            <a:avLst/>
          </a:prstGeom>
          <a:ln>
            <a:solidFill>
              <a:srgbClr val="C00000"/>
            </a:solidFill>
          </a:ln>
        </p:spPr>
      </p:pic>
    </p:spTree>
    <p:extLst>
      <p:ext uri="{BB962C8B-B14F-4D97-AF65-F5344CB8AC3E}">
        <p14:creationId xmlns:p14="http://schemas.microsoft.com/office/powerpoint/2010/main" val="2293566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20008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We take argmax on the output array there of the output neuron layer and comparing that to the known correct labels.</a:t>
            </a:r>
          </a:p>
          <a:p>
            <a:pPr marL="342900" indent="-342900" algn="l">
              <a:buClr>
                <a:srgbClr val="0070C0"/>
              </a:buClr>
              <a:buSzPct val="80000"/>
              <a:buFont typeface="Wingdings" pitchFamily="2" charset="2"/>
              <a:buChar char="u"/>
            </a:pPr>
            <a:r>
              <a:rPr lang="en-US" sz="1800" b="1" dirty="0">
                <a:solidFill>
                  <a:srgbClr val="29303B"/>
                </a:solidFill>
              </a:rPr>
              <a:t>For example, argmax(1000000000) = ‘0’,  argmax(0100000000) = ‘1’, argmax(0010000000) = ‘2’, and ....</a:t>
            </a:r>
          </a:p>
          <a:p>
            <a:pPr marL="342900" indent="-342900" algn="l">
              <a:buClr>
                <a:srgbClr val="0070C0"/>
              </a:buClr>
              <a:buSzPct val="80000"/>
              <a:buFont typeface="Wingdings" pitchFamily="2" charset="2"/>
              <a:buChar char="u"/>
            </a:pPr>
            <a:r>
              <a:rPr lang="en-US" sz="1800" b="1" dirty="0">
                <a:solidFill>
                  <a:srgbClr val="29303B"/>
                </a:solidFill>
              </a:rPr>
              <a:t>Check the result with </a:t>
            </a:r>
            <a:r>
              <a:rPr lang="en-US" sz="1800" b="1" dirty="0" err="1">
                <a:solidFill>
                  <a:srgbClr val="29303B"/>
                </a:solidFill>
              </a:rPr>
              <a:t>test_label</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33971DB9-98E6-4EA9-A2B4-0FDF45756318}"/>
              </a:ext>
            </a:extLst>
          </p:cNvPr>
          <p:cNvPicPr>
            <a:picLocks noChangeAspect="1"/>
          </p:cNvPicPr>
          <p:nvPr/>
        </p:nvPicPr>
        <p:blipFill>
          <a:blip r:embed="rId4"/>
          <a:stretch>
            <a:fillRect/>
          </a:stretch>
        </p:blipFill>
        <p:spPr>
          <a:xfrm>
            <a:off x="1590363" y="3401432"/>
            <a:ext cx="5934075" cy="3057525"/>
          </a:xfrm>
          <a:prstGeom prst="rect">
            <a:avLst/>
          </a:prstGeom>
          <a:ln>
            <a:solidFill>
              <a:srgbClr val="C00000"/>
            </a:solidFill>
          </a:ln>
        </p:spPr>
      </p:pic>
    </p:spTree>
    <p:extLst>
      <p:ext uri="{BB962C8B-B14F-4D97-AF65-F5344CB8AC3E}">
        <p14:creationId xmlns:p14="http://schemas.microsoft.com/office/powerpoint/2010/main" val="253990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95.1 Multiply and Add Matrix</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704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It the prediction is </a:t>
            </a:r>
            <a:r>
              <a:rPr lang="en-US" sz="1800" b="1" dirty="0" err="1">
                <a:solidFill>
                  <a:srgbClr val="29303B"/>
                </a:solidFill>
              </a:rPr>
              <a:t>inccrect</a:t>
            </a:r>
            <a:r>
              <a:rPr lang="en-US" sz="1800" b="1" dirty="0">
                <a:solidFill>
                  <a:srgbClr val="29303B"/>
                </a:solidFill>
              </a:rPr>
              <a:t>, then we display the misclassified image.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001E5699-8CA9-485C-A3BF-F18218BF2371}"/>
              </a:ext>
            </a:extLst>
          </p:cNvPr>
          <p:cNvPicPr>
            <a:picLocks noChangeAspect="1"/>
          </p:cNvPicPr>
          <p:nvPr/>
        </p:nvPicPr>
        <p:blipFill>
          <a:blip r:embed="rId4"/>
          <a:stretch>
            <a:fillRect/>
          </a:stretch>
        </p:blipFill>
        <p:spPr>
          <a:xfrm>
            <a:off x="1491744" y="2780928"/>
            <a:ext cx="5934075" cy="3057525"/>
          </a:xfrm>
          <a:prstGeom prst="rect">
            <a:avLst/>
          </a:prstGeom>
          <a:ln>
            <a:solidFill>
              <a:srgbClr val="C00000"/>
            </a:solidFill>
          </a:ln>
        </p:spPr>
      </p:pic>
    </p:spTree>
    <p:extLst>
      <p:ext uri="{BB962C8B-B14F-4D97-AF65-F5344CB8AC3E}">
        <p14:creationId xmlns:p14="http://schemas.microsoft.com/office/powerpoint/2010/main" val="4151621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95.7 Review Misclassified</a:t>
            </a:r>
            <a:endParaRPr lang="zh-TW" altLang="en-US" b="1" dirty="0">
              <a:solidFill>
                <a:srgbClr val="FFFF00"/>
              </a:solidFill>
            </a:endParaRPr>
          </a:p>
        </p:txBody>
      </p:sp>
      <p:sp>
        <p:nvSpPr>
          <p:cNvPr id="3" name="副標題 2"/>
          <p:cNvSpPr>
            <a:spLocks noGrp="1"/>
          </p:cNvSpPr>
          <p:nvPr>
            <p:ph type="subTitle" idx="1"/>
          </p:nvPr>
        </p:nvSpPr>
        <p:spPr>
          <a:xfrm>
            <a:off x="368009" y="1284136"/>
            <a:ext cx="8404718" cy="7047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Review Misclassified</a:t>
            </a:r>
          </a:p>
          <a:p>
            <a:pPr marL="342900" indent="-342900" algn="l">
              <a:buClr>
                <a:srgbClr val="0070C0"/>
              </a:buClr>
              <a:buSzPct val="80000"/>
              <a:buFont typeface="Wingdings" pitchFamily="2" charset="2"/>
              <a:buChar char="u"/>
            </a:pPr>
            <a:r>
              <a:rPr lang="en-US" sz="1800" b="1" dirty="0">
                <a:solidFill>
                  <a:srgbClr val="29303B"/>
                </a:solidFill>
              </a:rPr>
              <a:t>Misclassified Images</a:t>
            </a:r>
            <a:r>
              <a:rPr lang="en-US" sz="1800" b="1">
                <a:solidFill>
                  <a:srgbClr val="29303B"/>
                </a:solidFill>
              </a:rPr>
              <a:t>: Here, we </a:t>
            </a:r>
            <a:r>
              <a:rPr lang="en-US" sz="1800" b="1" dirty="0">
                <a:solidFill>
                  <a:srgbClr val="29303B"/>
                </a:solidFill>
              </a:rPr>
              <a:t>only show 2 of 200 as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0C0A5EF0-FE5D-4A6B-BEE8-027B7074B30D}"/>
              </a:ext>
            </a:extLst>
          </p:cNvPr>
          <p:cNvPicPr>
            <a:picLocks noChangeAspect="1"/>
          </p:cNvPicPr>
          <p:nvPr/>
        </p:nvPicPr>
        <p:blipFill>
          <a:blip r:embed="rId4"/>
          <a:stretch>
            <a:fillRect/>
          </a:stretch>
        </p:blipFill>
        <p:spPr>
          <a:xfrm>
            <a:off x="368009" y="2183603"/>
            <a:ext cx="4097923" cy="3491533"/>
          </a:xfrm>
          <a:prstGeom prst="rect">
            <a:avLst/>
          </a:prstGeom>
          <a:ln>
            <a:solidFill>
              <a:srgbClr val="C00000"/>
            </a:solidFill>
          </a:ln>
        </p:spPr>
      </p:pic>
      <p:pic>
        <p:nvPicPr>
          <p:cNvPr id="11" name="Picture 10">
            <a:extLst>
              <a:ext uri="{FF2B5EF4-FFF2-40B4-BE49-F238E27FC236}">
                <a16:creationId xmlns:a16="http://schemas.microsoft.com/office/drawing/2014/main" id="{A417A57C-8737-46ED-B124-EF683C991150}"/>
              </a:ext>
            </a:extLst>
          </p:cNvPr>
          <p:cNvPicPr>
            <a:picLocks noChangeAspect="1"/>
          </p:cNvPicPr>
          <p:nvPr/>
        </p:nvPicPr>
        <p:blipFill>
          <a:blip r:embed="rId5"/>
          <a:stretch>
            <a:fillRect/>
          </a:stretch>
        </p:blipFill>
        <p:spPr>
          <a:xfrm>
            <a:off x="4714018" y="2148232"/>
            <a:ext cx="4162265" cy="3526904"/>
          </a:xfrm>
          <a:prstGeom prst="rect">
            <a:avLst/>
          </a:prstGeom>
          <a:ln>
            <a:solidFill>
              <a:srgbClr val="C00000"/>
            </a:solidFill>
          </a:ln>
        </p:spPr>
      </p:pic>
    </p:spTree>
    <p:extLst>
      <p:ext uri="{BB962C8B-B14F-4D97-AF65-F5344CB8AC3E}">
        <p14:creationId xmlns:p14="http://schemas.microsoft.com/office/powerpoint/2010/main" val="377581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C02D322-D0CF-4A49-9833-E827C37B307D}"/>
              </a:ext>
            </a:extLst>
          </p:cNvPr>
          <p:cNvPicPr>
            <a:picLocks noChangeAspect="1"/>
          </p:cNvPicPr>
          <p:nvPr/>
        </p:nvPicPr>
        <p:blipFill>
          <a:blip r:embed="rId2"/>
          <a:stretch>
            <a:fillRect/>
          </a:stretch>
        </p:blipFill>
        <p:spPr>
          <a:xfrm>
            <a:off x="4205287" y="2768162"/>
            <a:ext cx="3819525" cy="118110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7"/>
            <a:ext cx="3659857" cy="1206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dirty="0">
                <a:solidFill>
                  <a:srgbClr val="29303B"/>
                </a:solidFill>
              </a:rPr>
              <a:t>We define </a:t>
            </a:r>
            <a:r>
              <a:rPr lang="en-US" sz="1800" b="1" dirty="0" err="1">
                <a:solidFill>
                  <a:srgbClr val="29303B"/>
                </a:solidFill>
              </a:rPr>
              <a:t>num_features</a:t>
            </a:r>
            <a:r>
              <a:rPr lang="en-US" sz="1800" b="1" dirty="0">
                <a:solidFill>
                  <a:srgbClr val="29303B"/>
                </a:solidFill>
              </a:rPr>
              <a:t> = 784 (28 * 28). 784 is the input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Picture 13">
            <a:extLst>
              <a:ext uri="{FF2B5EF4-FFF2-40B4-BE49-F238E27FC236}">
                <a16:creationId xmlns:a16="http://schemas.microsoft.com/office/drawing/2014/main" id="{06DC65F3-E408-4B53-886C-C0D99ED87245}"/>
              </a:ext>
            </a:extLst>
          </p:cNvPr>
          <p:cNvPicPr>
            <a:picLocks noChangeAspect="1"/>
          </p:cNvPicPr>
          <p:nvPr/>
        </p:nvPicPr>
        <p:blipFill>
          <a:blip r:embed="rId5"/>
          <a:stretch>
            <a:fillRect/>
          </a:stretch>
        </p:blipFill>
        <p:spPr>
          <a:xfrm>
            <a:off x="4205287" y="1407954"/>
            <a:ext cx="4695825" cy="1190625"/>
          </a:xfrm>
          <a:prstGeom prst="rect">
            <a:avLst/>
          </a:prstGeom>
          <a:ln>
            <a:solidFill>
              <a:srgbClr val="C00000"/>
            </a:solidFill>
          </a:ln>
        </p:spPr>
      </p:pic>
      <p:sp>
        <p:nvSpPr>
          <p:cNvPr id="22" name="副標題 2">
            <a:extLst>
              <a:ext uri="{FF2B5EF4-FFF2-40B4-BE49-F238E27FC236}">
                <a16:creationId xmlns:a16="http://schemas.microsoft.com/office/drawing/2014/main" id="{25C96ABE-1939-4D98-8B91-7F2277743477}"/>
              </a:ext>
            </a:extLst>
          </p:cNvPr>
          <p:cNvSpPr txBox="1">
            <a:spLocks/>
          </p:cNvSpPr>
          <p:nvPr/>
        </p:nvSpPr>
        <p:spPr>
          <a:xfrm>
            <a:off x="362186" y="2858614"/>
            <a:ext cx="3659858" cy="7143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The number of hidden layer of neurons is 512.</a:t>
            </a:r>
          </a:p>
        </p:txBody>
      </p:sp>
      <p:pic>
        <p:nvPicPr>
          <p:cNvPr id="23" name="Picture 22">
            <a:extLst>
              <a:ext uri="{FF2B5EF4-FFF2-40B4-BE49-F238E27FC236}">
                <a16:creationId xmlns:a16="http://schemas.microsoft.com/office/drawing/2014/main" id="{FC07AC51-0B52-4DB3-926C-CDF5546BFECB}"/>
              </a:ext>
            </a:extLst>
          </p:cNvPr>
          <p:cNvPicPr>
            <a:picLocks noChangeAspect="1"/>
          </p:cNvPicPr>
          <p:nvPr/>
        </p:nvPicPr>
        <p:blipFill>
          <a:blip r:embed="rId6"/>
          <a:stretch>
            <a:fillRect/>
          </a:stretch>
        </p:blipFill>
        <p:spPr>
          <a:xfrm>
            <a:off x="3792195" y="4118845"/>
            <a:ext cx="5108917" cy="2138209"/>
          </a:xfrm>
          <a:prstGeom prst="rect">
            <a:avLst/>
          </a:prstGeom>
          <a:ln>
            <a:solidFill>
              <a:srgbClr val="C00000"/>
            </a:solidFill>
          </a:ln>
        </p:spPr>
      </p:pic>
      <p:sp>
        <p:nvSpPr>
          <p:cNvPr id="25" name="副標題 2">
            <a:extLst>
              <a:ext uri="{FF2B5EF4-FFF2-40B4-BE49-F238E27FC236}">
                <a16:creationId xmlns:a16="http://schemas.microsoft.com/office/drawing/2014/main" id="{D4C75CAB-A41D-47A1-B39C-6E0346EEF081}"/>
              </a:ext>
            </a:extLst>
          </p:cNvPr>
          <p:cNvSpPr txBox="1">
            <a:spLocks/>
          </p:cNvSpPr>
          <p:nvPr/>
        </p:nvSpPr>
        <p:spPr>
          <a:xfrm>
            <a:off x="393120" y="4109754"/>
            <a:ext cx="3314784" cy="21382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The weight is a matrix of num of features (784) x number of neurons in hidden layer (512).</a:t>
            </a:r>
          </a:p>
          <a:p>
            <a:pPr marL="342900" indent="-342900" algn="l">
              <a:buClr>
                <a:srgbClr val="0070C0"/>
              </a:buClr>
              <a:buSzPct val="80000"/>
              <a:buFont typeface="Wingdings" pitchFamily="2" charset="2"/>
              <a:buChar char="u"/>
            </a:pPr>
            <a:r>
              <a:rPr lang="en-US" sz="1800" b="1" dirty="0">
                <a:solidFill>
                  <a:srgbClr val="29303B"/>
                </a:solidFill>
              </a:rPr>
              <a:t>The bias is 512 (number of neurons in hidden layer) x 10 (number of classes)</a:t>
            </a:r>
          </a:p>
        </p:txBody>
      </p:sp>
    </p:spTree>
    <p:extLst>
      <p:ext uri="{BB962C8B-B14F-4D97-AF65-F5344CB8AC3E}">
        <p14:creationId xmlns:p14="http://schemas.microsoft.com/office/powerpoint/2010/main" val="225844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881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dirty="0">
                <a:solidFill>
                  <a:srgbClr val="29303B"/>
                </a:solidFill>
              </a:rPr>
              <a:t>First, </a:t>
            </a:r>
            <a:r>
              <a:rPr lang="en-US" sz="1800" b="1" dirty="0" err="1">
                <a:solidFill>
                  <a:srgbClr val="29303B"/>
                </a:solidFill>
              </a:rPr>
              <a:t>td.matmul</a:t>
            </a:r>
            <a:r>
              <a:rPr lang="en-US" sz="1800" b="1" dirty="0">
                <a:solidFill>
                  <a:srgbClr val="29303B"/>
                </a:solidFill>
              </a:rPr>
              <a:t> (</a:t>
            </a:r>
            <a:r>
              <a:rPr lang="en-US" sz="1800" b="1" dirty="0" err="1">
                <a:solidFill>
                  <a:srgbClr val="29303B"/>
                </a:solidFill>
              </a:rPr>
              <a:t>inputData</a:t>
            </a:r>
            <a:r>
              <a:rPr lang="en-US" sz="1800" b="1" dirty="0">
                <a:solidFill>
                  <a:srgbClr val="29303B"/>
                </a:solidFill>
              </a:rPr>
              <a:t>, weights): We</a:t>
            </a:r>
            <a:r>
              <a:rPr lang="en-US" sz="1800" b="1" i="0" dirty="0">
                <a:solidFill>
                  <a:srgbClr val="29303B"/>
                </a:solidFill>
                <a:effectLst/>
              </a:rPr>
              <a:t> multiply each one of those input </a:t>
            </a:r>
            <a:r>
              <a:rPr lang="en-US" sz="1800" b="1" dirty="0">
                <a:solidFill>
                  <a:srgbClr val="29303B"/>
                </a:solidFill>
              </a:rPr>
              <a:t>Data</a:t>
            </a:r>
            <a:r>
              <a:rPr lang="en-US" sz="1800" b="1" i="0" dirty="0">
                <a:solidFill>
                  <a:srgbClr val="29303B"/>
                </a:solidFill>
                <a:effectLst/>
              </a:rPr>
              <a:t> by the weights in hidden layer. The </a:t>
            </a:r>
            <a:r>
              <a:rPr lang="en-US" sz="1800" b="1" dirty="0" err="1">
                <a:solidFill>
                  <a:srgbClr val="29303B"/>
                </a:solidFill>
              </a:rPr>
              <a:t>tf.</a:t>
            </a:r>
            <a:r>
              <a:rPr lang="en-US" sz="1800" b="1" i="0" dirty="0" err="1">
                <a:solidFill>
                  <a:srgbClr val="29303B"/>
                </a:solidFill>
                <a:effectLst/>
              </a:rPr>
              <a:t>add</a:t>
            </a:r>
            <a:r>
              <a:rPr lang="en-US" sz="1800" b="1" i="0" dirty="0">
                <a:solidFill>
                  <a:srgbClr val="29303B"/>
                </a:solidFill>
                <a:effectLst/>
              </a:rPr>
              <a:t> (</a:t>
            </a:r>
            <a:r>
              <a:rPr lang="en-US" sz="1800" b="1" dirty="0">
                <a:solidFill>
                  <a:srgbClr val="29303B"/>
                </a:solidFill>
              </a:rPr>
              <a:t>multiply-result</a:t>
            </a:r>
            <a:r>
              <a:rPr lang="en-US" sz="1800" b="1" i="0" dirty="0">
                <a:solidFill>
                  <a:srgbClr val="29303B"/>
                </a:solidFill>
                <a:effectLst/>
              </a:rPr>
              <a:t>, bias): We add multiplication result </a:t>
            </a:r>
            <a:r>
              <a:rPr lang="en-US" sz="1800" b="1" dirty="0">
                <a:solidFill>
                  <a:srgbClr val="29303B"/>
                </a:solidFill>
              </a:rPr>
              <a:t>and</a:t>
            </a:r>
            <a:r>
              <a:rPr lang="en-US" sz="1800" b="1" i="0" dirty="0">
                <a:solidFill>
                  <a:srgbClr val="29303B"/>
                </a:solidFill>
                <a:effectLst/>
              </a:rPr>
              <a:t> biased terms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Next, </a:t>
            </a:r>
            <a:r>
              <a:rPr lang="en-US" sz="1800" b="1" dirty="0">
                <a:solidFill>
                  <a:srgbClr val="29303B"/>
                </a:solidFill>
              </a:rPr>
              <a:t>the </a:t>
            </a:r>
            <a:r>
              <a:rPr lang="en-US" sz="1800" b="1" i="0" dirty="0">
                <a:solidFill>
                  <a:srgbClr val="29303B"/>
                </a:solidFill>
                <a:effectLst/>
              </a:rPr>
              <a:t>sigmoid function to the output of that hidden layer. The sigmoid is the activation function on each hidden neuron.</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259632" y="3344046"/>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2249698" y="4423501"/>
            <a:ext cx="5928667" cy="4666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C1E970-4481-413E-A0FE-A402783B6771}"/>
              </a:ext>
            </a:extLst>
          </p:cNvPr>
          <p:cNvSpPr/>
          <p:nvPr/>
        </p:nvSpPr>
        <p:spPr>
          <a:xfrm>
            <a:off x="2249699" y="4890124"/>
            <a:ext cx="4848548"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46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0741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i="0" dirty="0">
                <a:solidFill>
                  <a:srgbClr val="29303B"/>
                </a:solidFill>
                <a:effectLst/>
              </a:rPr>
              <a:t>The output layer</a:t>
            </a:r>
            <a:r>
              <a:rPr lang="en-US" sz="1800" b="1" dirty="0">
                <a:solidFill>
                  <a:srgbClr val="29303B"/>
                </a:solidFill>
              </a:rPr>
              <a:t>: </a:t>
            </a:r>
            <a:r>
              <a:rPr lang="en-US" sz="1800" b="1" i="0" dirty="0">
                <a:solidFill>
                  <a:srgbClr val="29303B"/>
                </a:solidFill>
                <a:effectLst/>
              </a:rPr>
              <a:t>matrix multiplication with our output weights, and the hidden layer, and then add in those output biases.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112632" y="2728030"/>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2062162" y="4869160"/>
            <a:ext cx="5928667" cy="424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35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5318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Multiply and Add Matrix</a:t>
            </a:r>
          </a:p>
          <a:p>
            <a:pPr marL="342900" indent="-342900" algn="l">
              <a:buClr>
                <a:srgbClr val="0070C0"/>
              </a:buClr>
              <a:buSzPct val="80000"/>
              <a:buFont typeface="Wingdings" pitchFamily="2" charset="2"/>
              <a:buChar char="u"/>
            </a:pPr>
            <a:r>
              <a:rPr lang="en-US" sz="1800" b="1" i="0" dirty="0">
                <a:solidFill>
                  <a:srgbClr val="29303B"/>
                </a:solidFill>
                <a:effectLst/>
              </a:rPr>
              <a:t>The softmax:  normalize those output neurons to a final probability of each individual classification. </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softmax takes the outputs of these neural networks</a:t>
            </a:r>
            <a:r>
              <a:rPr lang="en-US" sz="1800" b="1" dirty="0">
                <a:solidFill>
                  <a:srgbClr val="29303B"/>
                </a:solidFill>
              </a:rPr>
              <a:t> </a:t>
            </a:r>
            <a:r>
              <a:rPr lang="en-US" sz="1800" b="1" i="0" dirty="0">
                <a:solidFill>
                  <a:srgbClr val="29303B"/>
                </a:solidFill>
                <a:effectLst/>
              </a:rPr>
              <a:t>and converts those output neuron values to a probability of each individual classification.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68F06395-5AC7-4691-B558-633BAA26D786}"/>
              </a:ext>
            </a:extLst>
          </p:cNvPr>
          <p:cNvPicPr>
            <a:picLocks noChangeAspect="1"/>
          </p:cNvPicPr>
          <p:nvPr/>
        </p:nvPicPr>
        <p:blipFill>
          <a:blip r:embed="rId4"/>
          <a:stretch>
            <a:fillRect/>
          </a:stretch>
        </p:blipFill>
        <p:spPr>
          <a:xfrm>
            <a:off x="1112633" y="3071616"/>
            <a:ext cx="6918733" cy="2968189"/>
          </a:xfrm>
          <a:prstGeom prst="rect">
            <a:avLst/>
          </a:prstGeom>
          <a:ln>
            <a:solidFill>
              <a:srgbClr val="C00000"/>
            </a:solidFill>
          </a:ln>
        </p:spPr>
      </p:pic>
      <p:sp>
        <p:nvSpPr>
          <p:cNvPr id="11" name="Rectangle 10">
            <a:extLst>
              <a:ext uri="{FF2B5EF4-FFF2-40B4-BE49-F238E27FC236}">
                <a16:creationId xmlns:a16="http://schemas.microsoft.com/office/drawing/2014/main" id="{CB9B34C2-A6A5-40F8-B1F2-7B796A4EC1E2}"/>
              </a:ext>
            </a:extLst>
          </p:cNvPr>
          <p:cNvSpPr/>
          <p:nvPr/>
        </p:nvSpPr>
        <p:spPr>
          <a:xfrm>
            <a:off x="1900305" y="5687335"/>
            <a:ext cx="3028752" cy="3651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50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95.1 Multiply and Add Matrix</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4685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Construct Graph and Topology</a:t>
            </a:r>
          </a:p>
          <a:p>
            <a:pPr marL="342900" indent="-342900" algn="l">
              <a:buClr>
                <a:srgbClr val="0070C0"/>
              </a:buClr>
              <a:buSzPct val="80000"/>
              <a:buFont typeface="Wingdings" pitchFamily="2" charset="2"/>
              <a:buChar char="u"/>
            </a:pPr>
            <a:r>
              <a:rPr lang="en-US" sz="1800" b="1" i="0" dirty="0">
                <a:solidFill>
                  <a:srgbClr val="29303B"/>
                </a:solidFill>
                <a:effectLst/>
              </a:rPr>
              <a:t>At this point, we only define the graph and constructed the topology of the neural network. </a:t>
            </a:r>
          </a:p>
          <a:p>
            <a:pPr marL="342900" indent="-342900" algn="l">
              <a:buClr>
                <a:srgbClr val="0070C0"/>
              </a:buClr>
              <a:buSzPct val="80000"/>
              <a:buFont typeface="Wingdings" pitchFamily="2" charset="2"/>
              <a:buChar char="u"/>
            </a:pPr>
            <a:r>
              <a:rPr lang="en-US" sz="1800" b="1" i="0" dirty="0">
                <a:solidFill>
                  <a:srgbClr val="29303B"/>
                </a:solidFill>
                <a:effectLst/>
              </a:rPr>
              <a:t>We are not training anything or running anything yet.</a:t>
            </a:r>
            <a:r>
              <a:rPr lang="en-US" sz="1800" b="1" dirty="0">
                <a:solidFill>
                  <a:srgbClr val="29303B"/>
                </a:solidFill>
              </a:rPr>
              <a:t> </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C5C720E-323B-4B51-AB87-30B77DAFCAD7}"/>
              </a:ext>
            </a:extLst>
          </p:cNvPr>
          <p:cNvPicPr>
            <a:picLocks noChangeAspect="1"/>
          </p:cNvPicPr>
          <p:nvPr/>
        </p:nvPicPr>
        <p:blipFill>
          <a:blip r:embed="rId4"/>
          <a:stretch>
            <a:fillRect/>
          </a:stretch>
        </p:blipFill>
        <p:spPr>
          <a:xfrm>
            <a:off x="899592" y="3181353"/>
            <a:ext cx="6918733" cy="2968189"/>
          </a:xfrm>
          <a:prstGeom prst="rect">
            <a:avLst/>
          </a:prstGeom>
          <a:ln>
            <a:solidFill>
              <a:srgbClr val="C00000"/>
            </a:solidFill>
          </a:ln>
        </p:spPr>
      </p:pic>
    </p:spTree>
    <p:extLst>
      <p:ext uri="{BB962C8B-B14F-4D97-AF65-F5344CB8AC3E}">
        <p14:creationId xmlns:p14="http://schemas.microsoft.com/office/powerpoint/2010/main" val="171075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95.2 Cross Entropy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833789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13409</TotalTime>
  <Words>1971</Words>
  <Application>Microsoft Office PowerPoint</Application>
  <PresentationFormat>On-screen Show (4:3)</PresentationFormat>
  <Paragraphs>216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佈景主題</vt:lpstr>
      <vt:lpstr>95 Run Tensorflow 2.0: Part 02</vt:lpstr>
      <vt:lpstr>95 Run Tensorflow 2.0: Part 02</vt:lpstr>
      <vt:lpstr>95.1 Multiply and Add Matrix</vt:lpstr>
      <vt:lpstr>95.1 Multiply and Add Matrix</vt:lpstr>
      <vt:lpstr>95.1 Multiply and Add Matrix</vt:lpstr>
      <vt:lpstr>95.1 Multiply and Add Matrix</vt:lpstr>
      <vt:lpstr>95.1 Multiply and Add Matrix</vt:lpstr>
      <vt:lpstr>95.1 Multiply and Add Matrix</vt:lpstr>
      <vt:lpstr>95.2 Cross Entropy</vt:lpstr>
      <vt:lpstr>95.2 Cross Entropy</vt:lpstr>
      <vt:lpstr>95.2 Cross Entropy</vt:lpstr>
      <vt:lpstr>95.2 Cross Entropy</vt:lpstr>
      <vt:lpstr>95.2 Cross Entropy</vt:lpstr>
      <vt:lpstr>95.3 Optimizer</vt:lpstr>
      <vt:lpstr>95.3 Optimizer</vt:lpstr>
      <vt:lpstr>95.3 Optimizer</vt:lpstr>
      <vt:lpstr>95.3 Optimizer</vt:lpstr>
      <vt:lpstr>95.3 Optimizer</vt:lpstr>
      <vt:lpstr>95.4 Accuracy Metric</vt:lpstr>
      <vt:lpstr>95.4 Accuracy Metric</vt:lpstr>
      <vt:lpstr>95.4 Accuracy Metric</vt:lpstr>
      <vt:lpstr>95.5 Training Process/Accuracy</vt:lpstr>
      <vt:lpstr>95.5 Training Process/Accuracy</vt:lpstr>
      <vt:lpstr>95.5 Training Process/Accuracy</vt:lpstr>
      <vt:lpstr>95.6 Test Accuracy</vt:lpstr>
      <vt:lpstr>95.6 Test Accuracy</vt:lpstr>
      <vt:lpstr>95.7 Review Misclassified </vt:lpstr>
      <vt:lpstr>95.7 Review Misclassified</vt:lpstr>
      <vt:lpstr>95.7 Review Misclassified</vt:lpstr>
      <vt:lpstr>95.7 Review Misclassified</vt:lpstr>
      <vt:lpstr>95.7 Review Misclassified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6840</cp:revision>
  <dcterms:created xsi:type="dcterms:W3CDTF">2018-09-28T16:40:41Z</dcterms:created>
  <dcterms:modified xsi:type="dcterms:W3CDTF">2020-09-19T23:39:11Z</dcterms:modified>
</cp:coreProperties>
</file>