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7" r:id="rId3"/>
    <p:sldId id="320" r:id="rId4"/>
    <p:sldId id="332" r:id="rId5"/>
    <p:sldId id="333" r:id="rId6"/>
    <p:sldId id="334" r:id="rId7"/>
    <p:sldId id="335" r:id="rId8"/>
    <p:sldId id="336" r:id="rId9"/>
    <p:sldId id="338" r:id="rId10"/>
    <p:sldId id="337" r:id="rId11"/>
    <p:sldId id="339" r:id="rId12"/>
    <p:sldId id="340" r:id="rId13"/>
    <p:sldId id="342" r:id="rId14"/>
    <p:sldId id="341" r:id="rId15"/>
    <p:sldId id="343" r:id="rId16"/>
    <p:sldId id="344" r:id="rId17"/>
    <p:sldId id="345"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84" d="100"/>
          <a:sy n="84" d="100"/>
        </p:scale>
        <p:origin x="144"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76 Spark MLLib</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76.3 Special MLLib Data Types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4037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latin typeface="+mj-lt"/>
              </a:rPr>
              <a:t>Special MLLib Data Types</a:t>
            </a:r>
          </a:p>
          <a:p>
            <a:pPr marL="800100" lvl="1" indent="-342900" algn="l">
              <a:buClr>
                <a:srgbClr val="0070C0"/>
              </a:buClr>
              <a:buSzPct val="80000"/>
              <a:buFont typeface="Wingdings" pitchFamily="2" charset="2"/>
              <a:buChar char="u"/>
            </a:pPr>
            <a:r>
              <a:rPr lang="en-US" sz="1800" b="1" dirty="0">
                <a:solidFill>
                  <a:srgbClr val="29303B"/>
                </a:solidFill>
                <a:latin typeface="+mj-lt"/>
              </a:rPr>
              <a:t>Vector (Dense or Sparse)</a:t>
            </a:r>
          </a:p>
          <a:p>
            <a:pPr marL="800100" lvl="1" indent="-342900" algn="l">
              <a:buClr>
                <a:srgbClr val="0070C0"/>
              </a:buClr>
              <a:buSzPct val="80000"/>
              <a:buFont typeface="Wingdings" pitchFamily="2" charset="2"/>
              <a:buChar char="u"/>
            </a:pPr>
            <a:r>
              <a:rPr lang="en-US" sz="1800" b="1" dirty="0">
                <a:solidFill>
                  <a:srgbClr val="29303B"/>
                </a:solidFill>
                <a:latin typeface="+mj-lt"/>
              </a:rPr>
              <a:t>LabeledPoint</a:t>
            </a:r>
          </a:p>
          <a:p>
            <a:pPr marL="800100" lvl="1" indent="-342900" algn="l">
              <a:buClr>
                <a:srgbClr val="0070C0"/>
              </a:buClr>
              <a:buSzPct val="80000"/>
              <a:buFont typeface="Wingdings" pitchFamily="2" charset="2"/>
              <a:buChar char="u"/>
            </a:pPr>
            <a:r>
              <a:rPr lang="en-US" sz="1800" b="1" dirty="0">
                <a:solidFill>
                  <a:srgbClr val="29303B"/>
                </a:solidFill>
                <a:latin typeface="+mj-lt"/>
              </a:rPr>
              <a:t>Rating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49107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76.3 Special MLLib Data Types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4280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latin typeface="+mj-lt"/>
              </a:rPr>
              <a:t>Special MLLib Data Types Explanation</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i="0" dirty="0">
                <a:solidFill>
                  <a:srgbClr val="29303B"/>
                </a:solidFill>
                <a:effectLst/>
                <a:latin typeface="+mj-lt"/>
              </a:rPr>
              <a:t>MLLib does introduce a few new data types. </a:t>
            </a:r>
            <a:r>
              <a:rPr lang="en-US" sz="1800" b="1" i="0" dirty="0">
                <a:solidFill>
                  <a:srgbClr val="C00000"/>
                </a:solidFill>
                <a:effectLst/>
                <a:latin typeface="+mj-lt"/>
              </a:rPr>
              <a:t>Vector</a:t>
            </a:r>
            <a:r>
              <a:rPr lang="en-US" sz="1800" b="1" i="0" dirty="0">
                <a:solidFill>
                  <a:srgbClr val="29303B"/>
                </a:solidFill>
                <a:effectLst/>
                <a:latin typeface="+mj-lt"/>
              </a:rPr>
              <a:t> is the most important one. </a:t>
            </a:r>
            <a:r>
              <a:rPr lang="en-US" sz="1800" b="1" dirty="0">
                <a:solidFill>
                  <a:srgbClr val="29303B"/>
                </a:solidFill>
                <a:latin typeface="+mj-lt"/>
              </a:rPr>
              <a:t>A</a:t>
            </a:r>
            <a:r>
              <a:rPr lang="en-US" sz="1800" b="1" i="0" dirty="0">
                <a:solidFill>
                  <a:srgbClr val="29303B"/>
                </a:solidFill>
                <a:effectLst/>
                <a:latin typeface="+mj-lt"/>
              </a:rPr>
              <a:t>n example of a Vector, remember when we were doing movie similarities and movie recommendations,</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For example, a Vector might be a list of all the movies that a given user rated, and the difference between a sparse Vector and a dense Vector. let's say we have, remember there are many, many movies in the world, and a dense Vector would actually represent data for every single movie that that user watched, whether or not they actually watched them.</a:t>
            </a:r>
          </a:p>
          <a:p>
            <a:pPr marL="342900" indent="-342900" algn="l">
              <a:buClr>
                <a:srgbClr val="0070C0"/>
              </a:buClr>
              <a:buSzPct val="80000"/>
              <a:buFont typeface="Wingdings" pitchFamily="2" charset="2"/>
              <a:buChar char="u"/>
            </a:pPr>
            <a:r>
              <a:rPr lang="en-US" sz="1800" b="1" dirty="0">
                <a:solidFill>
                  <a:srgbClr val="29303B"/>
                </a:solidFill>
                <a:latin typeface="+mj-lt"/>
              </a:rPr>
              <a:t>F</a:t>
            </a:r>
            <a:r>
              <a:rPr lang="en-US" sz="1800" b="1" i="0" dirty="0">
                <a:solidFill>
                  <a:srgbClr val="29303B"/>
                </a:solidFill>
                <a:effectLst/>
                <a:latin typeface="+mj-lt"/>
              </a:rPr>
              <a:t>or example, let's say I have a user who watched Toy Story, obviously I would store their rating for Toy Story, but if they didn't watch the movie Star Wars, I would actually store the fact that there is not a number, you know, there is no value, there's missing data there for Star Wars.</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So we end up taking up space for all these missing data points with a dense Vector.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418962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76.3 Special MLLib Data Types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0680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latin typeface="+mj-lt"/>
              </a:rPr>
              <a:t>Special MLLib Data Types Explanation</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i="0" dirty="0">
                <a:solidFill>
                  <a:srgbClr val="C00000"/>
                </a:solidFill>
                <a:effectLst/>
                <a:latin typeface="+mj-lt"/>
              </a:rPr>
              <a:t>A sparse Vector only stores the data that exists</a:t>
            </a:r>
            <a:r>
              <a:rPr lang="en-US" sz="1800" b="1" dirty="0">
                <a:solidFill>
                  <a:srgbClr val="29303B"/>
                </a:solidFill>
                <a:latin typeface="+mj-lt"/>
              </a:rPr>
              <a:t>.</a:t>
            </a:r>
          </a:p>
          <a:p>
            <a:pPr marL="342900" indent="-342900" algn="l">
              <a:buClr>
                <a:srgbClr val="0070C0"/>
              </a:buClr>
              <a:buSzPct val="80000"/>
              <a:buFont typeface="Wingdings" pitchFamily="2" charset="2"/>
              <a:buChar char="u"/>
            </a:pPr>
            <a:r>
              <a:rPr lang="en-US" sz="1800" b="1" dirty="0">
                <a:solidFill>
                  <a:srgbClr val="29303B"/>
                </a:solidFill>
                <a:latin typeface="+mj-lt"/>
              </a:rPr>
              <a:t>Sparse Vector</a:t>
            </a:r>
            <a:r>
              <a:rPr lang="en-US" sz="1800" b="1" i="0" dirty="0">
                <a:solidFill>
                  <a:srgbClr val="29303B"/>
                </a:solidFill>
                <a:effectLst/>
                <a:latin typeface="+mj-lt"/>
              </a:rPr>
              <a:t> does not waste any memory space on missing data.</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Sparse is a more compact form of representing a Vector internally, but obviously that introduces some complexity while processing, so it's a good way to save memory</a:t>
            </a:r>
            <a:r>
              <a:rPr lang="en-US" sz="1800" b="1" dirty="0">
                <a:solidFill>
                  <a:srgbClr val="29303B"/>
                </a:solidFill>
                <a:latin typeface="+mj-lt"/>
              </a:rPr>
              <a:t>.</a:t>
            </a:r>
            <a:endParaRPr lang="en-US" sz="1800" b="1" i="0" dirty="0">
              <a:solidFill>
                <a:srgbClr val="29303B"/>
              </a:solidFill>
              <a:effectLst/>
              <a:latin typeface="+mj-lt"/>
            </a:endParaRPr>
          </a:p>
          <a:p>
            <a:pPr marL="342900" indent="-342900" algn="l">
              <a:buClr>
                <a:srgbClr val="0070C0"/>
              </a:buClr>
              <a:buSzPct val="80000"/>
              <a:buFont typeface="Wingdings" pitchFamily="2" charset="2"/>
              <a:buChar char="u"/>
            </a:pPr>
            <a:r>
              <a:rPr lang="en-US" sz="1800" b="1" dirty="0">
                <a:solidFill>
                  <a:srgbClr val="29303B"/>
                </a:solidFill>
                <a:latin typeface="+mj-lt"/>
              </a:rPr>
              <a:t>I</a:t>
            </a:r>
            <a:r>
              <a:rPr lang="en-US" sz="1800" b="1" i="0" dirty="0">
                <a:solidFill>
                  <a:srgbClr val="29303B"/>
                </a:solidFill>
                <a:effectLst/>
                <a:latin typeface="+mj-lt"/>
              </a:rPr>
              <a:t>f you know that your Vector's are going to have a lot of missing data in them.</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MLLib also have a </a:t>
            </a:r>
            <a:r>
              <a:rPr lang="en-US" sz="1800" b="1" i="0" dirty="0">
                <a:solidFill>
                  <a:srgbClr val="C00000"/>
                </a:solidFill>
                <a:effectLst/>
                <a:latin typeface="+mj-lt"/>
              </a:rPr>
              <a:t>LabeledPoint</a:t>
            </a:r>
            <a:r>
              <a:rPr lang="en-US" sz="1800" b="1" i="0" dirty="0">
                <a:solidFill>
                  <a:srgbClr val="29303B"/>
                </a:solidFill>
                <a:effectLst/>
                <a:latin typeface="+mj-lt"/>
              </a:rPr>
              <a:t> </a:t>
            </a:r>
            <a:r>
              <a:rPr lang="en-US" sz="1800" b="1" i="0" dirty="0">
                <a:solidFill>
                  <a:srgbClr val="C00000"/>
                </a:solidFill>
                <a:effectLst/>
                <a:latin typeface="+mj-lt"/>
              </a:rPr>
              <a:t>data type</a:t>
            </a:r>
            <a:r>
              <a:rPr lang="en-US" sz="1800" b="1" i="0" dirty="0">
                <a:solidFill>
                  <a:srgbClr val="29303B"/>
                </a:solidFill>
                <a:effectLst/>
                <a:latin typeface="+mj-lt"/>
              </a:rPr>
              <a:t>. </a:t>
            </a:r>
            <a:r>
              <a:rPr lang="en-US" sz="1800" b="1" dirty="0">
                <a:solidFill>
                  <a:srgbClr val="29303B"/>
                </a:solidFill>
                <a:latin typeface="+mj-lt"/>
              </a:rPr>
              <a:t>LabeledPoint</a:t>
            </a:r>
            <a:r>
              <a:rPr lang="en-US" sz="1800" b="1" i="0" dirty="0">
                <a:solidFill>
                  <a:srgbClr val="29303B"/>
                </a:solidFill>
                <a:effectLst/>
                <a:latin typeface="+mj-lt"/>
              </a:rPr>
              <a:t> has some sort of label associated with it that conveys the meaning of this data in human readable terms.</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MLLib also have </a:t>
            </a:r>
            <a:r>
              <a:rPr lang="en-US" sz="1800" b="1" i="0" dirty="0">
                <a:solidFill>
                  <a:srgbClr val="C00000"/>
                </a:solidFill>
                <a:effectLst/>
                <a:latin typeface="+mj-lt"/>
              </a:rPr>
              <a:t>Rating data type </a:t>
            </a:r>
            <a:r>
              <a:rPr lang="en-US" sz="1800" b="1" i="0" dirty="0">
                <a:solidFill>
                  <a:srgbClr val="29303B"/>
                </a:solidFill>
                <a:effectLst/>
                <a:latin typeface="+mj-lt"/>
              </a:rPr>
              <a:t>that you will encounter.</a:t>
            </a:r>
          </a:p>
          <a:p>
            <a:pPr marL="342900" indent="-342900" algn="l">
              <a:buClr>
                <a:srgbClr val="0070C0"/>
              </a:buClr>
              <a:buSzPct val="80000"/>
              <a:buFont typeface="Wingdings" pitchFamily="2" charset="2"/>
              <a:buChar char="u"/>
            </a:pPr>
            <a:r>
              <a:rPr lang="en-US" sz="1800" b="1" dirty="0">
                <a:solidFill>
                  <a:srgbClr val="29303B"/>
                </a:solidFill>
                <a:latin typeface="+mj-lt"/>
              </a:rPr>
              <a:t>I</a:t>
            </a:r>
            <a:r>
              <a:rPr lang="en-US" sz="1800" b="1" i="0" dirty="0">
                <a:solidFill>
                  <a:srgbClr val="29303B"/>
                </a:solidFill>
                <a:effectLst/>
                <a:latin typeface="+mj-lt"/>
              </a:rPr>
              <a:t>f you're using recommendations with MLLib</a:t>
            </a:r>
            <a:r>
              <a:rPr lang="en-US" sz="1800" b="1" dirty="0">
                <a:solidFill>
                  <a:srgbClr val="29303B"/>
                </a:solidFill>
                <a:latin typeface="+mj-lt"/>
              </a:rPr>
              <a:t>,</a:t>
            </a:r>
            <a:r>
              <a:rPr lang="en-US" sz="1800" b="1" i="0" dirty="0">
                <a:solidFill>
                  <a:srgbClr val="29303B"/>
                </a:solidFill>
                <a:effectLst/>
                <a:latin typeface="+mj-lt"/>
              </a:rPr>
              <a:t> you know that actually can take in a </a:t>
            </a:r>
            <a:r>
              <a:rPr lang="en-US" sz="1800" b="1" i="0" dirty="0">
                <a:solidFill>
                  <a:srgbClr val="C00000"/>
                </a:solidFill>
                <a:effectLst/>
                <a:latin typeface="+mj-lt"/>
              </a:rPr>
              <a:t>rating, that represents a one to five</a:t>
            </a:r>
            <a:r>
              <a:rPr lang="en-US" sz="1800" b="1" i="0" dirty="0">
                <a:solidFill>
                  <a:srgbClr val="29303B"/>
                </a:solidFill>
                <a:effectLst/>
                <a:latin typeface="+mj-lt"/>
              </a:rPr>
              <a:t>, or one to ten, whatever star rating a person might have and use that to inform product recommendations automatically.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76530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76.3 Special MLLib Data Types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0680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latin typeface="+mj-lt"/>
              </a:rPr>
              <a:t>Special MLLib Data Types Explanation</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i="0" dirty="0">
                <a:solidFill>
                  <a:srgbClr val="C00000"/>
                </a:solidFill>
                <a:effectLst/>
                <a:latin typeface="+mj-lt"/>
              </a:rPr>
              <a:t>A sparse Vector only stores the data that exists</a:t>
            </a:r>
            <a:r>
              <a:rPr lang="en-US" sz="1800" b="1" dirty="0">
                <a:solidFill>
                  <a:srgbClr val="29303B"/>
                </a:solidFill>
                <a:latin typeface="+mj-lt"/>
              </a:rPr>
              <a:t>.</a:t>
            </a:r>
          </a:p>
          <a:p>
            <a:pPr marL="342900" indent="-342900" algn="l">
              <a:buClr>
                <a:srgbClr val="0070C0"/>
              </a:buClr>
              <a:buSzPct val="80000"/>
              <a:buFont typeface="Wingdings" pitchFamily="2" charset="2"/>
              <a:buChar char="u"/>
            </a:pPr>
            <a:r>
              <a:rPr lang="en-US" sz="1800" b="1" dirty="0">
                <a:solidFill>
                  <a:srgbClr val="29303B"/>
                </a:solidFill>
                <a:latin typeface="+mj-lt"/>
              </a:rPr>
              <a:t>Sparse Vector</a:t>
            </a:r>
            <a:r>
              <a:rPr lang="en-US" sz="1800" b="1" i="0" dirty="0">
                <a:solidFill>
                  <a:srgbClr val="29303B"/>
                </a:solidFill>
                <a:effectLst/>
                <a:latin typeface="+mj-lt"/>
              </a:rPr>
              <a:t> does not waste any memory space on missing data.</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Sparse is a more compact form of representing a Vector internally, but obviously that introduces some complexity while processing, so it's a good way to save memory</a:t>
            </a:r>
            <a:r>
              <a:rPr lang="en-US" sz="1800" b="1" dirty="0">
                <a:solidFill>
                  <a:srgbClr val="29303B"/>
                </a:solidFill>
                <a:latin typeface="+mj-lt"/>
              </a:rPr>
              <a:t>.</a:t>
            </a:r>
            <a:endParaRPr lang="en-US" sz="1800" b="1" i="0" dirty="0">
              <a:solidFill>
                <a:srgbClr val="29303B"/>
              </a:solidFill>
              <a:effectLst/>
              <a:latin typeface="+mj-lt"/>
            </a:endParaRPr>
          </a:p>
          <a:p>
            <a:pPr marL="342900" indent="-342900" algn="l">
              <a:buClr>
                <a:srgbClr val="0070C0"/>
              </a:buClr>
              <a:buSzPct val="80000"/>
              <a:buFont typeface="Wingdings" pitchFamily="2" charset="2"/>
              <a:buChar char="u"/>
            </a:pPr>
            <a:r>
              <a:rPr lang="en-US" sz="1800" b="1" dirty="0">
                <a:solidFill>
                  <a:srgbClr val="29303B"/>
                </a:solidFill>
                <a:latin typeface="+mj-lt"/>
              </a:rPr>
              <a:t>I</a:t>
            </a:r>
            <a:r>
              <a:rPr lang="en-US" sz="1800" b="1" i="0" dirty="0">
                <a:solidFill>
                  <a:srgbClr val="29303B"/>
                </a:solidFill>
                <a:effectLst/>
                <a:latin typeface="+mj-lt"/>
              </a:rPr>
              <a:t>f you know that your Vector's are going to have a lot of missing data in them.</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MLLib also have a </a:t>
            </a:r>
            <a:r>
              <a:rPr lang="en-US" sz="1800" b="1" i="0" dirty="0">
                <a:solidFill>
                  <a:srgbClr val="C00000"/>
                </a:solidFill>
                <a:effectLst/>
                <a:latin typeface="+mj-lt"/>
              </a:rPr>
              <a:t>LabeledPoint</a:t>
            </a:r>
            <a:r>
              <a:rPr lang="en-US" sz="1800" b="1" i="0" dirty="0">
                <a:solidFill>
                  <a:srgbClr val="29303B"/>
                </a:solidFill>
                <a:effectLst/>
                <a:latin typeface="+mj-lt"/>
              </a:rPr>
              <a:t> </a:t>
            </a:r>
            <a:r>
              <a:rPr lang="en-US" sz="1800" b="1" i="0" dirty="0">
                <a:solidFill>
                  <a:srgbClr val="C00000"/>
                </a:solidFill>
                <a:effectLst/>
                <a:latin typeface="+mj-lt"/>
              </a:rPr>
              <a:t>data type</a:t>
            </a:r>
            <a:r>
              <a:rPr lang="en-US" sz="1800" b="1" i="0" dirty="0">
                <a:solidFill>
                  <a:srgbClr val="29303B"/>
                </a:solidFill>
                <a:effectLst/>
                <a:latin typeface="+mj-lt"/>
              </a:rPr>
              <a:t>. </a:t>
            </a:r>
            <a:r>
              <a:rPr lang="en-US" sz="1800" b="1" dirty="0">
                <a:solidFill>
                  <a:srgbClr val="29303B"/>
                </a:solidFill>
                <a:latin typeface="+mj-lt"/>
              </a:rPr>
              <a:t>LabeledPoint</a:t>
            </a:r>
            <a:r>
              <a:rPr lang="en-US" sz="1800" b="1" i="0" dirty="0">
                <a:solidFill>
                  <a:srgbClr val="29303B"/>
                </a:solidFill>
                <a:effectLst/>
                <a:latin typeface="+mj-lt"/>
              </a:rPr>
              <a:t> has some sort of label associated with it that conveys the meaning of this data in human readable terms.</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MLLib also have </a:t>
            </a:r>
            <a:r>
              <a:rPr lang="en-US" sz="1800" b="1" i="0" dirty="0">
                <a:solidFill>
                  <a:srgbClr val="C00000"/>
                </a:solidFill>
                <a:effectLst/>
                <a:latin typeface="+mj-lt"/>
              </a:rPr>
              <a:t>Rating data type </a:t>
            </a:r>
            <a:r>
              <a:rPr lang="en-US" sz="1800" b="1" i="0" dirty="0">
                <a:solidFill>
                  <a:srgbClr val="29303B"/>
                </a:solidFill>
                <a:effectLst/>
                <a:latin typeface="+mj-lt"/>
              </a:rPr>
              <a:t>that you will encounter.</a:t>
            </a:r>
          </a:p>
          <a:p>
            <a:pPr marL="342900" indent="-342900" algn="l">
              <a:buClr>
                <a:srgbClr val="0070C0"/>
              </a:buClr>
              <a:buSzPct val="80000"/>
              <a:buFont typeface="Wingdings" pitchFamily="2" charset="2"/>
              <a:buChar char="u"/>
            </a:pPr>
            <a:r>
              <a:rPr lang="en-US" sz="1800" b="1" dirty="0">
                <a:solidFill>
                  <a:srgbClr val="29303B"/>
                </a:solidFill>
                <a:latin typeface="+mj-lt"/>
              </a:rPr>
              <a:t>I</a:t>
            </a:r>
            <a:r>
              <a:rPr lang="en-US" sz="1800" b="1" i="0" dirty="0">
                <a:solidFill>
                  <a:srgbClr val="29303B"/>
                </a:solidFill>
                <a:effectLst/>
                <a:latin typeface="+mj-lt"/>
              </a:rPr>
              <a:t>f you're using recommendations with MLLib</a:t>
            </a:r>
            <a:r>
              <a:rPr lang="en-US" sz="1800" b="1" dirty="0">
                <a:solidFill>
                  <a:srgbClr val="29303B"/>
                </a:solidFill>
                <a:latin typeface="+mj-lt"/>
              </a:rPr>
              <a:t>,</a:t>
            </a:r>
            <a:r>
              <a:rPr lang="en-US" sz="1800" b="1" i="0" dirty="0">
                <a:solidFill>
                  <a:srgbClr val="29303B"/>
                </a:solidFill>
                <a:effectLst/>
                <a:latin typeface="+mj-lt"/>
              </a:rPr>
              <a:t> you know that actually can take in a </a:t>
            </a:r>
            <a:r>
              <a:rPr lang="en-US" sz="1800" b="1" i="0" dirty="0">
                <a:solidFill>
                  <a:srgbClr val="C00000"/>
                </a:solidFill>
                <a:effectLst/>
                <a:latin typeface="+mj-lt"/>
              </a:rPr>
              <a:t>rating, that represents a one to five</a:t>
            </a:r>
            <a:r>
              <a:rPr lang="en-US" sz="1800" b="1" i="0" dirty="0">
                <a:solidFill>
                  <a:srgbClr val="29303B"/>
                </a:solidFill>
                <a:effectLst/>
                <a:latin typeface="+mj-lt"/>
              </a:rPr>
              <a:t>, or one to ten, whatever star rating a person might have and use that to inform product recommendations automatically.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25757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76.4 Conclusion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9628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76.4 Conclusion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635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latin typeface="+mj-lt"/>
              </a:rPr>
              <a:t>Conclusion</a:t>
            </a:r>
          </a:p>
          <a:p>
            <a:pPr marL="342900" indent="-342900" algn="l">
              <a:buClr>
                <a:srgbClr val="0070C0"/>
              </a:buClr>
              <a:buSzPct val="80000"/>
              <a:buFont typeface="Wingdings" pitchFamily="2" charset="2"/>
              <a:buChar char="u"/>
            </a:pPr>
            <a:r>
              <a:rPr lang="en-US" sz="1800" b="1" dirty="0">
                <a:solidFill>
                  <a:srgbClr val="29303B"/>
                </a:solidFill>
                <a:latin typeface="+mj-lt"/>
              </a:rPr>
              <a:t>We</a:t>
            </a:r>
            <a:r>
              <a:rPr lang="en-US" sz="1800" b="1" i="0" dirty="0">
                <a:solidFill>
                  <a:srgbClr val="29303B"/>
                </a:solidFill>
                <a:effectLst/>
                <a:latin typeface="+mj-lt"/>
              </a:rPr>
              <a:t> finally have everything you need to get started here.</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We will look at some real MLLib code, and run it, and then it'll make a lot more sense.</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So that's MLLib.</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MLLib makes it very easy to perform complicated machine learning algorithms potentially, on very large data sets, and distribute that processing across an entire cluster. </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Like I said before, Spark is still young, and it's growing every day, so I expect these capabilities to keep expanding and evolving as time goes on. Cool stuff, let's actually get our hands dirty, and write some MLLib code, and actually do some real machine learning using Spark.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10660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76.4 Conclusion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305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76.5 Summary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932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latin typeface="+mj-lt"/>
              </a:rPr>
              <a:t>Summary</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Spark has a built-in component called, MLLib, as follow:</a:t>
            </a:r>
          </a:p>
          <a:p>
            <a:pPr marL="800100" lvl="1" indent="-342900" algn="l">
              <a:buClr>
                <a:srgbClr val="0070C0"/>
              </a:buClr>
              <a:buSzPct val="80000"/>
              <a:buFont typeface="Wingdings" pitchFamily="2" charset="2"/>
              <a:buChar char="u"/>
            </a:pPr>
            <a:r>
              <a:rPr lang="en-US" sz="1800" b="1" i="0" dirty="0">
                <a:solidFill>
                  <a:schemeClr val="tx1"/>
                </a:solidFill>
                <a:effectLst/>
                <a:latin typeface="+mj-lt"/>
              </a:rPr>
              <a:t>Feature Extraction</a:t>
            </a:r>
          </a:p>
          <a:p>
            <a:pPr marL="800100" lvl="1" indent="-342900" algn="l">
              <a:buClr>
                <a:srgbClr val="0070C0"/>
              </a:buClr>
              <a:buSzPct val="80000"/>
              <a:buFont typeface="Wingdings" pitchFamily="2" charset="2"/>
              <a:buChar char="u"/>
            </a:pPr>
            <a:r>
              <a:rPr lang="en-US" sz="1800" b="1" i="0" dirty="0">
                <a:solidFill>
                  <a:schemeClr val="tx1"/>
                </a:solidFill>
                <a:effectLst/>
                <a:latin typeface="+mj-lt"/>
              </a:rPr>
              <a:t>Basic Statistics</a:t>
            </a:r>
            <a:endParaRPr lang="en-US" sz="1800" b="1" u="sng" dirty="0">
              <a:solidFill>
                <a:srgbClr val="007791"/>
              </a:solidFill>
              <a:latin typeface="+mj-lt"/>
            </a:endParaRPr>
          </a:p>
          <a:p>
            <a:pPr marL="800100" lvl="1" indent="-342900" algn="l">
              <a:buClr>
                <a:srgbClr val="0070C0"/>
              </a:buClr>
              <a:buSzPct val="80000"/>
              <a:buFont typeface="Wingdings" pitchFamily="2" charset="2"/>
              <a:buChar char="u"/>
            </a:pPr>
            <a:r>
              <a:rPr lang="en-US" sz="1800" b="1" i="0" dirty="0">
                <a:solidFill>
                  <a:schemeClr val="tx1"/>
                </a:solidFill>
                <a:effectLst/>
                <a:latin typeface="+mj-lt"/>
              </a:rPr>
              <a:t>Regression</a:t>
            </a:r>
          </a:p>
          <a:p>
            <a:pPr marL="800100" lvl="1" indent="-342900" algn="l">
              <a:buClr>
                <a:srgbClr val="0070C0"/>
              </a:buClr>
              <a:buSzPct val="80000"/>
              <a:buFont typeface="Wingdings" pitchFamily="2" charset="2"/>
              <a:buChar char="u"/>
            </a:pPr>
            <a:r>
              <a:rPr lang="en-US" sz="1800" b="1" dirty="0">
                <a:solidFill>
                  <a:schemeClr val="tx1"/>
                </a:solidFill>
                <a:latin typeface="+mj-lt"/>
              </a:rPr>
              <a:t>SVM (Support Vector Machine)</a:t>
            </a:r>
          </a:p>
          <a:p>
            <a:pPr marL="800100" lvl="1" indent="-342900" algn="l">
              <a:buClr>
                <a:srgbClr val="0070C0"/>
              </a:buClr>
              <a:buSzPct val="80000"/>
              <a:buFont typeface="Wingdings" pitchFamily="2" charset="2"/>
              <a:buChar char="u"/>
            </a:pPr>
            <a:r>
              <a:rPr lang="en-US" sz="1800" b="1" i="0" dirty="0">
                <a:solidFill>
                  <a:schemeClr val="tx1"/>
                </a:solidFill>
                <a:effectLst/>
                <a:latin typeface="+mj-lt"/>
              </a:rPr>
              <a:t>Naïve Bayes Classifier</a:t>
            </a:r>
          </a:p>
          <a:p>
            <a:pPr marL="800100" lvl="1" indent="-342900" algn="l">
              <a:buClr>
                <a:srgbClr val="0070C0"/>
              </a:buClr>
              <a:buSzPct val="80000"/>
              <a:buFont typeface="Wingdings" pitchFamily="2" charset="2"/>
              <a:buChar char="u"/>
            </a:pPr>
            <a:r>
              <a:rPr lang="en-US" sz="1800" b="1" dirty="0">
                <a:solidFill>
                  <a:schemeClr val="tx1"/>
                </a:solidFill>
                <a:latin typeface="+mj-lt"/>
              </a:rPr>
              <a:t>Decision Trees</a:t>
            </a:r>
          </a:p>
          <a:p>
            <a:pPr marL="800100" lvl="1" indent="-342900" algn="l">
              <a:buClr>
                <a:srgbClr val="0070C0"/>
              </a:buClr>
              <a:buSzPct val="80000"/>
              <a:buFont typeface="Wingdings" pitchFamily="2" charset="2"/>
              <a:buChar char="u"/>
            </a:pPr>
            <a:r>
              <a:rPr lang="en-US" sz="1800" b="1" i="0" dirty="0">
                <a:solidFill>
                  <a:schemeClr val="tx1"/>
                </a:solidFill>
                <a:effectLst/>
                <a:latin typeface="+mj-lt"/>
              </a:rPr>
              <a:t>K-Means Clustering</a:t>
            </a:r>
          </a:p>
          <a:p>
            <a:pPr marL="800100" lvl="1" indent="-342900" algn="l">
              <a:buClr>
                <a:srgbClr val="0070C0"/>
              </a:buClr>
              <a:buSzPct val="80000"/>
              <a:buFont typeface="Wingdings" pitchFamily="2" charset="2"/>
              <a:buChar char="u"/>
            </a:pPr>
            <a:r>
              <a:rPr lang="en-US" sz="1800" b="1" dirty="0">
                <a:solidFill>
                  <a:schemeClr val="tx1"/>
                </a:solidFill>
                <a:latin typeface="+mj-lt"/>
              </a:rPr>
              <a:t>PCA (Principal Component Analysis) and SVD (Singular Value Decomposition)</a:t>
            </a:r>
          </a:p>
          <a:p>
            <a:pPr marL="800100" lvl="1" indent="-342900" algn="l">
              <a:buClr>
                <a:srgbClr val="0070C0"/>
              </a:buClr>
              <a:buSzPct val="80000"/>
              <a:buFont typeface="Wingdings" pitchFamily="2" charset="2"/>
              <a:buChar char="u"/>
            </a:pPr>
            <a:r>
              <a:rPr lang="en-US" sz="1800" b="1" i="0" dirty="0">
                <a:solidFill>
                  <a:schemeClr val="tx1"/>
                </a:solidFill>
                <a:effectLst/>
                <a:latin typeface="+mj-lt"/>
              </a:rPr>
              <a:t>Recommendation using Alternating Least Squares</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Special MLLib Data Types</a:t>
            </a:r>
          </a:p>
          <a:p>
            <a:pPr marL="800100" lvl="1" indent="-342900" algn="l">
              <a:buClr>
                <a:srgbClr val="0070C0"/>
              </a:buClr>
              <a:buSzPct val="80000"/>
              <a:buFont typeface="Wingdings" pitchFamily="2" charset="2"/>
              <a:buChar char="u"/>
            </a:pPr>
            <a:r>
              <a:rPr lang="en-US" sz="1800" b="1" dirty="0">
                <a:solidFill>
                  <a:srgbClr val="29303B"/>
                </a:solidFill>
                <a:latin typeface="+mj-lt"/>
              </a:rPr>
              <a:t>Vector (Dense or Sparse)</a:t>
            </a:r>
          </a:p>
          <a:p>
            <a:pPr marL="800100" lvl="1" indent="-342900" algn="l">
              <a:buClr>
                <a:srgbClr val="0070C0"/>
              </a:buClr>
              <a:buSzPct val="80000"/>
              <a:buFont typeface="Wingdings" pitchFamily="2" charset="2"/>
              <a:buChar char="u"/>
            </a:pPr>
            <a:r>
              <a:rPr lang="en-US" sz="1800" b="1" dirty="0">
                <a:solidFill>
                  <a:srgbClr val="29303B"/>
                </a:solidFill>
                <a:latin typeface="+mj-lt"/>
              </a:rPr>
              <a:t>LabeledPoint</a:t>
            </a:r>
          </a:p>
          <a:p>
            <a:pPr marL="800100" lvl="1" indent="-342900" algn="l">
              <a:buClr>
                <a:srgbClr val="0070C0"/>
              </a:buClr>
              <a:buSzPct val="80000"/>
              <a:buFont typeface="Wingdings" pitchFamily="2" charset="2"/>
              <a:buChar char="u"/>
            </a:pPr>
            <a:r>
              <a:rPr lang="en-US" sz="1800" b="1" dirty="0">
                <a:solidFill>
                  <a:srgbClr val="29303B"/>
                </a:solidFill>
                <a:latin typeface="+mj-lt"/>
              </a:rPr>
              <a:t>Rating</a:t>
            </a:r>
          </a:p>
          <a:p>
            <a:pPr marL="342900" indent="-342900" algn="l">
              <a:buClr>
                <a:srgbClr val="0070C0"/>
              </a:buClr>
              <a:buSzPct val="80000"/>
              <a:buFont typeface="Wingdings" pitchFamily="2" charset="2"/>
              <a:buChar char="u"/>
            </a:pPr>
            <a:endParaRPr lang="en-US" sz="1800" b="1" i="0" dirty="0">
              <a:solidFill>
                <a:srgbClr val="29303B"/>
              </a:solidFill>
              <a:effectLst/>
              <a:latin typeface="+mj-lt"/>
            </a:endParaRPr>
          </a:p>
          <a:p>
            <a:pPr marL="342900" indent="-342900" algn="l">
              <a:buClr>
                <a:srgbClr val="0070C0"/>
              </a:buClr>
              <a:buSzPct val="80000"/>
              <a:buFont typeface="Wingdings" pitchFamily="2" charset="2"/>
              <a:buChar char="u"/>
            </a:pPr>
            <a:endParaRPr lang="en-US" sz="1800" b="1" i="0" dirty="0">
              <a:solidFill>
                <a:srgbClr val="29303B"/>
              </a:solidFill>
              <a:effectLst/>
              <a:latin typeface="+mj-lt"/>
            </a:endParaRPr>
          </a:p>
          <a:p>
            <a:pPr marL="342900" indent="-342900" algn="l">
              <a:buClr>
                <a:srgbClr val="0070C0"/>
              </a:buClr>
              <a:buSzPct val="80000"/>
              <a:buFont typeface="Wingdings" pitchFamily="2" charset="2"/>
              <a:buChar char="u"/>
            </a:pPr>
            <a:endParaRPr lang="en-US" sz="1800" b="1" dirty="0">
              <a:solidFill>
                <a:srgbClr val="29303B"/>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883747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 Spark MLLib</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latin typeface="+mj-lt"/>
              </a:rPr>
              <a:t>Spark MLLib</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dirty="0">
                <a:solidFill>
                  <a:srgbClr val="29303B"/>
                </a:solidFill>
                <a:latin typeface="+mj-lt"/>
              </a:rPr>
              <a:t>I</a:t>
            </a:r>
            <a:r>
              <a:rPr lang="en-US" sz="1800" b="1" i="0" dirty="0">
                <a:solidFill>
                  <a:srgbClr val="29303B"/>
                </a:solidFill>
                <a:effectLst/>
                <a:latin typeface="+mj-lt"/>
              </a:rPr>
              <a:t>n Spark, when you are doing machine learning.</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It has a built-in component called, MLLib, that lives on top of Spark Core, and this makes it very easy to perform complex machine learning algorithms using massive datasets and distributing that processing across an entire cluster of computers.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76.1 Introducing MLLib</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76.1 Introducing MLLib</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0436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latin typeface="+mj-lt"/>
              </a:rPr>
              <a:t>Introducing MLLib</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i="0" dirty="0">
                <a:solidFill>
                  <a:srgbClr val="29303B"/>
                </a:solidFill>
                <a:effectLst/>
                <a:latin typeface="+mj-lt"/>
              </a:rPr>
              <a:t>MLLib is a component built on top of Spark for machine learning.</a:t>
            </a:r>
          </a:p>
          <a:p>
            <a:pPr marL="342900" indent="-342900" algn="l">
              <a:buClr>
                <a:srgbClr val="0070C0"/>
              </a:buClr>
              <a:buSzPct val="80000"/>
              <a:buFont typeface="Wingdings" pitchFamily="2" charset="2"/>
              <a:buChar char="u"/>
            </a:pPr>
            <a:r>
              <a:rPr lang="en-US" sz="1800" b="1" dirty="0">
                <a:solidFill>
                  <a:srgbClr val="29303B"/>
                </a:solidFill>
                <a:latin typeface="+mj-lt"/>
              </a:rPr>
              <a:t>MLLib is</a:t>
            </a:r>
            <a:r>
              <a:rPr lang="en-US" sz="1800" b="1" i="0" dirty="0">
                <a:solidFill>
                  <a:srgbClr val="29303B"/>
                </a:solidFill>
                <a:effectLst/>
                <a:latin typeface="+mj-lt"/>
              </a:rPr>
              <a:t> a machine learning library.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19370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76.2 MLLib Capability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0141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76.2 MLLib Capability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84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latin typeface="+mj-lt"/>
              </a:rPr>
              <a:t>MLLib Capability</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Feature Extraction</a:t>
            </a:r>
          </a:p>
          <a:p>
            <a:pPr marL="800100" lvl="1" indent="-342900" algn="l">
              <a:buClr>
                <a:srgbClr val="0070C0"/>
              </a:buClr>
              <a:buSzPct val="80000"/>
              <a:buFont typeface="Wingdings" pitchFamily="2" charset="2"/>
              <a:buChar char="u"/>
            </a:pPr>
            <a:r>
              <a:rPr lang="en-US" sz="1800" b="1" dirty="0">
                <a:solidFill>
                  <a:schemeClr val="tx1"/>
                </a:solidFill>
                <a:latin typeface="+mj-lt"/>
              </a:rPr>
              <a:t>Term Frequency /Inverse Document Frequency useful for search</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Basic Statistics</a:t>
            </a:r>
          </a:p>
          <a:p>
            <a:pPr marL="800100" lvl="1" indent="-342900" algn="l">
              <a:buClr>
                <a:srgbClr val="0070C0"/>
              </a:buClr>
              <a:buSzPct val="80000"/>
              <a:buFont typeface="Wingdings" pitchFamily="2" charset="2"/>
              <a:buChar char="u"/>
            </a:pPr>
            <a:r>
              <a:rPr lang="en-US" sz="1800" b="1" dirty="0">
                <a:solidFill>
                  <a:schemeClr val="tx1"/>
                </a:solidFill>
                <a:latin typeface="+mj-lt"/>
              </a:rPr>
              <a:t>Chi-Squared Test, Pearson or Spearman correlation, min, max, mean, variance</a:t>
            </a:r>
            <a:endParaRPr lang="en-US" sz="1800" b="1" u="sng" dirty="0">
              <a:solidFill>
                <a:srgbClr val="007791"/>
              </a:solidFill>
              <a:latin typeface="+mj-lt"/>
            </a:endParaRPr>
          </a:p>
          <a:p>
            <a:pPr marL="342900" indent="-342900" algn="l">
              <a:buClr>
                <a:srgbClr val="0070C0"/>
              </a:buClr>
              <a:buSzPct val="80000"/>
              <a:buFont typeface="Wingdings" pitchFamily="2" charset="2"/>
              <a:buChar char="u"/>
            </a:pPr>
            <a:r>
              <a:rPr lang="en-US" sz="1800" b="1" i="0" dirty="0">
                <a:solidFill>
                  <a:schemeClr val="tx1"/>
                </a:solidFill>
                <a:effectLst/>
                <a:latin typeface="+mj-lt"/>
              </a:rPr>
              <a:t>Linear Regression, Logistic Regression</a:t>
            </a:r>
          </a:p>
          <a:p>
            <a:pPr marL="342900" indent="-342900" algn="l">
              <a:buClr>
                <a:srgbClr val="0070C0"/>
              </a:buClr>
              <a:buSzPct val="80000"/>
              <a:buFont typeface="Wingdings" pitchFamily="2" charset="2"/>
              <a:buChar char="u"/>
            </a:pPr>
            <a:r>
              <a:rPr lang="en-US" sz="1800" b="1" dirty="0">
                <a:solidFill>
                  <a:schemeClr val="tx1"/>
                </a:solidFill>
                <a:latin typeface="+mj-lt"/>
              </a:rPr>
              <a:t>Support Vector Machine</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Naïve Bayes Classifier</a:t>
            </a:r>
          </a:p>
          <a:p>
            <a:pPr marL="342900" indent="-342900" algn="l">
              <a:buClr>
                <a:srgbClr val="0070C0"/>
              </a:buClr>
              <a:buSzPct val="80000"/>
              <a:buFont typeface="Wingdings" pitchFamily="2" charset="2"/>
              <a:buChar char="u"/>
            </a:pPr>
            <a:r>
              <a:rPr lang="en-US" sz="1800" b="1" dirty="0">
                <a:solidFill>
                  <a:schemeClr val="tx1"/>
                </a:solidFill>
                <a:latin typeface="+mj-lt"/>
              </a:rPr>
              <a:t>Decision Trees</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K-Means Clustering</a:t>
            </a:r>
          </a:p>
          <a:p>
            <a:pPr marL="342900" indent="-342900" algn="l">
              <a:buClr>
                <a:srgbClr val="0070C0"/>
              </a:buClr>
              <a:buSzPct val="80000"/>
              <a:buFont typeface="Wingdings" pitchFamily="2" charset="2"/>
              <a:buChar char="u"/>
            </a:pPr>
            <a:r>
              <a:rPr lang="en-US" sz="1800" b="1" dirty="0">
                <a:solidFill>
                  <a:schemeClr val="tx1"/>
                </a:solidFill>
                <a:latin typeface="+mj-lt"/>
              </a:rPr>
              <a:t>Principal Component Analysis, Singular Value Decomposition</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Recommendation using Alternating Least Squares</a:t>
            </a:r>
          </a:p>
          <a:p>
            <a:pPr marL="342900" indent="-342900" algn="l">
              <a:buClr>
                <a:srgbClr val="0070C0"/>
              </a:buClr>
              <a:buSzPct val="80000"/>
              <a:buFont typeface="Wingdings" pitchFamily="2" charset="2"/>
              <a:buChar char="u"/>
            </a:pPr>
            <a:endParaRPr lang="en-US" sz="1800" b="1" i="0" dirty="0">
              <a:solidFill>
                <a:schemeClr val="tx1"/>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38177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76.2 MLLib Capability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4280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latin typeface="+mj-lt"/>
              </a:rPr>
              <a:t>MLLib Capability Explanation</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dirty="0">
                <a:solidFill>
                  <a:srgbClr val="29303B"/>
                </a:solidFill>
                <a:latin typeface="+mj-lt"/>
              </a:rPr>
              <a:t>W</a:t>
            </a:r>
            <a:r>
              <a:rPr lang="en-US" sz="1800" b="1" i="0" dirty="0">
                <a:solidFill>
                  <a:srgbClr val="29303B"/>
                </a:solidFill>
                <a:effectLst/>
                <a:latin typeface="+mj-lt"/>
              </a:rPr>
              <a:t>hat are some of the things MLLib can do?</a:t>
            </a:r>
          </a:p>
          <a:p>
            <a:pPr marL="342900" indent="-342900" algn="l">
              <a:buClr>
                <a:srgbClr val="0070C0"/>
              </a:buClr>
              <a:buSzPct val="80000"/>
              <a:buFont typeface="Wingdings" pitchFamily="2" charset="2"/>
              <a:buChar char="u"/>
            </a:pPr>
            <a:r>
              <a:rPr lang="en-US" sz="1800" b="1" dirty="0">
                <a:solidFill>
                  <a:srgbClr val="29303B"/>
                </a:solidFill>
                <a:latin typeface="+mj-lt"/>
              </a:rPr>
              <a:t>O</a:t>
            </a:r>
            <a:r>
              <a:rPr lang="en-US" sz="1800" b="1" i="0" dirty="0">
                <a:solidFill>
                  <a:srgbClr val="29303B"/>
                </a:solidFill>
                <a:effectLst/>
                <a:latin typeface="+mj-lt"/>
              </a:rPr>
              <a:t>ne is feature extraction. MLLib can do is </a:t>
            </a:r>
            <a:r>
              <a:rPr lang="en-US" sz="1800" b="1" i="0" dirty="0">
                <a:solidFill>
                  <a:srgbClr val="C00000"/>
                </a:solidFill>
                <a:effectLst/>
                <a:latin typeface="+mj-lt"/>
              </a:rPr>
              <a:t>Term Frequency </a:t>
            </a:r>
            <a:r>
              <a:rPr lang="en-US" sz="1800" b="1" i="0" dirty="0">
                <a:solidFill>
                  <a:srgbClr val="29303B"/>
                </a:solidFill>
                <a:effectLst/>
                <a:latin typeface="+mj-lt"/>
              </a:rPr>
              <a:t>and </a:t>
            </a:r>
            <a:r>
              <a:rPr lang="en-US" sz="1800" b="1" i="0" dirty="0">
                <a:solidFill>
                  <a:srgbClr val="C00000"/>
                </a:solidFill>
                <a:effectLst/>
                <a:latin typeface="+mj-lt"/>
              </a:rPr>
              <a:t>Inverse Document Frequency</a:t>
            </a:r>
            <a:r>
              <a:rPr lang="en-US" sz="1800" b="1" i="0" dirty="0">
                <a:solidFill>
                  <a:srgbClr val="29303B"/>
                </a:solidFill>
                <a:effectLst/>
                <a:latin typeface="+mj-lt"/>
              </a:rPr>
              <a:t>. </a:t>
            </a:r>
            <a:r>
              <a:rPr lang="en-US" sz="1800" b="1" dirty="0">
                <a:solidFill>
                  <a:srgbClr val="29303B"/>
                </a:solidFill>
                <a:latin typeface="+mj-lt"/>
              </a:rPr>
              <a:t>These are</a:t>
            </a:r>
            <a:r>
              <a:rPr lang="en-US" sz="1800" b="1" i="0" dirty="0">
                <a:solidFill>
                  <a:srgbClr val="29303B"/>
                </a:solidFill>
                <a:effectLst/>
                <a:latin typeface="+mj-lt"/>
              </a:rPr>
              <a:t> useful for creating search indexes</a:t>
            </a:r>
            <a:r>
              <a:rPr lang="en-US" sz="1800" b="1" dirty="0">
                <a:solidFill>
                  <a:srgbClr val="29303B"/>
                </a:solidFill>
                <a:latin typeface="+mj-lt"/>
              </a:rPr>
              <a:t>.</a:t>
            </a:r>
            <a:r>
              <a:rPr lang="en-US" sz="1800" b="1" i="0" dirty="0">
                <a:solidFill>
                  <a:srgbClr val="29303B"/>
                </a:solidFill>
                <a:effectLst/>
                <a:latin typeface="+mj-lt"/>
              </a:rPr>
              <a:t> </a:t>
            </a:r>
            <a:r>
              <a:rPr lang="en-US" sz="1800" b="1" dirty="0">
                <a:solidFill>
                  <a:srgbClr val="29303B"/>
                </a:solidFill>
                <a:latin typeface="+mj-lt"/>
              </a:rPr>
              <a:t>W</a:t>
            </a:r>
            <a:r>
              <a:rPr lang="en-US" sz="1800" b="1" i="0" dirty="0">
                <a:solidFill>
                  <a:srgbClr val="29303B"/>
                </a:solidFill>
                <a:effectLst/>
                <a:latin typeface="+mj-lt"/>
              </a:rPr>
              <a:t>e will go through an example in future sections.</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dirty="0">
                <a:solidFill>
                  <a:srgbClr val="29303B"/>
                </a:solidFill>
                <a:latin typeface="+mj-lt"/>
              </a:rPr>
              <a:t>MLLib</a:t>
            </a:r>
            <a:r>
              <a:rPr lang="en-US" sz="1800" b="1" i="0" dirty="0">
                <a:solidFill>
                  <a:srgbClr val="29303B"/>
                </a:solidFill>
                <a:effectLst/>
                <a:latin typeface="+mj-lt"/>
              </a:rPr>
              <a:t> can do </a:t>
            </a:r>
            <a:r>
              <a:rPr lang="en-US" sz="1800" b="1" dirty="0">
                <a:solidFill>
                  <a:srgbClr val="29303B"/>
                </a:solidFill>
                <a:latin typeface="+mj-lt"/>
              </a:rPr>
              <a:t>Term Frequency and Inverse Document Frequency</a:t>
            </a:r>
            <a:r>
              <a:rPr lang="en-US" sz="1800" b="1" i="0" dirty="0">
                <a:solidFill>
                  <a:srgbClr val="29303B"/>
                </a:solidFill>
                <a:effectLst/>
                <a:latin typeface="+mj-lt"/>
              </a:rPr>
              <a:t> across a cluster with massive datasets. </a:t>
            </a:r>
            <a:r>
              <a:rPr lang="en-US" sz="1800" b="1" dirty="0">
                <a:solidFill>
                  <a:srgbClr val="29303B"/>
                </a:solidFill>
                <a:latin typeface="+mj-lt"/>
              </a:rPr>
              <a:t>Y</a:t>
            </a:r>
            <a:r>
              <a:rPr lang="en-US" sz="1800" b="1" i="0" dirty="0">
                <a:solidFill>
                  <a:srgbClr val="29303B"/>
                </a:solidFill>
                <a:effectLst/>
                <a:latin typeface="+mj-lt"/>
              </a:rPr>
              <a:t>ou could make your own search engine for the web with this potentially.</a:t>
            </a:r>
          </a:p>
          <a:p>
            <a:pPr marL="342900" indent="-342900" algn="l">
              <a:buClr>
                <a:srgbClr val="0070C0"/>
              </a:buClr>
              <a:buSzPct val="80000"/>
              <a:buFont typeface="Wingdings" pitchFamily="2" charset="2"/>
              <a:buChar char="u"/>
            </a:pPr>
            <a:r>
              <a:rPr lang="en-US" sz="1800" b="1" dirty="0">
                <a:solidFill>
                  <a:srgbClr val="29303B"/>
                </a:solidFill>
                <a:latin typeface="+mj-lt"/>
              </a:rPr>
              <a:t>MLLib</a:t>
            </a:r>
            <a:r>
              <a:rPr lang="en-US" sz="1800" b="1" i="0" dirty="0">
                <a:solidFill>
                  <a:srgbClr val="29303B"/>
                </a:solidFill>
                <a:effectLst/>
                <a:latin typeface="+mj-lt"/>
              </a:rPr>
              <a:t> also offers </a:t>
            </a:r>
            <a:r>
              <a:rPr lang="en-US" sz="1800" b="1" dirty="0">
                <a:solidFill>
                  <a:srgbClr val="C00000"/>
                </a:solidFill>
                <a:latin typeface="+mj-lt"/>
              </a:rPr>
              <a:t>B</a:t>
            </a:r>
            <a:r>
              <a:rPr lang="en-US" sz="1800" b="1" i="0" dirty="0">
                <a:solidFill>
                  <a:srgbClr val="C00000"/>
                </a:solidFill>
                <a:effectLst/>
                <a:latin typeface="+mj-lt"/>
              </a:rPr>
              <a:t>asic Statistics functions, chi-squared test, Pearson or Spearman correlation</a:t>
            </a:r>
            <a:r>
              <a:rPr lang="en-US" sz="1800" b="1" i="0" dirty="0">
                <a:solidFill>
                  <a:srgbClr val="29303B"/>
                </a:solidFill>
                <a:effectLst/>
                <a:latin typeface="+mj-lt"/>
              </a:rPr>
              <a:t>, and some simpler functions like </a:t>
            </a:r>
            <a:r>
              <a:rPr lang="en-US" sz="1800" b="1" i="0" dirty="0">
                <a:solidFill>
                  <a:srgbClr val="C00000"/>
                </a:solidFill>
                <a:effectLst/>
                <a:latin typeface="+mj-lt"/>
              </a:rPr>
              <a:t>min, max, mean, and variance</a:t>
            </a:r>
            <a:r>
              <a:rPr lang="en-US" sz="1800" b="1" i="0" dirty="0">
                <a:solidFill>
                  <a:srgbClr val="29303B"/>
                </a:solidFill>
                <a:effectLst/>
                <a:latin typeface="+mj-lt"/>
              </a:rPr>
              <a:t>.</a:t>
            </a:r>
          </a:p>
          <a:p>
            <a:pPr marL="342900" indent="-342900" algn="l">
              <a:buClr>
                <a:srgbClr val="0070C0"/>
              </a:buClr>
              <a:buSzPct val="80000"/>
              <a:buFont typeface="Wingdings" pitchFamily="2" charset="2"/>
              <a:buChar char="u"/>
            </a:pPr>
            <a:r>
              <a:rPr lang="en-US" sz="1800" b="1" dirty="0">
                <a:solidFill>
                  <a:srgbClr val="29303B"/>
                </a:solidFill>
                <a:latin typeface="+mj-lt"/>
              </a:rPr>
              <a:t>MLLib</a:t>
            </a:r>
            <a:r>
              <a:rPr lang="en-US" sz="1800" b="1" i="0" dirty="0">
                <a:solidFill>
                  <a:srgbClr val="29303B"/>
                </a:solidFill>
                <a:effectLst/>
                <a:latin typeface="+mj-lt"/>
              </a:rPr>
              <a:t> can also support things like </a:t>
            </a:r>
            <a:r>
              <a:rPr lang="en-US" sz="1800" b="1" i="0" dirty="0">
                <a:solidFill>
                  <a:srgbClr val="C00000"/>
                </a:solidFill>
                <a:effectLst/>
                <a:latin typeface="+mj-lt"/>
              </a:rPr>
              <a:t>linear regression and logistic regression</a:t>
            </a:r>
            <a:r>
              <a:rPr lang="en-US" sz="1800" b="1" i="0" dirty="0">
                <a:solidFill>
                  <a:srgbClr val="29303B"/>
                </a:solidFill>
                <a:effectLst/>
                <a:latin typeface="+mj-lt"/>
              </a:rPr>
              <a:t>.</a:t>
            </a:r>
          </a:p>
          <a:p>
            <a:pPr marL="342900" indent="-342900" algn="l">
              <a:buClr>
                <a:srgbClr val="0070C0"/>
              </a:buClr>
              <a:buSzPct val="80000"/>
              <a:buFont typeface="Wingdings" pitchFamily="2" charset="2"/>
              <a:buChar char="u"/>
            </a:pPr>
            <a:r>
              <a:rPr lang="en-US" sz="1800" b="1" dirty="0">
                <a:solidFill>
                  <a:srgbClr val="29303B"/>
                </a:solidFill>
                <a:latin typeface="+mj-lt"/>
              </a:rPr>
              <a:t>I</a:t>
            </a:r>
            <a:r>
              <a:rPr lang="en-US" sz="1800" b="1" i="0" dirty="0">
                <a:solidFill>
                  <a:srgbClr val="29303B"/>
                </a:solidFill>
                <a:effectLst/>
                <a:latin typeface="+mj-lt"/>
              </a:rPr>
              <a:t>f you need to fit a function to a massive set of data, and use that for predictions, you can do that too. </a:t>
            </a:r>
          </a:p>
          <a:p>
            <a:pPr marL="342900" indent="-342900" algn="l">
              <a:buClr>
                <a:srgbClr val="0070C0"/>
              </a:buClr>
              <a:buSzPct val="80000"/>
              <a:buFont typeface="Wingdings" pitchFamily="2" charset="2"/>
              <a:buChar char="u"/>
            </a:pPr>
            <a:r>
              <a:rPr lang="en-US" sz="1800" b="1" dirty="0">
                <a:solidFill>
                  <a:srgbClr val="29303B"/>
                </a:solidFill>
                <a:latin typeface="+mj-lt"/>
              </a:rPr>
              <a:t>MLLib</a:t>
            </a:r>
            <a:r>
              <a:rPr lang="en-US" sz="1800" b="1" i="0" dirty="0">
                <a:solidFill>
                  <a:srgbClr val="29303B"/>
                </a:solidFill>
                <a:effectLst/>
                <a:latin typeface="+mj-lt"/>
              </a:rPr>
              <a:t> also supports Support Vector Machines.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423490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76.2 MLLib Capability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50384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latin typeface="+mj-lt"/>
              </a:rPr>
              <a:t>MLLib Capability Explanation</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i="0" dirty="0">
                <a:solidFill>
                  <a:srgbClr val="29303B"/>
                </a:solidFill>
                <a:effectLst/>
                <a:latin typeface="+mj-lt"/>
              </a:rPr>
              <a:t>There is a Naïve Bayes classifier built in to MLLib. So remember that Spam classifier that we built a few lectures ago?</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You could actually do that for an entire email system using Spark, and scale that up as far as you want to.</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Decision trees, one of my favorite things in machine learning, that too, is supported by Spark and we'll actually have an example of that later in this course.</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K-Means clustering, we'll also do an example of that later in the course, and you can do clustering using K-Means using massive datasets, using Spark and MLLib.</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Even principle component analysis and SVD, we can do that with Spark as well and we'll have an example of that too. </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And finally, there's a built-in recommendations algorithm called Alternating Least Squares that's built in to MLLib. Personally, I've had kind of mixed results with it, you know, it's a little bit too much of a black box for my taste, but I am kind of a recommender systems snob, so take that with a grain of salt.</a:t>
            </a:r>
          </a:p>
          <a:p>
            <a:pPr marL="342900" indent="-342900" algn="l">
              <a:buClr>
                <a:srgbClr val="0070C0"/>
              </a:buClr>
              <a:buSzPct val="80000"/>
              <a:buFont typeface="Wingdings" pitchFamily="2" charset="2"/>
              <a:buChar char="u"/>
            </a:pPr>
            <a:r>
              <a:rPr lang="en-US" sz="1800" b="1" i="0" dirty="0">
                <a:solidFill>
                  <a:srgbClr val="29303B"/>
                </a:solidFill>
                <a:effectLst/>
                <a:latin typeface="+mj-lt"/>
              </a:rPr>
              <a:t>Using MLLib is usually pretty straight forward, you know, there are just some library functions you need to call.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51006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76.3 Special MLLib Data Types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5050741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9280</TotalTime>
  <Words>1504</Words>
  <Application>Microsoft Office PowerPoint</Application>
  <PresentationFormat>On-screen Show (4:3)</PresentationFormat>
  <Paragraphs>147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佈景主題</vt:lpstr>
      <vt:lpstr>76 Spark MLLib</vt:lpstr>
      <vt:lpstr>76 Spark MLLib</vt:lpstr>
      <vt:lpstr>76.1 Introducing MLLib</vt:lpstr>
      <vt:lpstr>76.1 Introducing MLLib</vt:lpstr>
      <vt:lpstr>76.2 MLLib Capability</vt:lpstr>
      <vt:lpstr>76.2 MLLib Capability</vt:lpstr>
      <vt:lpstr>76.2 MLLib Capability</vt:lpstr>
      <vt:lpstr>76.2 MLLib Capability</vt:lpstr>
      <vt:lpstr>76.3 Special MLLib Data Types</vt:lpstr>
      <vt:lpstr>76.3 Special MLLib Data Types</vt:lpstr>
      <vt:lpstr>76.3 Special MLLib Data Types</vt:lpstr>
      <vt:lpstr>76.3 Special MLLib Data Types</vt:lpstr>
      <vt:lpstr>76.3 Special MLLib Data Types</vt:lpstr>
      <vt:lpstr>76.4 Conclusion</vt:lpstr>
      <vt:lpstr>76.4 Conclusion</vt:lpstr>
      <vt:lpstr>76.4 Conclusion</vt:lpstr>
      <vt:lpstr>76.5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5183</cp:revision>
  <dcterms:created xsi:type="dcterms:W3CDTF">2018-09-28T16:40:41Z</dcterms:created>
  <dcterms:modified xsi:type="dcterms:W3CDTF">2020-09-10T05:35:29Z</dcterms:modified>
</cp:coreProperties>
</file>