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7" r:id="rId3"/>
    <p:sldId id="333" r:id="rId4"/>
    <p:sldId id="320" r:id="rId5"/>
    <p:sldId id="334" r:id="rId6"/>
    <p:sldId id="335" r:id="rId7"/>
    <p:sldId id="336" r:id="rId8"/>
    <p:sldId id="337" r:id="rId9"/>
    <p:sldId id="338" r:id="rId10"/>
    <p:sldId id="339" r:id="rId11"/>
    <p:sldId id="340" r:id="rId12"/>
    <p:sldId id="343" r:id="rId13"/>
    <p:sldId id="344" r:id="rId14"/>
    <p:sldId id="341" r:id="rId15"/>
    <p:sldId id="342" r:id="rId16"/>
    <p:sldId id="345" r:id="rId17"/>
    <p:sldId id="349" r:id="rId18"/>
    <p:sldId id="346" r:id="rId19"/>
    <p:sldId id="347" r:id="rId20"/>
    <p:sldId id="348" r:id="rId21"/>
    <p:sldId id="351" r:id="rId22"/>
    <p:sldId id="354" r:id="rId23"/>
    <p:sldId id="350" r:id="rId24"/>
    <p:sldId id="353" r:id="rId25"/>
    <p:sldId id="355" r:id="rId26"/>
    <p:sldId id="356" r:id="rId27"/>
    <p:sldId id="358" r:id="rId28"/>
    <p:sldId id="357" r:id="rId29"/>
    <p:sldId id="360" r:id="rId30"/>
    <p:sldId id="359" r:id="rId31"/>
    <p:sldId id="362" r:id="rId32"/>
    <p:sldId id="363" r:id="rId33"/>
    <p:sldId id="364" r:id="rId34"/>
    <p:sldId id="361" r:id="rId35"/>
    <p:sldId id="365" r:id="rId36"/>
    <p:sldId id="366" r:id="rId37"/>
    <p:sldId id="367" r:id="rId38"/>
    <p:sldId id="259" r:id="rId3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98" d="100"/>
          <a:sy n="98" d="100"/>
        </p:scale>
        <p:origin x="7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park.apache.org/docs/2.2.0/mllib-decision-tree.html"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 Spark Decision Tree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77.4 Read and Filter PastHires.csv</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5273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77.4 Read and Filter PastHires.csv</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6670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Read PastHires.csv</a:t>
            </a:r>
          </a:p>
          <a:p>
            <a:pPr marL="342900" indent="-342900" algn="l">
              <a:buClr>
                <a:srgbClr val="0070C0"/>
              </a:buClr>
              <a:buSzPct val="80000"/>
              <a:buFont typeface="Wingdings" pitchFamily="2" charset="2"/>
              <a:buChar char="u"/>
            </a:pPr>
            <a:r>
              <a:rPr lang="en-US" sz="1800" b="1" dirty="0">
                <a:solidFill>
                  <a:schemeClr val="tx1"/>
                </a:solidFill>
              </a:rPr>
              <a:t>Rad </a:t>
            </a:r>
            <a:r>
              <a:rPr lang="en-US" sz="1800" b="1" i="0" dirty="0">
                <a:solidFill>
                  <a:schemeClr val="tx1"/>
                </a:solidFill>
                <a:effectLst/>
              </a:rPr>
              <a:t>data from the </a:t>
            </a:r>
            <a:r>
              <a:rPr lang="en-US" sz="1800" b="1" dirty="0">
                <a:solidFill>
                  <a:schemeClr val="tx1"/>
                </a:solidFill>
              </a:rPr>
              <a:t>P</a:t>
            </a:r>
            <a:r>
              <a:rPr lang="en-US" sz="1800" b="1" i="0" dirty="0">
                <a:solidFill>
                  <a:schemeClr val="tx1"/>
                </a:solidFill>
                <a:effectLst/>
              </a:rPr>
              <a:t>astHires.csv file by </a:t>
            </a:r>
            <a:r>
              <a:rPr lang="en-US" sz="1800" b="1" i="0" dirty="0" err="1">
                <a:solidFill>
                  <a:schemeClr val="tx1"/>
                </a:solidFill>
                <a:effectLst/>
              </a:rPr>
              <a:t>textFile</a:t>
            </a:r>
            <a:r>
              <a:rPr lang="en-US" sz="1800" b="1" i="0" dirty="0">
                <a:solidFill>
                  <a:schemeClr val="tx1"/>
                </a:solidFill>
                <a:effectLst/>
              </a:rPr>
              <a:t> from Spark Context.</a:t>
            </a:r>
          </a:p>
          <a:p>
            <a:pPr marL="342900" indent="-342900" algn="l">
              <a:buClr>
                <a:srgbClr val="0070C0"/>
              </a:buClr>
              <a:buSzPct val="80000"/>
              <a:buFont typeface="Wingdings" pitchFamily="2" charset="2"/>
              <a:buChar char="u"/>
            </a:pPr>
            <a:r>
              <a:rPr lang="en-US" sz="1800" b="1" dirty="0">
                <a:solidFill>
                  <a:schemeClr val="tx1"/>
                </a:solidFill>
              </a:rPr>
              <a:t>We read the first line header with first() </a:t>
            </a:r>
            <a:r>
              <a:rPr lang="en-US" sz="1800" b="1" i="0" dirty="0">
                <a:solidFill>
                  <a:schemeClr val="tx1"/>
                </a:solidFill>
                <a:effectLst/>
              </a:rPr>
              <a:t>of Spark Context.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Then, </a:t>
            </a:r>
            <a:r>
              <a:rPr lang="en-US" sz="1800" b="1" dirty="0">
                <a:solidFill>
                  <a:schemeClr val="tx1"/>
                </a:solidFill>
              </a:rPr>
              <a:t>we filter out the header and read into raw data with </a:t>
            </a:r>
            <a:r>
              <a:rPr lang="en-US" sz="1800" b="1" i="0" dirty="0">
                <a:solidFill>
                  <a:schemeClr val="tx1"/>
                </a:solidFill>
                <a:effectLst/>
              </a:rPr>
              <a:t>filter() of Spark Context.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2DAD1372-9107-47AF-8F31-F8E5F590D352}"/>
              </a:ext>
            </a:extLst>
          </p:cNvPr>
          <p:cNvPicPr>
            <a:picLocks noChangeAspect="1"/>
          </p:cNvPicPr>
          <p:nvPr/>
        </p:nvPicPr>
        <p:blipFill>
          <a:blip r:embed="rId2"/>
          <a:stretch>
            <a:fillRect/>
          </a:stretch>
        </p:blipFill>
        <p:spPr>
          <a:xfrm>
            <a:off x="971600" y="3148603"/>
            <a:ext cx="6143625" cy="838200"/>
          </a:xfrm>
          <a:prstGeom prst="rect">
            <a:avLst/>
          </a:prstGeom>
          <a:ln>
            <a:solidFill>
              <a:srgbClr val="C00000"/>
            </a:solidFill>
          </a:ln>
        </p:spPr>
      </p:pic>
    </p:spTree>
    <p:extLst>
      <p:ext uri="{BB962C8B-B14F-4D97-AF65-F5344CB8AC3E}">
        <p14:creationId xmlns:p14="http://schemas.microsoft.com/office/powerpoint/2010/main" val="129331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77.4 Read and Filter PastHires.csv</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0636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Open PastHires.csv</a:t>
            </a:r>
          </a:p>
          <a:p>
            <a:pPr marL="342900" indent="-342900" algn="l">
              <a:buClr>
                <a:srgbClr val="0070C0"/>
              </a:buClr>
              <a:buSzPct val="80000"/>
              <a:buFont typeface="Wingdings" pitchFamily="2" charset="2"/>
              <a:buChar char="u"/>
            </a:pPr>
            <a:r>
              <a:rPr lang="en-US" sz="1800" b="1" dirty="0">
                <a:solidFill>
                  <a:schemeClr val="tx1"/>
                </a:solidFill>
              </a:rPr>
              <a:t>Open PastHores.csv and check the content.</a:t>
            </a:r>
          </a:p>
          <a:p>
            <a:pPr marL="342900" indent="-342900" algn="l">
              <a:buClr>
                <a:srgbClr val="0070C0"/>
              </a:buClr>
              <a:buSzPct val="80000"/>
              <a:buFont typeface="Wingdings" pitchFamily="2" charset="2"/>
              <a:buChar char="u"/>
            </a:pPr>
            <a:r>
              <a:rPr lang="en-US" sz="1800" b="1" dirty="0">
                <a:solidFill>
                  <a:schemeClr val="tx1"/>
                </a:solidFill>
              </a:rPr>
              <a:t>It is a CSV (Comma Separated Value) format. We can open it by Excel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EEADE75F-8370-4C35-9AE8-8A4A2D6F32A1}"/>
              </a:ext>
            </a:extLst>
          </p:cNvPr>
          <p:cNvPicPr>
            <a:picLocks noChangeAspect="1"/>
          </p:cNvPicPr>
          <p:nvPr/>
        </p:nvPicPr>
        <p:blipFill>
          <a:blip r:embed="rId2"/>
          <a:stretch>
            <a:fillRect/>
          </a:stretch>
        </p:blipFill>
        <p:spPr>
          <a:xfrm>
            <a:off x="539552" y="2573350"/>
            <a:ext cx="6275040" cy="2677144"/>
          </a:xfrm>
          <a:prstGeom prst="rect">
            <a:avLst/>
          </a:prstGeom>
          <a:ln>
            <a:solidFill>
              <a:srgbClr val="C00000"/>
            </a:solidFill>
          </a:ln>
        </p:spPr>
      </p:pic>
      <p:pic>
        <p:nvPicPr>
          <p:cNvPr id="10" name="Picture 9">
            <a:extLst>
              <a:ext uri="{FF2B5EF4-FFF2-40B4-BE49-F238E27FC236}">
                <a16:creationId xmlns:a16="http://schemas.microsoft.com/office/drawing/2014/main" id="{160B583E-500D-4000-9348-737FC7519988}"/>
              </a:ext>
            </a:extLst>
          </p:cNvPr>
          <p:cNvPicPr>
            <a:picLocks noChangeAspect="1"/>
          </p:cNvPicPr>
          <p:nvPr/>
        </p:nvPicPr>
        <p:blipFill>
          <a:blip r:embed="rId3"/>
          <a:stretch>
            <a:fillRect/>
          </a:stretch>
        </p:blipFill>
        <p:spPr>
          <a:xfrm>
            <a:off x="2052388" y="3275783"/>
            <a:ext cx="6696075" cy="2952750"/>
          </a:xfrm>
          <a:prstGeom prst="rect">
            <a:avLst/>
          </a:prstGeom>
          <a:ln>
            <a:solidFill>
              <a:srgbClr val="C00000"/>
            </a:solidFill>
          </a:ln>
        </p:spPr>
      </p:pic>
    </p:spTree>
    <p:extLst>
      <p:ext uri="{BB962C8B-B14F-4D97-AF65-F5344CB8AC3E}">
        <p14:creationId xmlns:p14="http://schemas.microsoft.com/office/powerpoint/2010/main" val="16296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77.4 Read and Filter PastHires.csv</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6278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Read data</a:t>
            </a:r>
          </a:p>
          <a:p>
            <a:pPr marL="342900" indent="-342900" algn="l">
              <a:buClr>
                <a:srgbClr val="0070C0"/>
              </a:buClr>
              <a:buSzPct val="80000"/>
              <a:buFont typeface="Wingdings" pitchFamily="2" charset="2"/>
              <a:buChar char="u"/>
            </a:pPr>
            <a:r>
              <a:rPr lang="en-US" sz="1800" b="1" dirty="0">
                <a:solidFill>
                  <a:schemeClr val="tx1"/>
                </a:solidFill>
              </a:rPr>
              <a:t>Because of convenient purpose, people are migrating more using datasets instead of complicated distributed rdds (resilient distributed dataset).</a:t>
            </a:r>
          </a:p>
          <a:p>
            <a:pPr marL="342900" indent="-342900" algn="l">
              <a:buClr>
                <a:srgbClr val="0070C0"/>
              </a:buClr>
              <a:buSzPct val="80000"/>
              <a:buFont typeface="Wingdings" pitchFamily="2" charset="2"/>
              <a:buChar char="u"/>
            </a:pPr>
            <a:r>
              <a:rPr lang="en-US" sz="1800" b="1" dirty="0">
                <a:solidFill>
                  <a:schemeClr val="tx1"/>
                </a:solidFill>
              </a:rPr>
              <a:t>We can also use rdds or SQL as well. It does not make any difference.</a:t>
            </a:r>
          </a:p>
          <a:p>
            <a:pPr marL="342900" indent="-342900" algn="l">
              <a:buClr>
                <a:srgbClr val="0070C0"/>
              </a:buClr>
              <a:buSzPct val="80000"/>
              <a:buFont typeface="Wingdings" pitchFamily="2" charset="2"/>
              <a:buChar char="u"/>
            </a:pPr>
            <a:r>
              <a:rPr lang="en-US" sz="1800" b="1" dirty="0">
                <a:solidFill>
                  <a:schemeClr val="tx1"/>
                </a:solidFill>
              </a:rPr>
              <a:t>In this case, we use simple datasets.</a:t>
            </a:r>
          </a:p>
          <a:p>
            <a:pPr marL="342900" indent="-342900" algn="l">
              <a:buClr>
                <a:srgbClr val="0070C0"/>
              </a:buClr>
              <a:buSzPct val="80000"/>
              <a:buFont typeface="Wingdings" pitchFamily="2" charset="2"/>
              <a:buChar char="u"/>
            </a:pPr>
            <a:r>
              <a:rPr lang="en-US" sz="1800" b="1" dirty="0">
                <a:solidFill>
                  <a:schemeClr val="tx1"/>
                </a:solidFill>
              </a:rPr>
              <a:t>For all the text data, such as, BS, MS, or PHD, we need to convert the text data into numerical data format because regression only recognize the digital data value only.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41278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77.5 Split Line to List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59716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77.5 Split Line to List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0436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Split Line to List</a:t>
            </a:r>
          </a:p>
          <a:p>
            <a:pPr marL="342900" indent="-342900" algn="l">
              <a:buClr>
                <a:srgbClr val="0070C0"/>
              </a:buClr>
              <a:buSzPct val="80000"/>
              <a:buFont typeface="Wingdings" pitchFamily="2" charset="2"/>
              <a:buChar char="u"/>
            </a:pPr>
            <a:r>
              <a:rPr lang="en-US" sz="1800" b="1" i="0" dirty="0">
                <a:solidFill>
                  <a:schemeClr val="tx1"/>
                </a:solidFill>
                <a:effectLst/>
              </a:rPr>
              <a:t>Split on the actual line using the comma.</a:t>
            </a:r>
          </a:p>
          <a:p>
            <a:pPr marL="342900" indent="-342900" algn="l">
              <a:buClr>
                <a:srgbClr val="0070C0"/>
              </a:buClr>
              <a:buSzPct val="80000"/>
              <a:buFont typeface="Wingdings" pitchFamily="2" charset="2"/>
              <a:buChar char="u"/>
            </a:pPr>
            <a:r>
              <a:rPr lang="en-US" sz="1800" b="1" dirty="0">
                <a:solidFill>
                  <a:schemeClr val="tx1"/>
                </a:solidFill>
              </a:rPr>
              <a:t>We </a:t>
            </a:r>
            <a:r>
              <a:rPr lang="en-US" sz="1800" b="1" i="0" dirty="0">
                <a:solidFill>
                  <a:schemeClr val="tx1"/>
                </a:solidFill>
                <a:effectLst/>
              </a:rPr>
              <a:t>call a map function to map to a List/Array.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95CF693F-4335-44C9-AA33-7D27A3C6DB80}"/>
              </a:ext>
            </a:extLst>
          </p:cNvPr>
          <p:cNvPicPr>
            <a:picLocks noChangeAspect="1"/>
          </p:cNvPicPr>
          <p:nvPr/>
        </p:nvPicPr>
        <p:blipFill>
          <a:blip r:embed="rId2"/>
          <a:stretch>
            <a:fillRect/>
          </a:stretch>
        </p:blipFill>
        <p:spPr>
          <a:xfrm>
            <a:off x="1331640" y="2551269"/>
            <a:ext cx="5038725" cy="457200"/>
          </a:xfrm>
          <a:prstGeom prst="rect">
            <a:avLst/>
          </a:prstGeom>
          <a:ln>
            <a:solidFill>
              <a:srgbClr val="C00000"/>
            </a:solidFill>
          </a:ln>
        </p:spPr>
      </p:pic>
    </p:spTree>
    <p:extLst>
      <p:ext uri="{BB962C8B-B14F-4D97-AF65-F5344CB8AC3E}">
        <p14:creationId xmlns:p14="http://schemas.microsoft.com/office/powerpoint/2010/main" val="103922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77.6 Convert List to LabeledPoints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9813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77.6 Convert List to LabeledPoints</a:t>
            </a:r>
            <a:endParaRPr lang="zh-TW" altLang="en-US" b="1" dirty="0">
              <a:solidFill>
                <a:srgbClr val="FFFF00"/>
              </a:solidFill>
            </a:endParaRPr>
          </a:p>
        </p:txBody>
      </p:sp>
      <p:sp>
        <p:nvSpPr>
          <p:cNvPr id="3" name="副標題 2"/>
          <p:cNvSpPr>
            <a:spLocks noGrp="1"/>
          </p:cNvSpPr>
          <p:nvPr>
            <p:ph type="subTitle" idx="1"/>
          </p:nvPr>
        </p:nvSpPr>
        <p:spPr>
          <a:xfrm>
            <a:off x="457200" y="1305200"/>
            <a:ext cx="8291263" cy="19742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Convert List to LabeledPoints</a:t>
            </a:r>
          </a:p>
          <a:p>
            <a:pPr marL="342900" indent="-342900" algn="l">
              <a:buClr>
                <a:srgbClr val="0070C0"/>
              </a:buClr>
              <a:buSzPct val="80000"/>
              <a:buFont typeface="Wingdings" pitchFamily="2" charset="2"/>
              <a:buChar char="u"/>
            </a:pPr>
            <a:r>
              <a:rPr lang="en-US" sz="1800" b="1" i="0" dirty="0">
                <a:solidFill>
                  <a:schemeClr val="tx1"/>
                </a:solidFill>
                <a:effectLst/>
              </a:rPr>
              <a:t>We call map with our function </a:t>
            </a:r>
            <a:r>
              <a:rPr lang="en-US" sz="1800" b="1" dirty="0">
                <a:solidFill>
                  <a:schemeClr val="tx1"/>
                </a:solidFill>
              </a:rPr>
              <a:t>nam</a:t>
            </a:r>
            <a:r>
              <a:rPr lang="en-US" sz="1800" b="1" i="0" dirty="0">
                <a:solidFill>
                  <a:schemeClr val="tx1"/>
                </a:solidFill>
                <a:effectLst/>
              </a:rPr>
              <a:t>ed </a:t>
            </a:r>
            <a:r>
              <a:rPr lang="en-US" sz="1800" b="1" i="0" dirty="0">
                <a:solidFill>
                  <a:srgbClr val="C00000"/>
                </a:solidFill>
                <a:effectLst/>
              </a:rPr>
              <a:t>create</a:t>
            </a:r>
            <a:r>
              <a:rPr lang="en-US" sz="1800" b="1" dirty="0">
                <a:solidFill>
                  <a:srgbClr val="C00000"/>
                </a:solidFill>
              </a:rPr>
              <a:t>L</a:t>
            </a:r>
            <a:r>
              <a:rPr lang="en-US" sz="1800" b="1" i="0" dirty="0">
                <a:solidFill>
                  <a:srgbClr val="C00000"/>
                </a:solidFill>
                <a:effectLst/>
              </a:rPr>
              <a:t>abeledPoints.</a:t>
            </a:r>
          </a:p>
          <a:p>
            <a:pPr marL="342900" indent="-342900" algn="l">
              <a:buClr>
                <a:srgbClr val="0070C0"/>
              </a:buClr>
              <a:buSzPct val="80000"/>
              <a:buFont typeface="Wingdings" pitchFamily="2" charset="2"/>
              <a:buChar char="u"/>
            </a:pPr>
            <a:r>
              <a:rPr lang="en-US" sz="1800" b="1" dirty="0">
                <a:solidFill>
                  <a:schemeClr val="tx1"/>
                </a:solidFill>
              </a:rPr>
              <a:t>Our createLabeledPoints convert the all Label Texts, Year into integer, Ye/No (employed, top tier university, interned, hired) into 0/1, Education (BS, MS, PHD) into digital values (0, 1, 2). Machine Learning only recognize the numerical value.</a:t>
            </a:r>
          </a:p>
          <a:p>
            <a:pPr marL="342900" indent="-342900" algn="l">
              <a:buClr>
                <a:srgbClr val="0070C0"/>
              </a:buClr>
              <a:buSzPct val="80000"/>
              <a:buFont typeface="Wingdings" pitchFamily="2" charset="2"/>
              <a:buChar char="u"/>
            </a:pPr>
            <a:r>
              <a:rPr lang="en-US" sz="1800" b="1" dirty="0">
                <a:solidFill>
                  <a:schemeClr val="tx1"/>
                </a:solidFill>
              </a:rPr>
              <a:t>Return the LabeledPoints data at the end of createLabeledPoints() function.</a:t>
            </a:r>
          </a:p>
          <a:p>
            <a:pPr marL="342900" indent="-342900" algn="l">
              <a:buClr>
                <a:srgbClr val="0070C0"/>
              </a:buClr>
              <a:buSzPct val="80000"/>
              <a:buFont typeface="Wingdings" pitchFamily="2" charset="2"/>
              <a:buChar char="u"/>
            </a:pPr>
            <a:endParaRPr lang="en-US" sz="1800" b="1" i="0" dirty="0">
              <a:solidFill>
                <a:srgbClr val="C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7C5A0A73-D751-43B0-809B-760E677E4F80}"/>
              </a:ext>
            </a:extLst>
          </p:cNvPr>
          <p:cNvPicPr>
            <a:picLocks noChangeAspect="1"/>
          </p:cNvPicPr>
          <p:nvPr/>
        </p:nvPicPr>
        <p:blipFill>
          <a:blip r:embed="rId2"/>
          <a:stretch>
            <a:fillRect/>
          </a:stretch>
        </p:blipFill>
        <p:spPr>
          <a:xfrm>
            <a:off x="418071" y="3467484"/>
            <a:ext cx="4095750" cy="447675"/>
          </a:xfrm>
          <a:prstGeom prst="rect">
            <a:avLst/>
          </a:prstGeom>
          <a:ln>
            <a:solidFill>
              <a:srgbClr val="C00000"/>
            </a:solidFill>
          </a:ln>
        </p:spPr>
      </p:pic>
      <p:pic>
        <p:nvPicPr>
          <p:cNvPr id="8" name="Picture 7">
            <a:extLst>
              <a:ext uri="{FF2B5EF4-FFF2-40B4-BE49-F238E27FC236}">
                <a16:creationId xmlns:a16="http://schemas.microsoft.com/office/drawing/2014/main" id="{FE1737EF-A7EB-4C41-BF03-35B06FD5540D}"/>
              </a:ext>
            </a:extLst>
          </p:cNvPr>
          <p:cNvPicPr>
            <a:picLocks noChangeAspect="1"/>
          </p:cNvPicPr>
          <p:nvPr/>
        </p:nvPicPr>
        <p:blipFill>
          <a:blip r:embed="rId3"/>
          <a:stretch>
            <a:fillRect/>
          </a:stretch>
        </p:blipFill>
        <p:spPr>
          <a:xfrm>
            <a:off x="399452" y="4102164"/>
            <a:ext cx="5046859" cy="2286184"/>
          </a:xfrm>
          <a:prstGeom prst="rect">
            <a:avLst/>
          </a:prstGeom>
          <a:ln>
            <a:solidFill>
              <a:srgbClr val="C00000"/>
            </a:solidFill>
          </a:ln>
        </p:spPr>
      </p:pic>
      <p:pic>
        <p:nvPicPr>
          <p:cNvPr id="9" name="Picture 8">
            <a:extLst>
              <a:ext uri="{FF2B5EF4-FFF2-40B4-BE49-F238E27FC236}">
                <a16:creationId xmlns:a16="http://schemas.microsoft.com/office/drawing/2014/main" id="{03514DAF-C608-45A2-9915-EFD1420E468F}"/>
              </a:ext>
            </a:extLst>
          </p:cNvPr>
          <p:cNvPicPr>
            <a:picLocks noChangeAspect="1"/>
          </p:cNvPicPr>
          <p:nvPr/>
        </p:nvPicPr>
        <p:blipFill>
          <a:blip r:embed="rId4"/>
          <a:stretch>
            <a:fillRect/>
          </a:stretch>
        </p:blipFill>
        <p:spPr>
          <a:xfrm>
            <a:off x="5446311" y="4258116"/>
            <a:ext cx="3211889" cy="1974280"/>
          </a:xfrm>
          <a:prstGeom prst="rect">
            <a:avLst/>
          </a:prstGeom>
          <a:ln>
            <a:solidFill>
              <a:srgbClr val="C00000"/>
            </a:solidFill>
          </a:ln>
        </p:spPr>
      </p:pic>
      <p:sp>
        <p:nvSpPr>
          <p:cNvPr id="10" name="Rectangle 9">
            <a:extLst>
              <a:ext uri="{FF2B5EF4-FFF2-40B4-BE49-F238E27FC236}">
                <a16:creationId xmlns:a16="http://schemas.microsoft.com/office/drawing/2014/main" id="{E2F540F7-0F6C-41B5-B667-34276EA76860}"/>
              </a:ext>
            </a:extLst>
          </p:cNvPr>
          <p:cNvSpPr/>
          <p:nvPr/>
        </p:nvSpPr>
        <p:spPr>
          <a:xfrm>
            <a:off x="2747911" y="3633970"/>
            <a:ext cx="1584176" cy="2340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FF277-85F9-47B8-97A1-29F02C67AAB5}"/>
              </a:ext>
            </a:extLst>
          </p:cNvPr>
          <p:cNvSpPr/>
          <p:nvPr/>
        </p:nvSpPr>
        <p:spPr>
          <a:xfrm>
            <a:off x="876059" y="4451286"/>
            <a:ext cx="4320123" cy="1937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2232F87-AD93-459E-8895-91D2159760A7}"/>
              </a:ext>
            </a:extLst>
          </p:cNvPr>
          <p:cNvCxnSpPr>
            <a:stCxn id="10" idx="2"/>
            <a:endCxn id="12" idx="0"/>
          </p:cNvCxnSpPr>
          <p:nvPr/>
        </p:nvCxnSpPr>
        <p:spPr>
          <a:xfrm flipH="1">
            <a:off x="3036121" y="3868067"/>
            <a:ext cx="503878" cy="5832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D35F5078-70ED-4D98-8C3C-6C7C07CA4470}"/>
              </a:ext>
            </a:extLst>
          </p:cNvPr>
          <p:cNvSpPr/>
          <p:nvPr/>
        </p:nvSpPr>
        <p:spPr>
          <a:xfrm>
            <a:off x="1163735" y="5128208"/>
            <a:ext cx="2736304" cy="1800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C9D099-A8FF-46C7-AC02-3C896E8741C9}"/>
              </a:ext>
            </a:extLst>
          </p:cNvPr>
          <p:cNvSpPr/>
          <p:nvPr/>
        </p:nvSpPr>
        <p:spPr>
          <a:xfrm>
            <a:off x="5672789" y="5128208"/>
            <a:ext cx="1429705" cy="11041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E22ED68-89E0-4F13-837E-524A24E44671}"/>
              </a:ext>
            </a:extLst>
          </p:cNvPr>
          <p:cNvCxnSpPr>
            <a:stCxn id="16" idx="3"/>
            <a:endCxn id="18" idx="1"/>
          </p:cNvCxnSpPr>
          <p:nvPr/>
        </p:nvCxnSpPr>
        <p:spPr>
          <a:xfrm>
            <a:off x="3900039" y="5218218"/>
            <a:ext cx="1772750" cy="46208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94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60CEA08-7227-4740-85B5-5D9C688B0007}"/>
              </a:ext>
            </a:extLst>
          </p:cNvPr>
          <p:cNvPicPr>
            <a:picLocks noChangeAspect="1"/>
          </p:cNvPicPr>
          <p:nvPr/>
        </p:nvPicPr>
        <p:blipFill>
          <a:blip r:embed="rId2"/>
          <a:stretch>
            <a:fillRect/>
          </a:stretch>
        </p:blipFill>
        <p:spPr>
          <a:xfrm>
            <a:off x="1907704" y="2922339"/>
            <a:ext cx="4095750" cy="581025"/>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77.6 Convert List to LabeledPoints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2597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Convert List to LabeledPoints</a:t>
            </a:r>
          </a:p>
          <a:p>
            <a:pPr marL="342900" indent="-342900" algn="l">
              <a:buClr>
                <a:srgbClr val="0070C0"/>
              </a:buClr>
              <a:buSzPct val="80000"/>
              <a:buFont typeface="Wingdings" pitchFamily="2" charset="2"/>
              <a:buChar char="u"/>
            </a:pPr>
            <a:r>
              <a:rPr lang="en-US" sz="1800" b="1" i="0" dirty="0">
                <a:solidFill>
                  <a:schemeClr val="tx1"/>
                </a:solidFill>
                <a:effectLst/>
              </a:rPr>
              <a:t>We have a new rdd (Resilient Distributed Dataset) called trainingData that contains all of our training data converted into numerical data and ultimately converted into labeled points which is what MLLib expects.</a:t>
            </a:r>
          </a:p>
          <a:p>
            <a:pPr marL="342900" indent="-342900" algn="l">
              <a:buClr>
                <a:srgbClr val="0070C0"/>
              </a:buClr>
              <a:buSzPct val="80000"/>
              <a:buFont typeface="Wingdings" pitchFamily="2" charset="2"/>
              <a:buChar char="u"/>
            </a:pPr>
            <a:endParaRPr lang="en-US" sz="1800" b="1" i="0" dirty="0">
              <a:solidFill>
                <a:srgbClr val="C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0" name="Rectangle 9">
            <a:extLst>
              <a:ext uri="{FF2B5EF4-FFF2-40B4-BE49-F238E27FC236}">
                <a16:creationId xmlns:a16="http://schemas.microsoft.com/office/drawing/2014/main" id="{E2F540F7-0F6C-41B5-B667-34276EA76860}"/>
              </a:ext>
            </a:extLst>
          </p:cNvPr>
          <p:cNvSpPr/>
          <p:nvPr/>
        </p:nvSpPr>
        <p:spPr>
          <a:xfrm>
            <a:off x="6156176" y="1529409"/>
            <a:ext cx="1368152" cy="4594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FF277-85F9-47B8-97A1-29F02C67AAB5}"/>
              </a:ext>
            </a:extLst>
          </p:cNvPr>
          <p:cNvSpPr/>
          <p:nvPr/>
        </p:nvSpPr>
        <p:spPr>
          <a:xfrm>
            <a:off x="2308100" y="3099905"/>
            <a:ext cx="361558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2232F87-AD93-459E-8895-91D2159760A7}"/>
              </a:ext>
            </a:extLst>
          </p:cNvPr>
          <p:cNvCxnSpPr>
            <a:cxnSpLocks/>
            <a:stCxn id="10" idx="2"/>
            <a:endCxn id="12" idx="0"/>
          </p:cNvCxnSpPr>
          <p:nvPr/>
        </p:nvCxnSpPr>
        <p:spPr>
          <a:xfrm flipH="1">
            <a:off x="4115892" y="1988841"/>
            <a:ext cx="2724360" cy="11110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9635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77.7 Test Candidate for Spark RDD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3991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 Spark Decision Tree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755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Spark Decision Tree</a:t>
            </a:r>
          </a:p>
          <a:p>
            <a:pPr marL="342900" indent="-342900" algn="l">
              <a:buClr>
                <a:srgbClr val="0070C0"/>
              </a:buClr>
              <a:buSzPct val="80000"/>
              <a:buFont typeface="Wingdings" pitchFamily="2" charset="2"/>
              <a:buChar char="u"/>
            </a:pPr>
            <a:r>
              <a:rPr lang="en-US" sz="1800" b="1" i="0" dirty="0">
                <a:solidFill>
                  <a:schemeClr val="tx1"/>
                </a:solidFill>
                <a:effectLst/>
              </a:rPr>
              <a:t>Let's look at some actual Spark code to make a decision tree using MLLib.</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77.7 Test Candidate for Spark RDD</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7799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Test Candidate for Spark RDD</a:t>
            </a:r>
          </a:p>
          <a:p>
            <a:pPr marL="342900" indent="-342900" algn="l">
              <a:buClr>
                <a:srgbClr val="0070C0"/>
              </a:buClr>
              <a:buSzPct val="80000"/>
              <a:buFont typeface="Wingdings" pitchFamily="2" charset="2"/>
              <a:buChar char="u"/>
            </a:pPr>
            <a:r>
              <a:rPr lang="en-US" sz="1800" b="1" i="0" dirty="0">
                <a:solidFill>
                  <a:schemeClr val="tx1"/>
                </a:solidFill>
                <a:effectLst/>
              </a:rPr>
              <a:t>Now, we have all the data. </a:t>
            </a:r>
            <a:r>
              <a:rPr lang="en-US" sz="1800" b="1" dirty="0">
                <a:solidFill>
                  <a:schemeClr val="tx1"/>
                </a:solidFill>
              </a:rPr>
              <a:t>W</a:t>
            </a:r>
            <a:r>
              <a:rPr lang="en-US" sz="1800" b="1" i="0" dirty="0">
                <a:solidFill>
                  <a:schemeClr val="tx1"/>
                </a:solidFill>
                <a:effectLst/>
              </a:rPr>
              <a:t>e can start playing with MLLib.</a:t>
            </a:r>
          </a:p>
          <a:p>
            <a:pPr marL="342900" indent="-342900" algn="l">
              <a:buClr>
                <a:srgbClr val="0070C0"/>
              </a:buClr>
              <a:buSzPct val="80000"/>
              <a:buFont typeface="Wingdings" pitchFamily="2" charset="2"/>
              <a:buChar char="u"/>
            </a:pPr>
            <a:r>
              <a:rPr lang="en-US" sz="1800" b="1" dirty="0">
                <a:solidFill>
                  <a:schemeClr val="tx1"/>
                </a:solidFill>
              </a:rPr>
              <a:t>L</a:t>
            </a:r>
            <a:r>
              <a:rPr lang="en-US" sz="1800" b="1" i="0" dirty="0">
                <a:solidFill>
                  <a:schemeClr val="tx1"/>
                </a:solidFill>
                <a:effectLst/>
              </a:rPr>
              <a:t>et's create a set of test candidates to try this out with this example.</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will just set up one person here.</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are going to set up an </a:t>
            </a:r>
            <a:r>
              <a:rPr lang="en-US" sz="1800" b="1" i="0" dirty="0">
                <a:solidFill>
                  <a:srgbClr val="C00000"/>
                </a:solidFill>
                <a:effectLst/>
              </a:rPr>
              <a:t>array [10, 1, 3, 1, 0, 0].</a:t>
            </a:r>
          </a:p>
          <a:p>
            <a:pPr marL="342900" indent="-342900" algn="l">
              <a:buClr>
                <a:srgbClr val="0070C0"/>
              </a:buClr>
              <a:buSzPct val="80000"/>
              <a:buFont typeface="Wingdings" pitchFamily="2" charset="2"/>
              <a:buChar char="u"/>
            </a:pPr>
            <a:r>
              <a:rPr lang="en-US" sz="1800" b="1" i="0" dirty="0">
                <a:solidFill>
                  <a:schemeClr val="tx1"/>
                </a:solidFill>
                <a:effectLst/>
              </a:rPr>
              <a:t>This array contains information that represents 10 years of prior experience (10)</a:t>
            </a:r>
            <a:r>
              <a:rPr lang="en-US" sz="1800" b="1" dirty="0">
                <a:solidFill>
                  <a:schemeClr val="tx1"/>
                </a:solidFill>
              </a:rPr>
              <a:t>, they are</a:t>
            </a:r>
            <a:r>
              <a:rPr lang="en-US" sz="1800" b="1" i="0" dirty="0">
                <a:solidFill>
                  <a:schemeClr val="tx1"/>
                </a:solidFill>
                <a:effectLst/>
              </a:rPr>
              <a:t> currently employed (1)</a:t>
            </a:r>
            <a:r>
              <a:rPr lang="en-US" sz="1800" b="1" dirty="0">
                <a:solidFill>
                  <a:schemeClr val="tx1"/>
                </a:solidFill>
              </a:rPr>
              <a:t>, they </a:t>
            </a:r>
            <a:r>
              <a:rPr lang="en-US" sz="1800" b="1" i="0" dirty="0">
                <a:solidFill>
                  <a:schemeClr val="tx1"/>
                </a:solidFill>
                <a:effectLst/>
              </a:rPr>
              <a:t>had three previous employers (3), </a:t>
            </a:r>
            <a:r>
              <a:rPr lang="en-US" sz="1800" b="1" dirty="0">
                <a:solidFill>
                  <a:schemeClr val="tx1"/>
                </a:solidFill>
              </a:rPr>
              <a:t>t</a:t>
            </a:r>
            <a:r>
              <a:rPr lang="en-US" sz="1800" b="1" i="0" dirty="0">
                <a:solidFill>
                  <a:schemeClr val="tx1"/>
                </a:solidFill>
                <a:effectLst/>
              </a:rPr>
              <a:t>hey currently have a B.S. degree (1)</a:t>
            </a:r>
            <a:r>
              <a:rPr lang="en-US" sz="1800" b="1" dirty="0">
                <a:solidFill>
                  <a:schemeClr val="tx1"/>
                </a:solidFill>
              </a:rPr>
              <a:t>, t</a:t>
            </a:r>
            <a:r>
              <a:rPr lang="en-US" sz="1800" b="1" i="0" dirty="0">
                <a:solidFill>
                  <a:schemeClr val="tx1"/>
                </a:solidFill>
                <a:effectLst/>
              </a:rPr>
              <a:t>hey are not from a top tier school (0), and they did not do an internship (0).</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have set up this testCandidate to see if we can actually make a prediction.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We create an rdd (resilient distributed dataset) for spark using the </a:t>
            </a:r>
            <a:r>
              <a:rPr lang="en-US" sz="1800" b="1" i="0" dirty="0">
                <a:solidFill>
                  <a:srgbClr val="C00000"/>
                </a:solidFill>
                <a:effectLst/>
              </a:rPr>
              <a:t>parallelize</a:t>
            </a:r>
            <a:r>
              <a:rPr lang="en-US" sz="1800" b="1" i="0" dirty="0">
                <a:solidFill>
                  <a:schemeClr val="tx1"/>
                </a:solidFill>
                <a:effectLst/>
              </a:rPr>
              <a:t> function for testCandidate.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9749FFAA-B14C-40DE-A811-C3B96741F2EB}"/>
              </a:ext>
            </a:extLst>
          </p:cNvPr>
          <p:cNvPicPr>
            <a:picLocks noChangeAspect="1"/>
          </p:cNvPicPr>
          <p:nvPr/>
        </p:nvPicPr>
        <p:blipFill>
          <a:blip r:embed="rId2"/>
          <a:stretch>
            <a:fillRect/>
          </a:stretch>
        </p:blipFill>
        <p:spPr>
          <a:xfrm>
            <a:off x="1647825" y="5233643"/>
            <a:ext cx="5972175" cy="1181100"/>
          </a:xfrm>
          <a:prstGeom prst="rect">
            <a:avLst/>
          </a:prstGeom>
          <a:ln>
            <a:solidFill>
              <a:srgbClr val="C00000"/>
            </a:solidFill>
          </a:ln>
        </p:spPr>
      </p:pic>
    </p:spTree>
    <p:extLst>
      <p:ext uri="{BB962C8B-B14F-4D97-AF65-F5344CB8AC3E}">
        <p14:creationId xmlns:p14="http://schemas.microsoft.com/office/powerpoint/2010/main" val="83595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77.8 Train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2192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57200" y="1305200"/>
            <a:ext cx="8291263" cy="29697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 Spark model by MLLib Decision Tree Classifier </a:t>
            </a:r>
          </a:p>
          <a:p>
            <a:pPr marL="342900" indent="-342900" algn="l">
              <a:buClr>
                <a:srgbClr val="0070C0"/>
              </a:buClr>
              <a:buSzPct val="80000"/>
              <a:buFont typeface="Wingdings" pitchFamily="2" charset="2"/>
              <a:buChar char="u"/>
            </a:pPr>
            <a:r>
              <a:rPr lang="en-US" sz="1800" b="1" i="0" dirty="0">
                <a:solidFill>
                  <a:schemeClr val="tx1"/>
                </a:solidFill>
                <a:effectLst/>
              </a:rPr>
              <a:t>Next, we create decision tree classifier.</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call </a:t>
            </a:r>
            <a:r>
              <a:rPr lang="en-US" sz="1800" b="1" dirty="0">
                <a:solidFill>
                  <a:schemeClr val="tx1"/>
                </a:solidFill>
              </a:rPr>
              <a:t>MLLib D</a:t>
            </a:r>
            <a:r>
              <a:rPr lang="en-US" sz="1800" b="1" i="0" dirty="0">
                <a:solidFill>
                  <a:schemeClr val="tx1"/>
                </a:solidFill>
                <a:effectLst/>
              </a:rPr>
              <a:t>ecisionTree package and trainClassifier() function.</a:t>
            </a:r>
          </a:p>
          <a:p>
            <a:pPr marL="800100" lvl="1" indent="-342900" algn="l">
              <a:buClr>
                <a:srgbClr val="0070C0"/>
              </a:buClr>
              <a:buSzPct val="80000"/>
              <a:buFont typeface="Wingdings" pitchFamily="2" charset="2"/>
              <a:buChar char="u"/>
            </a:pPr>
            <a:r>
              <a:rPr lang="en-US" sz="1800" b="1" i="0" dirty="0">
                <a:solidFill>
                  <a:schemeClr val="tx1"/>
                </a:solidFill>
                <a:effectLst/>
              </a:rPr>
              <a:t>trainingData (rdd labeled training data)</a:t>
            </a:r>
          </a:p>
          <a:p>
            <a:pPr marL="800100" lvl="1" indent="-342900" algn="l">
              <a:buClr>
                <a:srgbClr val="0070C0"/>
              </a:buClr>
              <a:buSzPct val="80000"/>
              <a:buFont typeface="Wingdings" pitchFamily="2" charset="2"/>
              <a:buChar char="u"/>
            </a:pPr>
            <a:r>
              <a:rPr lang="en-US" sz="1800" b="1" dirty="0">
                <a:solidFill>
                  <a:schemeClr val="tx1"/>
                </a:solidFill>
              </a:rPr>
              <a:t>n</a:t>
            </a:r>
            <a:r>
              <a:rPr lang="en-US" sz="1800" b="1" i="0" dirty="0">
                <a:solidFill>
                  <a:schemeClr val="tx1"/>
                </a:solidFill>
                <a:effectLst/>
              </a:rPr>
              <a:t>umClasses = 2 (hire/not hire)</a:t>
            </a:r>
            <a:r>
              <a:rPr lang="en-US" sz="1800" b="1" dirty="0">
                <a:solidFill>
                  <a:schemeClr val="tx1"/>
                </a:solidFill>
              </a:rPr>
              <a:t>.</a:t>
            </a:r>
            <a:r>
              <a:rPr lang="en-US" sz="1800" b="1" i="0" dirty="0">
                <a:solidFill>
                  <a:schemeClr val="tx1"/>
                </a:solidFill>
                <a:effectLst/>
              </a:rPr>
              <a:t> </a:t>
            </a:r>
          </a:p>
          <a:p>
            <a:pPr marL="800100" lvl="1" indent="-342900" algn="l">
              <a:buClr>
                <a:srgbClr val="0070C0"/>
              </a:buClr>
              <a:buSzPct val="80000"/>
              <a:buFont typeface="Wingdings" pitchFamily="2" charset="2"/>
              <a:buChar char="u"/>
            </a:pPr>
            <a:r>
              <a:rPr lang="en-US" sz="1800" b="1" i="0" dirty="0">
                <a:solidFill>
                  <a:schemeClr val="tx1"/>
                </a:solidFill>
                <a:effectLst/>
              </a:rPr>
              <a:t>categorical features: categoricalFeatresInfo={1:2, 3:4, 4:2, 5:2}</a:t>
            </a:r>
          </a:p>
          <a:p>
            <a:pPr marL="800100" lvl="1" indent="-342900" algn="l">
              <a:buClr>
                <a:srgbClr val="0070C0"/>
              </a:buClr>
              <a:buSzPct val="80000"/>
              <a:buFont typeface="Wingdings" pitchFamily="2" charset="2"/>
              <a:buChar char="u"/>
            </a:pPr>
            <a:r>
              <a:rPr lang="en-US" sz="1800" b="1" i="0" dirty="0">
                <a:solidFill>
                  <a:schemeClr val="tx1"/>
                </a:solidFill>
                <a:effectLst/>
              </a:rPr>
              <a:t>impurity function = ‘</a:t>
            </a:r>
            <a:r>
              <a:rPr lang="en-US" sz="1800" b="1" i="0" dirty="0" err="1">
                <a:solidFill>
                  <a:schemeClr val="tx1"/>
                </a:solidFill>
                <a:effectLst/>
              </a:rPr>
              <a:t>gini</a:t>
            </a:r>
            <a:r>
              <a:rPr lang="en-US" sz="1800" b="1" i="0" dirty="0">
                <a:solidFill>
                  <a:schemeClr val="tx1"/>
                </a:solidFill>
                <a:effectLst/>
              </a:rPr>
              <a:t>’ (entropy measurement for classification) </a:t>
            </a:r>
          </a:p>
          <a:p>
            <a:pPr marL="800100" lvl="1" indent="-342900" algn="l">
              <a:buClr>
                <a:srgbClr val="0070C0"/>
              </a:buClr>
              <a:buSzPct val="80000"/>
              <a:buFont typeface="Wingdings" pitchFamily="2" charset="2"/>
              <a:buChar char="u"/>
            </a:pPr>
            <a:r>
              <a:rPr lang="en-US" sz="1800" b="1" i="0" dirty="0">
                <a:solidFill>
                  <a:schemeClr val="tx1"/>
                </a:solidFill>
                <a:effectLst/>
              </a:rPr>
              <a:t>maximum depth = 5, and</a:t>
            </a:r>
          </a:p>
          <a:p>
            <a:pPr marL="800100" lvl="1" indent="-342900" algn="l">
              <a:buClr>
                <a:srgbClr val="0070C0"/>
              </a:buClr>
              <a:buSzPct val="80000"/>
              <a:buFont typeface="Wingdings" pitchFamily="2" charset="2"/>
              <a:buChar char="u"/>
            </a:pPr>
            <a:r>
              <a:rPr lang="en-US" sz="1800" b="1" i="0" dirty="0">
                <a:solidFill>
                  <a:schemeClr val="tx1"/>
                </a:solidFill>
                <a:effectLst/>
              </a:rPr>
              <a:t>maximum number of bins = 32.</a:t>
            </a:r>
          </a:p>
          <a:p>
            <a:pPr marL="342900" indent="-342900" algn="l">
              <a:buClr>
                <a:srgbClr val="0070C0"/>
              </a:buClr>
              <a:buSzPct val="80000"/>
              <a:buFont typeface="Wingdings" pitchFamily="2" charset="2"/>
              <a:buChar char="u"/>
            </a:pPr>
            <a:endParaRPr kumimoji="0" lang="en-US" altLang="en-US" sz="1800" b="0" i="0" u="none" strike="noStrike" cap="none" normalizeH="0" baseline="0" dirty="0">
              <a:ln>
                <a:noFill/>
              </a:ln>
              <a:solidFill>
                <a:schemeClr val="tx1"/>
              </a:solidFill>
              <a:effectLst/>
            </a:endParaRP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77.8 Train Model</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7AA2106C-6C4C-45B4-9C1F-07F9ABCA156E}"/>
              </a:ext>
            </a:extLst>
          </p:cNvPr>
          <p:cNvPicPr>
            <a:picLocks noChangeAspect="1"/>
          </p:cNvPicPr>
          <p:nvPr/>
        </p:nvPicPr>
        <p:blipFill>
          <a:blip r:embed="rId2"/>
          <a:stretch>
            <a:fillRect/>
          </a:stretch>
        </p:blipFill>
        <p:spPr>
          <a:xfrm>
            <a:off x="469786" y="4455420"/>
            <a:ext cx="7848872" cy="1100414"/>
          </a:xfrm>
          <a:prstGeom prst="rect">
            <a:avLst/>
          </a:prstGeom>
          <a:ln>
            <a:solidFill>
              <a:srgbClr val="C00000"/>
            </a:solidFill>
          </a:ln>
        </p:spPr>
      </p:pic>
    </p:spTree>
    <p:extLst>
      <p:ext uri="{BB962C8B-B14F-4D97-AF65-F5344CB8AC3E}">
        <p14:creationId xmlns:p14="http://schemas.microsoft.com/office/powerpoint/2010/main" val="238366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57200" y="1305199"/>
            <a:ext cx="8291263" cy="43158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 Spark model by MLLib Decision Tree Classifier </a:t>
            </a:r>
          </a:p>
          <a:p>
            <a:pPr marL="342900" indent="-342900" algn="l">
              <a:buClr>
                <a:srgbClr val="0070C0"/>
              </a:buClr>
              <a:buSzPct val="80000"/>
              <a:buFont typeface="Wingdings" pitchFamily="2" charset="2"/>
              <a:buChar char="u"/>
            </a:pPr>
            <a:r>
              <a:rPr lang="en-US" sz="1800" b="1" i="0" dirty="0">
                <a:solidFill>
                  <a:schemeClr val="tx1"/>
                </a:solidFill>
                <a:effectLst/>
                <a:hlinkClick r:id="rId2"/>
              </a:rPr>
              <a:t>https://spark.apache.org/docs/2.2.0/mllib-decision-tree.html</a:t>
            </a:r>
            <a:endParaRPr lang="en-US" sz="1800" b="1" i="0" dirty="0">
              <a:solidFill>
                <a:schemeClr val="tx1"/>
              </a:solidFill>
              <a:effectLst/>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444444"/>
                </a:solidFill>
                <a:effectLst/>
              </a:rPr>
              <a:t>categoricalFeaturesInfo</a:t>
            </a:r>
            <a:r>
              <a:rPr kumimoji="0" lang="en-US" altLang="en-US" sz="1800" b="1" i="0" u="none" strike="noStrike" cap="none" normalizeH="0" baseline="0" dirty="0">
                <a:ln>
                  <a:noFill/>
                </a:ln>
                <a:solidFill>
                  <a:srgbClr val="1D1F22"/>
                </a:solidFill>
                <a:effectLst/>
              </a:rPr>
              <a:t>:</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1D1F22"/>
                </a:solidFill>
                <a:effectLst/>
              </a:rPr>
              <a:t>Specifies which features are categorical and how many categorical values each of those features can take. This is given as a map from feature indices to feature arity (number of categories).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1D1F22"/>
                </a:solidFill>
                <a:effectLst/>
              </a:rPr>
              <a:t>Any features not in this map are treated as continuous.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1D1F22"/>
                </a:solidFill>
                <a:effectLst/>
              </a:rPr>
              <a:t>For example, </a:t>
            </a:r>
            <a:r>
              <a:rPr kumimoji="0" lang="en-US" altLang="en-US" sz="1800" b="1" i="0" u="none" strike="noStrike" cap="none" normalizeH="0" baseline="0" dirty="0">
                <a:ln>
                  <a:noFill/>
                </a:ln>
                <a:solidFill>
                  <a:srgbClr val="444444"/>
                </a:solidFill>
                <a:effectLst/>
              </a:rPr>
              <a:t>Map(0 -&gt; 2, 4 -&gt; 10)</a:t>
            </a:r>
            <a:r>
              <a:rPr kumimoji="0" lang="en-US" altLang="en-US" sz="1800" b="1" i="0" u="none" strike="noStrike" cap="none" normalizeH="0" baseline="0" dirty="0">
                <a:ln>
                  <a:noFill/>
                </a:ln>
                <a:solidFill>
                  <a:srgbClr val="1D1F22"/>
                </a:solidFill>
                <a:effectLst/>
              </a:rPr>
              <a:t> specifies that feature </a:t>
            </a:r>
            <a:r>
              <a:rPr kumimoji="0" lang="en-US" altLang="en-US" sz="1800" b="1" i="0" u="none" strike="noStrike" cap="none" normalizeH="0" baseline="0" dirty="0">
                <a:ln>
                  <a:noFill/>
                </a:ln>
                <a:solidFill>
                  <a:srgbClr val="444444"/>
                </a:solidFill>
                <a:effectLst/>
              </a:rPr>
              <a:t>0</a:t>
            </a:r>
            <a:r>
              <a:rPr kumimoji="0" lang="en-US" altLang="en-US" sz="1800" b="1" i="0" u="none" strike="noStrike" cap="none" normalizeH="0" baseline="0" dirty="0">
                <a:ln>
                  <a:noFill/>
                </a:ln>
                <a:solidFill>
                  <a:srgbClr val="1D1F22"/>
                </a:solidFill>
                <a:effectLst/>
              </a:rPr>
              <a:t> is binary (taking values </a:t>
            </a:r>
            <a:r>
              <a:rPr kumimoji="0" lang="en-US" altLang="en-US" sz="1800" b="1" i="0" u="none" strike="noStrike" cap="none" normalizeH="0" baseline="0" dirty="0">
                <a:ln>
                  <a:noFill/>
                </a:ln>
                <a:solidFill>
                  <a:srgbClr val="444444"/>
                </a:solidFill>
                <a:effectLst/>
              </a:rPr>
              <a:t>0</a:t>
            </a:r>
            <a:r>
              <a:rPr kumimoji="0" lang="en-US" altLang="en-US" sz="1800" b="1" i="0" u="none" strike="noStrike" cap="none" normalizeH="0" baseline="0" dirty="0">
                <a:ln>
                  <a:noFill/>
                </a:ln>
                <a:solidFill>
                  <a:srgbClr val="1D1F22"/>
                </a:solidFill>
                <a:effectLst/>
              </a:rPr>
              <a:t> or </a:t>
            </a:r>
            <a:r>
              <a:rPr kumimoji="0" lang="en-US" altLang="en-US" sz="1800" b="1" i="0" u="none" strike="noStrike" cap="none" normalizeH="0" baseline="0" dirty="0">
                <a:ln>
                  <a:noFill/>
                </a:ln>
                <a:solidFill>
                  <a:srgbClr val="444444"/>
                </a:solidFill>
                <a:effectLst/>
              </a:rPr>
              <a:t>1</a:t>
            </a:r>
            <a:r>
              <a:rPr kumimoji="0" lang="en-US" altLang="en-US" sz="1800" b="1" i="0" u="none" strike="noStrike" cap="none" normalizeH="0" baseline="0" dirty="0">
                <a:ln>
                  <a:noFill/>
                </a:ln>
                <a:solidFill>
                  <a:srgbClr val="1D1F22"/>
                </a:solidFill>
                <a:effectLst/>
              </a:rPr>
              <a:t>) and that feature </a:t>
            </a:r>
            <a:r>
              <a:rPr kumimoji="0" lang="en-US" altLang="en-US" sz="1800" b="1" i="0" u="none" strike="noStrike" cap="none" normalizeH="0" baseline="0" dirty="0">
                <a:ln>
                  <a:noFill/>
                </a:ln>
                <a:solidFill>
                  <a:srgbClr val="444444"/>
                </a:solidFill>
                <a:effectLst/>
              </a:rPr>
              <a:t>4</a:t>
            </a:r>
            <a:r>
              <a:rPr kumimoji="0" lang="en-US" altLang="en-US" sz="1800" b="1" i="0" u="none" strike="noStrike" cap="none" normalizeH="0" baseline="0" dirty="0">
                <a:ln>
                  <a:noFill/>
                </a:ln>
                <a:solidFill>
                  <a:srgbClr val="1D1F22"/>
                </a:solidFill>
                <a:effectLst/>
              </a:rPr>
              <a:t> has 10 categories (values </a:t>
            </a:r>
            <a:r>
              <a:rPr kumimoji="0" lang="en-US" altLang="en-US" sz="1800" b="1" i="0" u="none" strike="noStrike" cap="none" normalizeH="0" baseline="0" dirty="0">
                <a:ln>
                  <a:noFill/>
                </a:ln>
                <a:solidFill>
                  <a:srgbClr val="444444"/>
                </a:solidFill>
                <a:effectLst/>
              </a:rPr>
              <a:t>{0, 1, ..., 9}</a:t>
            </a:r>
            <a:r>
              <a:rPr kumimoji="0" lang="en-US" altLang="en-US" sz="1800" b="1" i="0" u="none" strike="noStrike" cap="none" normalizeH="0" baseline="0" dirty="0">
                <a:ln>
                  <a:noFill/>
                </a:ln>
                <a:solidFill>
                  <a:srgbClr val="1D1F22"/>
                </a:solidFill>
                <a:effectLst/>
              </a:rPr>
              <a:t>).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1D1F22"/>
                </a:solidFill>
                <a:effectLst/>
              </a:rPr>
              <a:t>Note that feature indices are 0-based: features </a:t>
            </a:r>
            <a:r>
              <a:rPr kumimoji="0" lang="en-US" altLang="en-US" sz="1800" b="1" i="0" u="none" strike="noStrike" cap="none" normalizeH="0" baseline="0" dirty="0">
                <a:ln>
                  <a:noFill/>
                </a:ln>
                <a:solidFill>
                  <a:srgbClr val="444444"/>
                </a:solidFill>
                <a:effectLst/>
              </a:rPr>
              <a:t>0</a:t>
            </a:r>
            <a:r>
              <a:rPr kumimoji="0" lang="en-US" altLang="en-US" sz="1800" b="1" i="0" u="none" strike="noStrike" cap="none" normalizeH="0" baseline="0" dirty="0">
                <a:ln>
                  <a:noFill/>
                </a:ln>
                <a:solidFill>
                  <a:srgbClr val="1D1F22"/>
                </a:solidFill>
                <a:effectLst/>
              </a:rPr>
              <a:t> and </a:t>
            </a:r>
            <a:r>
              <a:rPr kumimoji="0" lang="en-US" altLang="en-US" sz="1800" b="1" i="0" u="none" strike="noStrike" cap="none" normalizeH="0" baseline="0" dirty="0">
                <a:ln>
                  <a:noFill/>
                </a:ln>
                <a:solidFill>
                  <a:srgbClr val="444444"/>
                </a:solidFill>
                <a:effectLst/>
              </a:rPr>
              <a:t>4</a:t>
            </a:r>
            <a:r>
              <a:rPr kumimoji="0" lang="en-US" altLang="en-US" sz="1800" b="1" i="0" u="none" strike="noStrike" cap="none" normalizeH="0" baseline="0" dirty="0">
                <a:ln>
                  <a:noFill/>
                </a:ln>
                <a:solidFill>
                  <a:srgbClr val="1D1F22"/>
                </a:solidFill>
                <a:effectLst/>
              </a:rPr>
              <a:t> are the 1st and 5th elements of an instance’s feature vector.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1D1F22"/>
                </a:solidFill>
                <a:effectLst/>
              </a:rPr>
              <a:t>Note that you do not have to specify </a:t>
            </a:r>
            <a:r>
              <a:rPr kumimoji="0" lang="en-US" altLang="en-US" sz="1800" b="1" i="0" u="none" strike="noStrike" cap="none" normalizeH="0" baseline="0" dirty="0">
                <a:ln>
                  <a:noFill/>
                </a:ln>
                <a:solidFill>
                  <a:srgbClr val="444444"/>
                </a:solidFill>
                <a:effectLst/>
              </a:rPr>
              <a:t>categoricalFeaturesInfo</a:t>
            </a:r>
            <a:r>
              <a:rPr kumimoji="0" lang="en-US" altLang="en-US" sz="1800" b="1" i="0" u="none" strike="noStrike" cap="none" normalizeH="0" baseline="0" dirty="0">
                <a:ln>
                  <a:noFill/>
                </a:ln>
                <a:solidFill>
                  <a:srgbClr val="1D1F22"/>
                </a:solidFill>
                <a:effectLst/>
              </a:rPr>
              <a:t>.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1D1F22"/>
                </a:solidFill>
                <a:effectLst/>
              </a:rPr>
              <a:t>The algorithm will still run and may get reasonable results. However, performance should be better if categorical features are properly designated.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ndParaRP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77.8 Train Model</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7AA2106C-6C4C-45B4-9C1F-07F9ABCA156E}"/>
              </a:ext>
            </a:extLst>
          </p:cNvPr>
          <p:cNvPicPr>
            <a:picLocks noChangeAspect="1"/>
          </p:cNvPicPr>
          <p:nvPr/>
        </p:nvPicPr>
        <p:blipFill>
          <a:blip r:embed="rId3"/>
          <a:stretch>
            <a:fillRect/>
          </a:stretch>
        </p:blipFill>
        <p:spPr>
          <a:xfrm>
            <a:off x="539552" y="5638171"/>
            <a:ext cx="7848872" cy="1100414"/>
          </a:xfrm>
          <a:prstGeom prst="rect">
            <a:avLst/>
          </a:prstGeom>
          <a:ln>
            <a:solidFill>
              <a:srgbClr val="C00000"/>
            </a:solidFill>
          </a:ln>
        </p:spPr>
      </p:pic>
    </p:spTree>
    <p:extLst>
      <p:ext uri="{BB962C8B-B14F-4D97-AF65-F5344CB8AC3E}">
        <p14:creationId xmlns:p14="http://schemas.microsoft.com/office/powerpoint/2010/main" val="308525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57200" y="1305201"/>
            <a:ext cx="8291263" cy="23880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Train Spark model by MLLib Decision Tree Classifier </a:t>
            </a:r>
          </a:p>
          <a:p>
            <a:pPr marL="342900" indent="-342900" algn="l">
              <a:buClr>
                <a:srgbClr val="0070C0"/>
              </a:buClr>
              <a:buSzPct val="80000"/>
              <a:buFont typeface="Wingdings" pitchFamily="2" charset="2"/>
              <a:buChar char="u"/>
            </a:pPr>
            <a:r>
              <a:rPr lang="en-US" sz="1800" b="1" i="0" dirty="0">
                <a:solidFill>
                  <a:schemeClr val="tx1"/>
                </a:solidFill>
                <a:effectLst/>
              </a:rPr>
              <a:t>categorical features: categoricalFeatresInfo={1:2, 3:4, 4:2, 5:2}</a:t>
            </a:r>
          </a:p>
          <a:p>
            <a:pPr marL="342900" indent="-342900" algn="l">
              <a:buClr>
                <a:srgbClr val="0070C0"/>
              </a:buClr>
              <a:buSzPct val="80000"/>
              <a:buFont typeface="Wingdings" pitchFamily="2" charset="2"/>
              <a:buChar char="u"/>
            </a:pPr>
            <a:r>
              <a:rPr lang="en-US" sz="1800" b="1" dirty="0">
                <a:solidFill>
                  <a:schemeClr val="tx1"/>
                </a:solidFill>
              </a:rPr>
              <a:t>Started from index 0:</a:t>
            </a:r>
          </a:p>
          <a:p>
            <a:pPr marL="342900" indent="-342900" algn="l">
              <a:buClr>
                <a:srgbClr val="0070C0"/>
              </a:buClr>
              <a:buSzPct val="80000"/>
              <a:buFont typeface="Wingdings" pitchFamily="2" charset="2"/>
              <a:buChar char="u"/>
            </a:pPr>
            <a:r>
              <a:rPr lang="en-US" sz="1800" b="1" dirty="0">
                <a:solidFill>
                  <a:schemeClr val="tx1"/>
                </a:solidFill>
              </a:rPr>
              <a:t>Index 1: Employed? Value = 2 (Yes/No)</a:t>
            </a:r>
          </a:p>
          <a:p>
            <a:pPr marL="342900" indent="-342900" algn="l">
              <a:buClr>
                <a:srgbClr val="0070C0"/>
              </a:buClr>
              <a:buSzPct val="80000"/>
              <a:buFont typeface="Wingdings" pitchFamily="2" charset="2"/>
              <a:buChar char="u"/>
            </a:pPr>
            <a:r>
              <a:rPr lang="en-US" sz="1800" b="1" dirty="0">
                <a:solidFill>
                  <a:schemeClr val="tx1"/>
                </a:solidFill>
              </a:rPr>
              <a:t>Index 3: Level of Education; 4 (None/BS/MS/PHD)  </a:t>
            </a:r>
          </a:p>
          <a:p>
            <a:pPr marL="342900" indent="-342900" algn="l">
              <a:buClr>
                <a:srgbClr val="0070C0"/>
              </a:buClr>
              <a:buSzPct val="80000"/>
              <a:buFont typeface="Wingdings" pitchFamily="2" charset="2"/>
              <a:buChar char="u"/>
            </a:pPr>
            <a:r>
              <a:rPr lang="en-US" sz="1800" b="1" i="0" dirty="0">
                <a:solidFill>
                  <a:schemeClr val="tx1"/>
                </a:solidFill>
                <a:effectLst/>
              </a:rPr>
              <a:t>Index 4: Top-Tier School; 2 (Yes/No)</a:t>
            </a:r>
          </a:p>
          <a:p>
            <a:pPr marL="342900" indent="-342900" algn="l">
              <a:buClr>
                <a:srgbClr val="0070C0"/>
              </a:buClr>
              <a:buSzPct val="80000"/>
              <a:buFont typeface="Wingdings" pitchFamily="2" charset="2"/>
              <a:buChar char="u"/>
            </a:pPr>
            <a:r>
              <a:rPr lang="en-US" sz="1800" b="1" dirty="0">
                <a:solidFill>
                  <a:schemeClr val="tx1"/>
                </a:solidFill>
              </a:rPr>
              <a:t>Index 5: Interned; 2 (Yes/No) </a:t>
            </a:r>
            <a:endParaRPr lang="en-US" sz="1800" b="1" i="0" dirty="0">
              <a:solidFill>
                <a:schemeClr val="tx1"/>
              </a:solidFill>
              <a:effectLst/>
            </a:endParaRPr>
          </a:p>
        </p:txBody>
      </p:sp>
      <p:pic>
        <p:nvPicPr>
          <p:cNvPr id="9" name="Picture 8">
            <a:extLst>
              <a:ext uri="{FF2B5EF4-FFF2-40B4-BE49-F238E27FC236}">
                <a16:creationId xmlns:a16="http://schemas.microsoft.com/office/drawing/2014/main" id="{F26A8AD3-AA99-4321-B963-90D6DE589822}"/>
              </a:ext>
            </a:extLst>
          </p:cNvPr>
          <p:cNvPicPr>
            <a:picLocks noChangeAspect="1"/>
          </p:cNvPicPr>
          <p:nvPr/>
        </p:nvPicPr>
        <p:blipFill>
          <a:blip r:embed="rId2"/>
          <a:stretch>
            <a:fillRect/>
          </a:stretch>
        </p:blipFill>
        <p:spPr>
          <a:xfrm>
            <a:off x="3419872" y="3872694"/>
            <a:ext cx="4552367" cy="2007445"/>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77.8 Train Model</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7AA2106C-6C4C-45B4-9C1F-07F9ABCA156E}"/>
              </a:ext>
            </a:extLst>
          </p:cNvPr>
          <p:cNvPicPr>
            <a:picLocks noChangeAspect="1"/>
          </p:cNvPicPr>
          <p:nvPr/>
        </p:nvPicPr>
        <p:blipFill>
          <a:blip r:embed="rId3"/>
          <a:stretch>
            <a:fillRect/>
          </a:stretch>
        </p:blipFill>
        <p:spPr>
          <a:xfrm>
            <a:off x="443508" y="5248923"/>
            <a:ext cx="7848872" cy="1100414"/>
          </a:xfrm>
          <a:prstGeom prst="rect">
            <a:avLst/>
          </a:prstGeom>
          <a:ln>
            <a:solidFill>
              <a:srgbClr val="C00000"/>
            </a:solidFill>
          </a:ln>
        </p:spPr>
      </p:pic>
      <p:sp>
        <p:nvSpPr>
          <p:cNvPr id="8" name="Oval 7">
            <a:extLst>
              <a:ext uri="{FF2B5EF4-FFF2-40B4-BE49-F238E27FC236}">
                <a16:creationId xmlns:a16="http://schemas.microsoft.com/office/drawing/2014/main" id="{591ADF5E-2FFC-4B7D-A530-2F0FE1F4BF3A}"/>
              </a:ext>
            </a:extLst>
          </p:cNvPr>
          <p:cNvSpPr/>
          <p:nvPr/>
        </p:nvSpPr>
        <p:spPr>
          <a:xfrm>
            <a:off x="4427984" y="4275720"/>
            <a:ext cx="360040" cy="3600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 name="Oval 10">
            <a:extLst>
              <a:ext uri="{FF2B5EF4-FFF2-40B4-BE49-F238E27FC236}">
                <a16:creationId xmlns:a16="http://schemas.microsoft.com/office/drawing/2014/main" id="{5D03271C-FAE5-46F5-BC02-B85363590F69}"/>
              </a:ext>
            </a:extLst>
          </p:cNvPr>
          <p:cNvSpPr/>
          <p:nvPr/>
        </p:nvSpPr>
        <p:spPr>
          <a:xfrm>
            <a:off x="3696509" y="4295456"/>
            <a:ext cx="360040" cy="3600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3" name="Oval 12">
            <a:extLst>
              <a:ext uri="{FF2B5EF4-FFF2-40B4-BE49-F238E27FC236}">
                <a16:creationId xmlns:a16="http://schemas.microsoft.com/office/drawing/2014/main" id="{B285882D-09DA-4940-808A-B57D97CCAB37}"/>
              </a:ext>
            </a:extLst>
          </p:cNvPr>
          <p:cNvSpPr/>
          <p:nvPr/>
        </p:nvSpPr>
        <p:spPr>
          <a:xfrm>
            <a:off x="5924856" y="4295456"/>
            <a:ext cx="360040" cy="3600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5" name="Oval 14">
            <a:extLst>
              <a:ext uri="{FF2B5EF4-FFF2-40B4-BE49-F238E27FC236}">
                <a16:creationId xmlns:a16="http://schemas.microsoft.com/office/drawing/2014/main" id="{2E364FEB-22B6-4B95-9441-01BB228E8955}"/>
              </a:ext>
            </a:extLst>
          </p:cNvPr>
          <p:cNvSpPr/>
          <p:nvPr/>
        </p:nvSpPr>
        <p:spPr>
          <a:xfrm>
            <a:off x="6656331" y="4275720"/>
            <a:ext cx="360040" cy="3600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7" name="Oval 16">
            <a:extLst>
              <a:ext uri="{FF2B5EF4-FFF2-40B4-BE49-F238E27FC236}">
                <a16:creationId xmlns:a16="http://schemas.microsoft.com/office/drawing/2014/main" id="{BF430BDD-F746-44C7-B44A-885030EAE9F6}"/>
              </a:ext>
            </a:extLst>
          </p:cNvPr>
          <p:cNvSpPr/>
          <p:nvPr/>
        </p:nvSpPr>
        <p:spPr>
          <a:xfrm>
            <a:off x="7112551" y="4295456"/>
            <a:ext cx="360040" cy="3600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Tree>
    <p:extLst>
      <p:ext uri="{BB962C8B-B14F-4D97-AF65-F5344CB8AC3E}">
        <p14:creationId xmlns:p14="http://schemas.microsoft.com/office/powerpoint/2010/main" val="2475685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77.9 Predict Result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27289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77.9 Predict Result</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3779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Predict Result</a:t>
            </a:r>
          </a:p>
          <a:p>
            <a:pPr marL="342900" indent="-342900" algn="l">
              <a:buClr>
                <a:srgbClr val="0070C0"/>
              </a:buClr>
              <a:buSzPct val="80000"/>
              <a:buFont typeface="Wingdings" pitchFamily="2" charset="2"/>
              <a:buChar char="u"/>
            </a:pPr>
            <a:r>
              <a:rPr lang="en-US" sz="1800" b="1" i="0" dirty="0">
                <a:solidFill>
                  <a:schemeClr val="tx1"/>
                </a:solidFill>
                <a:effectLst/>
              </a:rPr>
              <a:t>Once we have that model trained. </a:t>
            </a:r>
            <a:r>
              <a:rPr lang="en-US" sz="1800" b="1" dirty="0">
                <a:solidFill>
                  <a:schemeClr val="tx1"/>
                </a:solidFill>
              </a:rPr>
              <a:t>W</a:t>
            </a:r>
            <a:r>
              <a:rPr lang="en-US" sz="1800" b="1" i="0" dirty="0">
                <a:solidFill>
                  <a:schemeClr val="tx1"/>
                </a:solidFill>
                <a:effectLst/>
              </a:rPr>
              <a:t>e use model to make predictions.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We call </a:t>
            </a:r>
            <a:r>
              <a:rPr lang="en-US" sz="1800" b="1" i="0" dirty="0" err="1">
                <a:solidFill>
                  <a:schemeClr val="tx1"/>
                </a:solidFill>
                <a:effectLst/>
              </a:rPr>
              <a:t>model.predict</a:t>
            </a:r>
            <a:r>
              <a:rPr lang="en-US" sz="1800" b="1" i="0" dirty="0">
                <a:solidFill>
                  <a:schemeClr val="tx1"/>
                </a:solidFill>
                <a:effectLst/>
              </a:rPr>
              <a:t> </a:t>
            </a:r>
            <a:r>
              <a:rPr lang="en-US" sz="1800" b="1" dirty="0">
                <a:solidFill>
                  <a:schemeClr val="tx1"/>
                </a:solidFill>
              </a:rPr>
              <a:t>for </a:t>
            </a:r>
            <a:r>
              <a:rPr lang="en-US" sz="1800" b="1" i="0" dirty="0">
                <a:solidFill>
                  <a:schemeClr val="tx1"/>
                </a:solidFill>
                <a:effectLst/>
              </a:rPr>
              <a:t>rdd = testCandidate.</a:t>
            </a:r>
          </a:p>
          <a:p>
            <a:pPr marL="342900" indent="-342900" algn="l">
              <a:buClr>
                <a:srgbClr val="0070C0"/>
              </a:buClr>
              <a:buSzPct val="80000"/>
              <a:buFont typeface="Wingdings" pitchFamily="2" charset="2"/>
              <a:buChar char="u"/>
            </a:pPr>
            <a:r>
              <a:rPr lang="en-US" sz="1800" b="1" dirty="0">
                <a:solidFill>
                  <a:schemeClr val="tx1"/>
                </a:solidFill>
              </a:rPr>
              <a:t>We </a:t>
            </a:r>
            <a:r>
              <a:rPr lang="en-US" sz="1800" b="1" i="0" dirty="0">
                <a:solidFill>
                  <a:schemeClr val="tx1"/>
                </a:solidFill>
                <a:effectLst/>
              </a:rPr>
              <a:t>print out the result prediction.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A0D225C3-815C-4FCF-97DA-33D5C28C30B5}"/>
              </a:ext>
            </a:extLst>
          </p:cNvPr>
          <p:cNvPicPr>
            <a:picLocks noChangeAspect="1"/>
          </p:cNvPicPr>
          <p:nvPr/>
        </p:nvPicPr>
        <p:blipFill>
          <a:blip r:embed="rId2"/>
          <a:stretch>
            <a:fillRect/>
          </a:stretch>
        </p:blipFill>
        <p:spPr>
          <a:xfrm>
            <a:off x="1553726" y="2988976"/>
            <a:ext cx="6134100" cy="2371725"/>
          </a:xfrm>
          <a:prstGeom prst="rect">
            <a:avLst/>
          </a:prstGeom>
          <a:ln>
            <a:solidFill>
              <a:srgbClr val="C00000"/>
            </a:solidFill>
          </a:ln>
        </p:spPr>
      </p:pic>
      <p:sp>
        <p:nvSpPr>
          <p:cNvPr id="8" name="Rectangle 7">
            <a:extLst>
              <a:ext uri="{FF2B5EF4-FFF2-40B4-BE49-F238E27FC236}">
                <a16:creationId xmlns:a16="http://schemas.microsoft.com/office/drawing/2014/main" id="{9119F6D9-F5F0-486F-BE7C-00542CD5A7A1}"/>
              </a:ext>
            </a:extLst>
          </p:cNvPr>
          <p:cNvSpPr/>
          <p:nvPr/>
        </p:nvSpPr>
        <p:spPr>
          <a:xfrm>
            <a:off x="1979712" y="3429000"/>
            <a:ext cx="3024336"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514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77.10 Collect Result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6490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77.10 Collect Result</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4322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Collect Result</a:t>
            </a:r>
          </a:p>
          <a:p>
            <a:pPr marL="342900" indent="-342900" algn="l">
              <a:buClr>
                <a:srgbClr val="0070C0"/>
              </a:buClr>
              <a:buSzPct val="80000"/>
              <a:buFont typeface="Wingdings" pitchFamily="2" charset="2"/>
              <a:buChar char="u"/>
            </a:pPr>
            <a:r>
              <a:rPr lang="en-US" sz="1800" b="1" i="0" dirty="0">
                <a:solidFill>
                  <a:schemeClr val="tx1"/>
                </a:solidFill>
                <a:effectLst/>
              </a:rPr>
              <a:t>We collect the result by </a:t>
            </a:r>
            <a:r>
              <a:rPr lang="en-US" sz="1800" b="1" i="0" dirty="0" err="1">
                <a:solidFill>
                  <a:schemeClr val="tx1"/>
                </a:solidFill>
                <a:effectLst/>
              </a:rPr>
              <a:t>predictions.collect</a:t>
            </a:r>
            <a:r>
              <a:rPr lang="en-US" sz="1800" b="1" i="0" dirty="0">
                <a:solidFill>
                  <a:schemeClr val="tx1"/>
                </a:solidFill>
                <a:effectLst/>
              </a:rPr>
              <a:t>().</a:t>
            </a:r>
          </a:p>
          <a:p>
            <a:pPr marL="342900" indent="-342900" algn="l">
              <a:buClr>
                <a:srgbClr val="0070C0"/>
              </a:buClr>
              <a:buSzPct val="80000"/>
              <a:buFont typeface="Wingdings" pitchFamily="2" charset="2"/>
              <a:buChar char="u"/>
            </a:pPr>
            <a:r>
              <a:rPr lang="en-US" sz="1800" b="1" dirty="0">
                <a:solidFill>
                  <a:schemeClr val="tx1"/>
                </a:solidFill>
              </a:rPr>
              <a:t>This call ask</a:t>
            </a:r>
            <a:r>
              <a:rPr lang="en-US" sz="1800" b="1" i="0" dirty="0">
                <a:solidFill>
                  <a:schemeClr val="tx1"/>
                </a:solidFill>
                <a:effectLst/>
              </a:rPr>
              <a:t> Spark to give me an answer after the distributed submission to clouds computing.</a:t>
            </a:r>
          </a:p>
          <a:p>
            <a:pPr marL="342900" indent="-342900" algn="l">
              <a:buClr>
                <a:srgbClr val="0070C0"/>
              </a:buClr>
              <a:buSzPct val="80000"/>
              <a:buFont typeface="Wingdings" pitchFamily="2" charset="2"/>
              <a:buChar char="u"/>
            </a:pPr>
            <a:r>
              <a:rPr lang="en-US" sz="1800" b="1" i="0" dirty="0">
                <a:solidFill>
                  <a:schemeClr val="tx1"/>
                </a:solidFill>
                <a:effectLst/>
              </a:rPr>
              <a:t>It is not collect the result until this point that spark finish the cloud computing.</a:t>
            </a:r>
          </a:p>
          <a:p>
            <a:pPr marL="342900" indent="-342900" algn="l">
              <a:buClr>
                <a:srgbClr val="0070C0"/>
              </a:buClr>
              <a:buSzPct val="80000"/>
              <a:buFont typeface="Wingdings" pitchFamily="2" charset="2"/>
              <a:buChar char="u"/>
            </a:pPr>
            <a:r>
              <a:rPr lang="en-US" sz="1800" b="1" dirty="0">
                <a:solidFill>
                  <a:schemeClr val="tx1"/>
                </a:solidFill>
              </a:rPr>
              <a:t>The Spark will construct DAG (D</a:t>
            </a:r>
            <a:r>
              <a:rPr lang="en-US" sz="1800" b="1" i="0" dirty="0">
                <a:solidFill>
                  <a:schemeClr val="tx1"/>
                </a:solidFill>
                <a:effectLst/>
              </a:rPr>
              <a:t>irected Acyclic Graph) with avai</a:t>
            </a:r>
            <a:r>
              <a:rPr lang="en-US" sz="1800" b="1" dirty="0">
                <a:solidFill>
                  <a:schemeClr val="tx1"/>
                </a:solidFill>
              </a:rPr>
              <a:t>lable resource and find the optimal way to submit the jobs and then collect the cloud computing result.</a:t>
            </a:r>
            <a:endParaRPr lang="en-US" sz="1800" b="1" i="0" dirty="0">
              <a:solidFill>
                <a:schemeClr val="tx1"/>
              </a:solidFill>
              <a:effectLst/>
            </a:endParaRP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9" name="Picture 8">
            <a:extLst>
              <a:ext uri="{FF2B5EF4-FFF2-40B4-BE49-F238E27FC236}">
                <a16:creationId xmlns:a16="http://schemas.microsoft.com/office/drawing/2014/main" id="{0BDFC142-3453-4EF6-A550-400A39CA14F1}"/>
              </a:ext>
            </a:extLst>
          </p:cNvPr>
          <p:cNvPicPr>
            <a:picLocks noChangeAspect="1"/>
          </p:cNvPicPr>
          <p:nvPr/>
        </p:nvPicPr>
        <p:blipFill>
          <a:blip r:embed="rId2"/>
          <a:stretch>
            <a:fillRect/>
          </a:stretch>
        </p:blipFill>
        <p:spPr>
          <a:xfrm>
            <a:off x="1115616" y="3861048"/>
            <a:ext cx="6134100" cy="2371725"/>
          </a:xfrm>
          <a:prstGeom prst="rect">
            <a:avLst/>
          </a:prstGeom>
          <a:ln>
            <a:solidFill>
              <a:srgbClr val="C00000"/>
            </a:solidFill>
          </a:ln>
        </p:spPr>
      </p:pic>
      <p:sp>
        <p:nvSpPr>
          <p:cNvPr id="11" name="Rectangle 10">
            <a:extLst>
              <a:ext uri="{FF2B5EF4-FFF2-40B4-BE49-F238E27FC236}">
                <a16:creationId xmlns:a16="http://schemas.microsoft.com/office/drawing/2014/main" id="{1ECD2B59-2456-4A6E-905C-E97D6F580B9C}"/>
              </a:ext>
            </a:extLst>
          </p:cNvPr>
          <p:cNvSpPr/>
          <p:nvPr/>
        </p:nvSpPr>
        <p:spPr>
          <a:xfrm>
            <a:off x="1547664" y="4830886"/>
            <a:ext cx="3024336" cy="614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85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77.11 Spark Submit Python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524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 Spark Decision Tree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131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Open Anaconda Terminal</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Open up your Anaconda prompt or your terminal depending on your operating system.</a:t>
            </a:r>
          </a:p>
          <a:p>
            <a:pPr marL="342900" indent="-342900" algn="l">
              <a:buClr>
                <a:srgbClr val="0070C0"/>
              </a:buClr>
              <a:buSzPct val="80000"/>
              <a:buFont typeface="Wingdings" pitchFamily="2" charset="2"/>
              <a:buChar char="u"/>
            </a:pPr>
            <a:r>
              <a:rPr lang="en-US" sz="1800" b="1" i="0" dirty="0">
                <a:solidFill>
                  <a:schemeClr val="tx1"/>
                </a:solidFill>
                <a:effectLst/>
              </a:rPr>
              <a:t>Cannot run Spark under the Jupyter Notebook.</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We </a:t>
            </a:r>
            <a:r>
              <a:rPr lang="en-US" sz="1800" b="1" dirty="0">
                <a:solidFill>
                  <a:schemeClr val="tx1"/>
                </a:solidFill>
              </a:rPr>
              <a:t>need VS Code editor (or Spyder).</a:t>
            </a:r>
            <a:r>
              <a:rPr lang="en-US" sz="1800" b="1" i="0" dirty="0">
                <a:solidFill>
                  <a:schemeClr val="tx1"/>
                </a:solidFill>
                <a:effectLst/>
              </a:rPr>
              <a:t> </a:t>
            </a:r>
          </a:p>
          <a:p>
            <a:pPr marL="342900" indent="-342900" algn="l">
              <a:buClr>
                <a:srgbClr val="0070C0"/>
              </a:buClr>
              <a:buSzPct val="80000"/>
              <a:buFont typeface="Wingdings" pitchFamily="2" charset="2"/>
              <a:buChar char="u"/>
            </a:pPr>
            <a:r>
              <a:rPr lang="en-US" sz="1800" b="1" dirty="0">
                <a:solidFill>
                  <a:schemeClr val="tx1"/>
                </a:solidFill>
              </a:rPr>
              <a:t>01_s</a:t>
            </a:r>
            <a:r>
              <a:rPr lang="en-US" sz="1800" b="1" i="0" dirty="0">
                <a:solidFill>
                  <a:schemeClr val="tx1"/>
                </a:solidFill>
                <a:effectLst/>
              </a:rPr>
              <a:t>park-decision-tree.py</a:t>
            </a:r>
          </a:p>
          <a:p>
            <a:pPr marL="342900" indent="-342900" algn="l">
              <a:buClr>
                <a:srgbClr val="0070C0"/>
              </a:buClr>
              <a:buSzPct val="80000"/>
              <a:buFont typeface="Wingdings" pitchFamily="2" charset="2"/>
              <a:buChar char="u"/>
            </a:pPr>
            <a:r>
              <a:rPr lang="en-US" sz="1800" b="1" dirty="0">
                <a:solidFill>
                  <a:schemeClr val="tx1"/>
                </a:solidFill>
              </a:rPr>
              <a:t>I</a:t>
            </a:r>
            <a:r>
              <a:rPr lang="en-US" sz="1800" b="1" i="0" dirty="0">
                <a:solidFill>
                  <a:schemeClr val="tx1"/>
                </a:solidFill>
                <a:effectLst/>
              </a:rPr>
              <a:t>n the real world </a:t>
            </a:r>
            <a:r>
              <a:rPr lang="en-US" sz="1800" b="1" dirty="0">
                <a:solidFill>
                  <a:schemeClr val="tx1"/>
                </a:solidFill>
              </a:rPr>
              <a:t>project, we</a:t>
            </a:r>
            <a:r>
              <a:rPr lang="en-US" sz="1800" b="1" i="0" dirty="0">
                <a:solidFill>
                  <a:schemeClr val="tx1"/>
                </a:solidFill>
                <a:effectLst/>
              </a:rPr>
              <a:t> run </a:t>
            </a:r>
            <a:r>
              <a:rPr lang="en-US" sz="1800" b="1" dirty="0">
                <a:solidFill>
                  <a:schemeClr val="tx1"/>
                </a:solidFill>
              </a:rPr>
              <a:t>python code</a:t>
            </a:r>
            <a:r>
              <a:rPr lang="en-US" sz="1800" b="1" i="0" dirty="0">
                <a:solidFill>
                  <a:schemeClr val="tx1"/>
                </a:solidFill>
                <a:effectLst/>
              </a:rPr>
              <a:t> on a cluster. We use script called Spark-submit that comes with spark that will interpret that </a:t>
            </a:r>
            <a:r>
              <a:rPr lang="en-US" sz="1800" b="1" dirty="0">
                <a:solidFill>
                  <a:schemeClr val="tx1"/>
                </a:solidFill>
              </a:rPr>
              <a:t>Python </a:t>
            </a:r>
            <a:r>
              <a:rPr lang="en-US" sz="1800" b="1" i="0" dirty="0">
                <a:solidFill>
                  <a:schemeClr val="tx1"/>
                </a:solidFill>
                <a:effectLst/>
              </a:rPr>
              <a:t>script and distribute it throughout the rest of the cluster for </a:t>
            </a:r>
            <a:r>
              <a:rPr lang="en-US" sz="1800" b="1" dirty="0">
                <a:solidFill>
                  <a:schemeClr val="tx1"/>
                </a:solidFill>
              </a:rPr>
              <a:t>us</a:t>
            </a:r>
            <a:r>
              <a:rPr lang="en-US" sz="1800" b="1" i="0" dirty="0">
                <a:solidFill>
                  <a:schemeClr val="tx1"/>
                </a:solidFill>
                <a:effectLst/>
              </a:rPr>
              <a: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Use</a:t>
            </a:r>
            <a:r>
              <a:rPr lang="en-US" sz="1800" b="1" i="0" dirty="0">
                <a:solidFill>
                  <a:schemeClr val="tx1"/>
                </a:solidFill>
                <a:effectLst/>
              </a:rPr>
              <a:t> Jupyter Notebook takes a little bit more </a:t>
            </a:r>
            <a:r>
              <a:rPr lang="en-US" sz="1800" b="1" dirty="0">
                <a:solidFill>
                  <a:schemeClr val="tx1"/>
                </a:solidFill>
              </a:rPr>
              <a:t>work to do</a:t>
            </a:r>
            <a:r>
              <a:rPr lang="en-US" sz="1800" b="1" i="0" dirty="0">
                <a:solidFill>
                  <a:schemeClr val="tx1"/>
                </a:solidFill>
                <a:effectLst/>
              </a:rPr>
              <a:t>.</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8019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759A60-FF07-4847-B695-A7BE968B4380}"/>
              </a:ext>
            </a:extLst>
          </p:cNvPr>
          <p:cNvPicPr>
            <a:picLocks noChangeAspect="1"/>
          </p:cNvPicPr>
          <p:nvPr/>
        </p:nvPicPr>
        <p:blipFill>
          <a:blip r:embed="rId2"/>
          <a:stretch>
            <a:fillRect/>
          </a:stretch>
        </p:blipFill>
        <p:spPr>
          <a:xfrm>
            <a:off x="1219301" y="3144978"/>
            <a:ext cx="1926529" cy="3489563"/>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77.11 Spark Submit Python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6593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Submit Python</a:t>
            </a:r>
          </a:p>
          <a:p>
            <a:pPr marL="342900" indent="-342900" algn="l">
              <a:buClr>
                <a:srgbClr val="0070C0"/>
              </a:buClr>
              <a:buSzPct val="80000"/>
              <a:buFont typeface="Wingdings" pitchFamily="2" charset="2"/>
              <a:buChar char="u"/>
            </a:pPr>
            <a:r>
              <a:rPr lang="en-US" sz="1800" b="1" i="0" dirty="0">
                <a:solidFill>
                  <a:schemeClr val="tx1"/>
                </a:solidFill>
                <a:effectLst/>
              </a:rPr>
              <a:t>1. In windows, search for anaconda prompt:</a:t>
            </a:r>
          </a:p>
          <a:p>
            <a:pPr marL="342900" indent="-342900" algn="l">
              <a:buClr>
                <a:srgbClr val="0070C0"/>
              </a:buClr>
              <a:buSzPct val="80000"/>
              <a:buFont typeface="Wingdings" pitchFamily="2" charset="2"/>
              <a:buChar char="u"/>
            </a:pPr>
            <a:r>
              <a:rPr lang="en-US" sz="1800" b="1" dirty="0">
                <a:solidFill>
                  <a:schemeClr val="tx1"/>
                </a:solidFill>
              </a:rPr>
              <a:t>2. Activate the </a:t>
            </a:r>
            <a:r>
              <a:rPr lang="en-US" sz="1800" b="1" dirty="0" err="1">
                <a:solidFill>
                  <a:schemeClr val="tx1"/>
                </a:solidFill>
              </a:rPr>
              <a:t>tf</a:t>
            </a:r>
            <a:r>
              <a:rPr lang="en-US" sz="1800" b="1" dirty="0">
                <a:solidFill>
                  <a:schemeClr val="tx1"/>
                </a:solidFill>
              </a:rPr>
              <a:t> (tensorflow) environment:</a:t>
            </a:r>
          </a:p>
          <a:p>
            <a:pPr marL="342900" indent="-342900" algn="l">
              <a:buClr>
                <a:srgbClr val="0070C0"/>
              </a:buClr>
              <a:buSzPct val="80000"/>
              <a:buFont typeface="Wingdings" pitchFamily="2" charset="2"/>
              <a:buChar char="u"/>
            </a:pPr>
            <a:r>
              <a:rPr lang="en-US" sz="1800" b="1" dirty="0">
                <a:solidFill>
                  <a:schemeClr val="tx1"/>
                </a:solidFill>
              </a:rPr>
              <a:t>(base) …&gt; conda activate </a:t>
            </a:r>
            <a:r>
              <a:rPr lang="en-US" sz="1800" b="1" dirty="0" err="1">
                <a:solidFill>
                  <a:schemeClr val="tx1"/>
                </a:solidFill>
              </a:rPr>
              <a:t>tf</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a:t>
            </a:r>
            <a:r>
              <a:rPr lang="en-US" sz="1800" b="1" dirty="0" err="1">
                <a:solidFill>
                  <a:schemeClr val="tx1"/>
                </a:solidFill>
              </a:rPr>
              <a:t>tf</a:t>
            </a:r>
            <a:r>
              <a:rPr lang="en-US" sz="1800" b="1" dirty="0">
                <a:solidFill>
                  <a:schemeClr val="tx1"/>
                </a:solidFill>
              </a:rPr>
              <a:t>) …&gt;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8" name="Oval 7">
            <a:extLst>
              <a:ext uri="{FF2B5EF4-FFF2-40B4-BE49-F238E27FC236}">
                <a16:creationId xmlns:a16="http://schemas.microsoft.com/office/drawing/2014/main" id="{20F8267C-1A69-4030-9536-291FB0761783}"/>
              </a:ext>
            </a:extLst>
          </p:cNvPr>
          <p:cNvSpPr/>
          <p:nvPr/>
        </p:nvSpPr>
        <p:spPr>
          <a:xfrm>
            <a:off x="677056" y="3144978"/>
            <a:ext cx="370384" cy="3600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Oval 12">
            <a:extLst>
              <a:ext uri="{FF2B5EF4-FFF2-40B4-BE49-F238E27FC236}">
                <a16:creationId xmlns:a16="http://schemas.microsoft.com/office/drawing/2014/main" id="{FEBB199C-D716-42EC-A27B-630539E00E09}"/>
              </a:ext>
            </a:extLst>
          </p:cNvPr>
          <p:cNvSpPr/>
          <p:nvPr/>
        </p:nvSpPr>
        <p:spPr>
          <a:xfrm>
            <a:off x="3688627" y="3112546"/>
            <a:ext cx="370384" cy="3600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5" name="Rectangle 14">
            <a:extLst>
              <a:ext uri="{FF2B5EF4-FFF2-40B4-BE49-F238E27FC236}">
                <a16:creationId xmlns:a16="http://schemas.microsoft.com/office/drawing/2014/main" id="{81AE066A-35CF-48ED-9533-6D14F2F7A91B}"/>
              </a:ext>
            </a:extLst>
          </p:cNvPr>
          <p:cNvSpPr/>
          <p:nvPr/>
        </p:nvSpPr>
        <p:spPr>
          <a:xfrm>
            <a:off x="1219301" y="3549224"/>
            <a:ext cx="1926529" cy="3600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8190E83-5233-4B9C-B8EB-EDF0BCA0D874}"/>
              </a:ext>
            </a:extLst>
          </p:cNvPr>
          <p:cNvPicPr>
            <a:picLocks noChangeAspect="1"/>
          </p:cNvPicPr>
          <p:nvPr/>
        </p:nvPicPr>
        <p:blipFill>
          <a:blip r:embed="rId3"/>
          <a:stretch>
            <a:fillRect/>
          </a:stretch>
        </p:blipFill>
        <p:spPr>
          <a:xfrm>
            <a:off x="4191579" y="3144978"/>
            <a:ext cx="3190875" cy="1057275"/>
          </a:xfrm>
          <a:prstGeom prst="rect">
            <a:avLst/>
          </a:prstGeom>
          <a:ln>
            <a:solidFill>
              <a:srgbClr val="C00000"/>
            </a:solidFill>
          </a:ln>
        </p:spPr>
      </p:pic>
    </p:spTree>
    <p:extLst>
      <p:ext uri="{BB962C8B-B14F-4D97-AF65-F5344CB8AC3E}">
        <p14:creationId xmlns:p14="http://schemas.microsoft.com/office/powerpoint/2010/main" val="1304045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77.11 Spark Submit Python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1013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Submit Python</a:t>
            </a:r>
          </a:p>
          <a:p>
            <a:pPr marL="342900" indent="-342900" algn="l">
              <a:buClr>
                <a:srgbClr val="0070C0"/>
              </a:buClr>
              <a:buSzPct val="80000"/>
              <a:buFont typeface="Wingdings" pitchFamily="2" charset="2"/>
              <a:buChar char="u"/>
            </a:pPr>
            <a:r>
              <a:rPr lang="en-US" sz="1800" b="1" i="0" dirty="0">
                <a:solidFill>
                  <a:schemeClr val="tx1"/>
                </a:solidFill>
                <a:effectLst/>
              </a:rPr>
              <a:t>In anaconda prompt with Python environment:</a:t>
            </a:r>
          </a:p>
          <a:p>
            <a:pPr marL="342900" indent="-342900" algn="l">
              <a:buClr>
                <a:srgbClr val="0070C0"/>
              </a:buClr>
              <a:buSzPct val="80000"/>
              <a:buFont typeface="Wingdings" pitchFamily="2" charset="2"/>
              <a:buChar char="u"/>
            </a:pPr>
            <a:r>
              <a:rPr lang="en-US" sz="1800" b="1" dirty="0">
                <a:solidFill>
                  <a:schemeClr val="tx1"/>
                </a:solidFill>
              </a:rPr>
              <a:t>1. change the folder to working directory</a:t>
            </a:r>
          </a:p>
          <a:p>
            <a:pPr marL="342900" indent="-342900" algn="l">
              <a:buClr>
                <a:srgbClr val="0070C0"/>
              </a:buClr>
              <a:buSzPct val="80000"/>
              <a:buFont typeface="Wingdings" pitchFamily="2" charset="2"/>
              <a:buChar char="u"/>
            </a:pPr>
            <a:r>
              <a:rPr lang="en-US" sz="1800" b="1" dirty="0">
                <a:solidFill>
                  <a:schemeClr val="tx1"/>
                </a:solidFill>
              </a:rPr>
              <a:t>(</a:t>
            </a:r>
            <a:r>
              <a:rPr lang="en-US" sz="1800" b="1" dirty="0" err="1">
                <a:solidFill>
                  <a:schemeClr val="tx1"/>
                </a:solidFill>
              </a:rPr>
              <a:t>tf</a:t>
            </a:r>
            <a:r>
              <a:rPr lang="en-US" sz="1800" b="1" dirty="0">
                <a:solidFill>
                  <a:schemeClr val="tx1"/>
                </a:solidFill>
              </a:rPr>
              <a:t>) &gt; cd &lt;working-directory)</a:t>
            </a:r>
          </a:p>
          <a:p>
            <a:pPr marL="342900" indent="-342900" algn="l">
              <a:buClr>
                <a:srgbClr val="0070C0"/>
              </a:buClr>
              <a:buSzPct val="80000"/>
              <a:buFont typeface="Wingdings" pitchFamily="2" charset="2"/>
              <a:buChar char="u"/>
            </a:pPr>
            <a:r>
              <a:rPr lang="en-US" sz="1800" b="1" i="0" dirty="0">
                <a:solidFill>
                  <a:schemeClr val="tx1"/>
                </a:solidFill>
                <a:effectLst/>
              </a:rPr>
              <a:t>2. </a:t>
            </a:r>
            <a:r>
              <a:rPr lang="en-US" sz="1800" b="1" dirty="0">
                <a:solidFill>
                  <a:schemeClr val="tx1"/>
                </a:solidFill>
              </a:rPr>
              <a:t>submit python code to Spark cloud</a:t>
            </a:r>
          </a:p>
          <a:p>
            <a:pPr marL="342900" indent="-342900" algn="l">
              <a:buClr>
                <a:srgbClr val="0070C0"/>
              </a:buClr>
              <a:buSzPct val="80000"/>
              <a:buFont typeface="Wingdings" pitchFamily="2" charset="2"/>
              <a:buChar char="u"/>
            </a:pPr>
            <a:r>
              <a:rPr lang="en-US" sz="1800" b="1" dirty="0">
                <a:solidFill>
                  <a:schemeClr val="tx1"/>
                </a:solidFill>
              </a:rPr>
              <a:t>(</a:t>
            </a:r>
            <a:r>
              <a:rPr lang="en-US" sz="1800" b="1" dirty="0" err="1">
                <a:solidFill>
                  <a:schemeClr val="tx1"/>
                </a:solidFill>
              </a:rPr>
              <a:t>tf</a:t>
            </a:r>
            <a:r>
              <a:rPr lang="en-US" sz="1800" b="1" dirty="0">
                <a:solidFill>
                  <a:schemeClr val="tx1"/>
                </a:solidFill>
              </a:rPr>
              <a:t>) … &gt; spark-submit 01_spark-decision-tree.py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
        <p:nvSpPr>
          <p:cNvPr id="8" name="Oval 7">
            <a:extLst>
              <a:ext uri="{FF2B5EF4-FFF2-40B4-BE49-F238E27FC236}">
                <a16:creationId xmlns:a16="http://schemas.microsoft.com/office/drawing/2014/main" id="{20F8267C-1A69-4030-9536-291FB0761783}"/>
              </a:ext>
            </a:extLst>
          </p:cNvPr>
          <p:cNvSpPr/>
          <p:nvPr/>
        </p:nvSpPr>
        <p:spPr>
          <a:xfrm>
            <a:off x="211868" y="3512975"/>
            <a:ext cx="370384" cy="3600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Oval 12">
            <a:extLst>
              <a:ext uri="{FF2B5EF4-FFF2-40B4-BE49-F238E27FC236}">
                <a16:creationId xmlns:a16="http://schemas.microsoft.com/office/drawing/2014/main" id="{FEBB199C-D716-42EC-A27B-630539E00E09}"/>
              </a:ext>
            </a:extLst>
          </p:cNvPr>
          <p:cNvSpPr/>
          <p:nvPr/>
        </p:nvSpPr>
        <p:spPr>
          <a:xfrm>
            <a:off x="4146716" y="3512975"/>
            <a:ext cx="370384" cy="3600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pic>
        <p:nvPicPr>
          <p:cNvPr id="14" name="Picture 13">
            <a:extLst>
              <a:ext uri="{FF2B5EF4-FFF2-40B4-BE49-F238E27FC236}">
                <a16:creationId xmlns:a16="http://schemas.microsoft.com/office/drawing/2014/main" id="{34624C33-2125-451A-A397-692DEF201EFE}"/>
              </a:ext>
            </a:extLst>
          </p:cNvPr>
          <p:cNvPicPr>
            <a:picLocks noChangeAspect="1"/>
          </p:cNvPicPr>
          <p:nvPr/>
        </p:nvPicPr>
        <p:blipFill>
          <a:blip r:embed="rId2"/>
          <a:stretch>
            <a:fillRect/>
          </a:stretch>
        </p:blipFill>
        <p:spPr>
          <a:xfrm>
            <a:off x="683568" y="3500091"/>
            <a:ext cx="3307695" cy="2755474"/>
          </a:xfrm>
          <a:prstGeom prst="rect">
            <a:avLst/>
          </a:prstGeom>
          <a:ln>
            <a:solidFill>
              <a:srgbClr val="C00000"/>
            </a:solidFill>
          </a:ln>
        </p:spPr>
      </p:pic>
      <p:sp>
        <p:nvSpPr>
          <p:cNvPr id="15" name="Rectangle 14">
            <a:extLst>
              <a:ext uri="{FF2B5EF4-FFF2-40B4-BE49-F238E27FC236}">
                <a16:creationId xmlns:a16="http://schemas.microsoft.com/office/drawing/2014/main" id="{81AE066A-35CF-48ED-9533-6D14F2F7A91B}"/>
              </a:ext>
            </a:extLst>
          </p:cNvPr>
          <p:cNvSpPr/>
          <p:nvPr/>
        </p:nvSpPr>
        <p:spPr>
          <a:xfrm>
            <a:off x="683568" y="3873015"/>
            <a:ext cx="3307694" cy="23825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0FF9668-3FAF-413B-AF6A-0ED7E924F967}"/>
              </a:ext>
            </a:extLst>
          </p:cNvPr>
          <p:cNvPicPr>
            <a:picLocks noChangeAspect="1"/>
          </p:cNvPicPr>
          <p:nvPr/>
        </p:nvPicPr>
        <p:blipFill>
          <a:blip r:embed="rId3"/>
          <a:stretch>
            <a:fillRect/>
          </a:stretch>
        </p:blipFill>
        <p:spPr>
          <a:xfrm>
            <a:off x="4152879" y="3979424"/>
            <a:ext cx="4449872" cy="1925319"/>
          </a:xfrm>
          <a:prstGeom prst="rect">
            <a:avLst/>
          </a:prstGeom>
          <a:ln>
            <a:solidFill>
              <a:srgbClr val="C00000"/>
            </a:solidFill>
          </a:ln>
        </p:spPr>
      </p:pic>
    </p:spTree>
    <p:extLst>
      <p:ext uri="{BB962C8B-B14F-4D97-AF65-F5344CB8AC3E}">
        <p14:creationId xmlns:p14="http://schemas.microsoft.com/office/powerpoint/2010/main" val="2677805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77.12 Spark Result Discussion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59824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77.12 Spark Result Discussion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3278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Result Discussion</a:t>
            </a:r>
          </a:p>
          <a:p>
            <a:pPr marL="342900" indent="-342900" algn="l">
              <a:buClr>
                <a:srgbClr val="0070C0"/>
              </a:buClr>
              <a:buSzPct val="80000"/>
              <a:buFont typeface="Wingdings" pitchFamily="2" charset="2"/>
              <a:buChar char="u"/>
            </a:pPr>
            <a:r>
              <a:rPr lang="en-US" sz="1800" b="1" i="0" dirty="0">
                <a:solidFill>
                  <a:schemeClr val="tx1"/>
                </a:solidFill>
                <a:effectLst/>
              </a:rPr>
              <a:t>Result</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The test prediction shows </a:t>
            </a:r>
            <a:r>
              <a:rPr lang="en-US" sz="1800" b="1" i="0" dirty="0">
                <a:solidFill>
                  <a:schemeClr val="tx1"/>
                </a:solidFill>
                <a:effectLst/>
              </a:rPr>
              <a:t>that we would hire that person.</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also </a:t>
            </a:r>
            <a:r>
              <a:rPr lang="en-US" sz="1800" b="1" dirty="0">
                <a:solidFill>
                  <a:schemeClr val="tx1"/>
                </a:solidFill>
              </a:rPr>
              <a:t>see</a:t>
            </a:r>
            <a:r>
              <a:rPr lang="en-US" sz="1800" b="1" i="0" dirty="0">
                <a:solidFill>
                  <a:schemeClr val="tx1"/>
                </a:solidFill>
                <a:effectLst/>
              </a:rPr>
              <a:t> the actual decision tree printed out here.</a:t>
            </a:r>
          </a:p>
          <a:p>
            <a:pPr marL="342900" indent="-342900" algn="l">
              <a:buClr>
                <a:srgbClr val="0070C0"/>
              </a:buClr>
              <a:buSzPct val="80000"/>
              <a:buFont typeface="Wingdings" pitchFamily="2" charset="2"/>
              <a:buChar char="u"/>
            </a:pPr>
            <a:r>
              <a:rPr lang="en-US" sz="1800" b="1" i="0" dirty="0">
                <a:solidFill>
                  <a:schemeClr val="tx1"/>
                </a:solidFill>
                <a:effectLst/>
              </a:rPr>
              <a:t>We do not have nice pretty graphical representation like we did before because we are in the command console here.</a:t>
            </a:r>
          </a:p>
          <a:p>
            <a:pPr marL="342900" indent="-342900" algn="l">
              <a:buClr>
                <a:srgbClr val="0070C0"/>
              </a:buClr>
              <a:buSzPct val="80000"/>
              <a:buFont typeface="Wingdings" pitchFamily="2" charset="2"/>
              <a:buChar char="u"/>
            </a:pPr>
            <a:r>
              <a:rPr lang="en-US" sz="1800" b="1" i="0" dirty="0">
                <a:solidFill>
                  <a:schemeClr val="tx1"/>
                </a:solidFill>
                <a:effectLst/>
              </a:rPr>
              <a:t>But you can still interpret this.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9" name="Picture 8">
            <a:extLst>
              <a:ext uri="{FF2B5EF4-FFF2-40B4-BE49-F238E27FC236}">
                <a16:creationId xmlns:a16="http://schemas.microsoft.com/office/drawing/2014/main" id="{697941FC-05A1-411F-938C-6E1EE4AA2867}"/>
              </a:ext>
            </a:extLst>
          </p:cNvPr>
          <p:cNvPicPr>
            <a:picLocks noChangeAspect="1"/>
          </p:cNvPicPr>
          <p:nvPr/>
        </p:nvPicPr>
        <p:blipFill>
          <a:blip r:embed="rId2"/>
          <a:stretch>
            <a:fillRect/>
          </a:stretch>
        </p:blipFill>
        <p:spPr>
          <a:xfrm>
            <a:off x="1555089" y="3993134"/>
            <a:ext cx="5824969" cy="2520280"/>
          </a:xfrm>
          <a:prstGeom prst="rect">
            <a:avLst/>
          </a:prstGeom>
          <a:ln>
            <a:solidFill>
              <a:srgbClr val="C00000"/>
            </a:solidFill>
          </a:ln>
        </p:spPr>
      </p:pic>
    </p:spTree>
    <p:extLst>
      <p:ext uri="{BB962C8B-B14F-4D97-AF65-F5344CB8AC3E}">
        <p14:creationId xmlns:p14="http://schemas.microsoft.com/office/powerpoint/2010/main" val="1661737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77.12 Spark Result Discussion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4610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Result Discussion</a:t>
            </a:r>
          </a:p>
          <a:p>
            <a:pPr marL="342900" indent="-342900" algn="l">
              <a:buClr>
                <a:srgbClr val="0070C0"/>
              </a:buClr>
              <a:buSzPct val="80000"/>
              <a:buFont typeface="Wingdings" pitchFamily="2" charset="2"/>
              <a:buChar char="u"/>
            </a:pPr>
            <a:r>
              <a:rPr lang="en-US" sz="1800" b="1" i="0" dirty="0">
                <a:solidFill>
                  <a:schemeClr val="tx1"/>
                </a:solidFill>
                <a:effectLst/>
              </a:rPr>
              <a:t>Result</a:t>
            </a:r>
            <a:r>
              <a:rPr lang="en-US" sz="1800" b="1" dirty="0">
                <a:solidFill>
                  <a:schemeClr val="tx1"/>
                </a:solidFill>
              </a:rPr>
              <a:t> say:</a:t>
            </a:r>
          </a:p>
          <a:p>
            <a:pPr marL="342900" indent="-342900" algn="l">
              <a:buClr>
                <a:srgbClr val="0070C0"/>
              </a:buClr>
              <a:buSzPct val="80000"/>
              <a:buFont typeface="Wingdings" pitchFamily="2" charset="2"/>
              <a:buChar char="u"/>
            </a:pPr>
            <a:r>
              <a:rPr lang="en-US" sz="1800" b="1" i="0" dirty="0">
                <a:solidFill>
                  <a:schemeClr val="tx1"/>
                </a:solidFill>
                <a:effectLst/>
              </a:rPr>
              <a:t>if feature 1 in </a:t>
            </a:r>
            <a:r>
              <a:rPr lang="en-US" sz="1800" b="1" dirty="0">
                <a:solidFill>
                  <a:schemeClr val="tx1"/>
                </a:solidFill>
              </a:rPr>
              <a:t>{</a:t>
            </a:r>
            <a:r>
              <a:rPr lang="en-US" sz="1800" b="1" i="0" dirty="0">
                <a:solidFill>
                  <a:schemeClr val="tx1"/>
                </a:solidFill>
                <a:effectLst/>
              </a:rPr>
              <a:t>0.0</a:t>
            </a:r>
            <a:r>
              <a:rPr lang="en-US" sz="1800" b="1" dirty="0">
                <a:solidFill>
                  <a:schemeClr val="tx1"/>
                </a:solidFill>
              </a:rPr>
              <a:t>}</a:t>
            </a:r>
            <a:r>
              <a:rPr lang="en-US" sz="1800" b="1" i="0" dirty="0">
                <a:solidFill>
                  <a:schemeClr val="tx1"/>
                </a:solidFill>
                <a:effectLst/>
              </a:rPr>
              <a:t>. (Feature 1 is “Employed?”, Y is interpret as {1.0} and N is {0.0}). If he is not employed, then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9" name="Picture 8">
            <a:extLst>
              <a:ext uri="{FF2B5EF4-FFF2-40B4-BE49-F238E27FC236}">
                <a16:creationId xmlns:a16="http://schemas.microsoft.com/office/drawing/2014/main" id="{697941FC-05A1-411F-938C-6E1EE4AA2867}"/>
              </a:ext>
            </a:extLst>
          </p:cNvPr>
          <p:cNvPicPr>
            <a:picLocks noChangeAspect="1"/>
          </p:cNvPicPr>
          <p:nvPr/>
        </p:nvPicPr>
        <p:blipFill>
          <a:blip r:embed="rId2"/>
          <a:stretch>
            <a:fillRect/>
          </a:stretch>
        </p:blipFill>
        <p:spPr>
          <a:xfrm>
            <a:off x="347500" y="3395356"/>
            <a:ext cx="5824969" cy="2520280"/>
          </a:xfrm>
          <a:prstGeom prst="rect">
            <a:avLst/>
          </a:prstGeom>
          <a:ln>
            <a:solidFill>
              <a:srgbClr val="C00000"/>
            </a:solidFill>
          </a:ln>
        </p:spPr>
      </p:pic>
      <p:pic>
        <p:nvPicPr>
          <p:cNvPr id="11" name="Picture 10">
            <a:extLst>
              <a:ext uri="{FF2B5EF4-FFF2-40B4-BE49-F238E27FC236}">
                <a16:creationId xmlns:a16="http://schemas.microsoft.com/office/drawing/2014/main" id="{F54A0072-7B0B-427F-B529-DB02D9544B68}"/>
              </a:ext>
            </a:extLst>
          </p:cNvPr>
          <p:cNvPicPr>
            <a:picLocks noChangeAspect="1"/>
          </p:cNvPicPr>
          <p:nvPr/>
        </p:nvPicPr>
        <p:blipFill>
          <a:blip r:embed="rId3"/>
          <a:stretch>
            <a:fillRect/>
          </a:stretch>
        </p:blipFill>
        <p:spPr>
          <a:xfrm>
            <a:off x="3419872" y="3886852"/>
            <a:ext cx="4552367" cy="2007445"/>
          </a:xfrm>
          <a:prstGeom prst="rect">
            <a:avLst/>
          </a:prstGeom>
          <a:ln>
            <a:solidFill>
              <a:srgbClr val="C00000"/>
            </a:solidFill>
          </a:ln>
        </p:spPr>
      </p:pic>
      <p:sp>
        <p:nvSpPr>
          <p:cNvPr id="13" name="Oval 12">
            <a:extLst>
              <a:ext uri="{FF2B5EF4-FFF2-40B4-BE49-F238E27FC236}">
                <a16:creationId xmlns:a16="http://schemas.microsoft.com/office/drawing/2014/main" id="{17D9A6DD-889B-423F-9E84-E4D211D0E776}"/>
              </a:ext>
            </a:extLst>
          </p:cNvPr>
          <p:cNvSpPr/>
          <p:nvPr/>
        </p:nvSpPr>
        <p:spPr>
          <a:xfrm>
            <a:off x="4427984" y="4275720"/>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1</a:t>
            </a:r>
          </a:p>
        </p:txBody>
      </p:sp>
      <p:sp>
        <p:nvSpPr>
          <p:cNvPr id="17" name="Oval 16">
            <a:extLst>
              <a:ext uri="{FF2B5EF4-FFF2-40B4-BE49-F238E27FC236}">
                <a16:creationId xmlns:a16="http://schemas.microsoft.com/office/drawing/2014/main" id="{202E06FB-28FE-4597-A0CB-725553E4A4FF}"/>
              </a:ext>
            </a:extLst>
          </p:cNvPr>
          <p:cNvSpPr/>
          <p:nvPr/>
        </p:nvSpPr>
        <p:spPr>
          <a:xfrm>
            <a:off x="5924856" y="4295456"/>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3</a:t>
            </a:r>
          </a:p>
        </p:txBody>
      </p:sp>
      <p:sp>
        <p:nvSpPr>
          <p:cNvPr id="19" name="Oval 18">
            <a:extLst>
              <a:ext uri="{FF2B5EF4-FFF2-40B4-BE49-F238E27FC236}">
                <a16:creationId xmlns:a16="http://schemas.microsoft.com/office/drawing/2014/main" id="{62790C97-29BB-4A23-A380-5E63492D6ECA}"/>
              </a:ext>
            </a:extLst>
          </p:cNvPr>
          <p:cNvSpPr/>
          <p:nvPr/>
        </p:nvSpPr>
        <p:spPr>
          <a:xfrm>
            <a:off x="6656331" y="4275720"/>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4</a:t>
            </a:r>
          </a:p>
        </p:txBody>
      </p:sp>
      <p:sp>
        <p:nvSpPr>
          <p:cNvPr id="21" name="Oval 20">
            <a:extLst>
              <a:ext uri="{FF2B5EF4-FFF2-40B4-BE49-F238E27FC236}">
                <a16:creationId xmlns:a16="http://schemas.microsoft.com/office/drawing/2014/main" id="{543DDFB8-47ED-414C-A2C8-85E35B983770}"/>
              </a:ext>
            </a:extLst>
          </p:cNvPr>
          <p:cNvSpPr/>
          <p:nvPr/>
        </p:nvSpPr>
        <p:spPr>
          <a:xfrm>
            <a:off x="7134265" y="4275720"/>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5</a:t>
            </a:r>
          </a:p>
        </p:txBody>
      </p:sp>
      <p:sp>
        <p:nvSpPr>
          <p:cNvPr id="22" name="Rectangle 21">
            <a:extLst>
              <a:ext uri="{FF2B5EF4-FFF2-40B4-BE49-F238E27FC236}">
                <a16:creationId xmlns:a16="http://schemas.microsoft.com/office/drawing/2014/main" id="{CCBB6E3E-3AE2-41C4-AC23-1E0A580301DB}"/>
              </a:ext>
            </a:extLst>
          </p:cNvPr>
          <p:cNvSpPr/>
          <p:nvPr/>
        </p:nvSpPr>
        <p:spPr>
          <a:xfrm>
            <a:off x="395537" y="4005064"/>
            <a:ext cx="1800199"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D634258-D3A8-4862-85C8-3B268CDAEF7A}"/>
              </a:ext>
            </a:extLst>
          </p:cNvPr>
          <p:cNvCxnSpPr>
            <a:stCxn id="22" idx="3"/>
            <a:endCxn id="13" idx="2"/>
          </p:cNvCxnSpPr>
          <p:nvPr/>
        </p:nvCxnSpPr>
        <p:spPr>
          <a:xfrm>
            <a:off x="2195736" y="4113076"/>
            <a:ext cx="2232248" cy="3426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83937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77.12 Spark Result Discussion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3428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Result Discussion</a:t>
            </a:r>
          </a:p>
          <a:p>
            <a:pPr marL="342900" indent="-342900" algn="l">
              <a:buClr>
                <a:srgbClr val="0070C0"/>
              </a:buClr>
              <a:buSzPct val="80000"/>
              <a:buFont typeface="Wingdings" pitchFamily="2" charset="2"/>
              <a:buChar char="u"/>
            </a:pPr>
            <a:r>
              <a:rPr lang="en-US" sz="1800" b="1" i="0" dirty="0">
                <a:solidFill>
                  <a:schemeClr val="tx1"/>
                </a:solidFill>
                <a:effectLst/>
              </a:rPr>
              <a:t>Result</a:t>
            </a:r>
            <a:r>
              <a:rPr lang="en-US" sz="1800" b="1" dirty="0">
                <a:solidFill>
                  <a:schemeClr val="tx1"/>
                </a:solidFill>
              </a:rPr>
              <a:t> say:</a:t>
            </a:r>
          </a:p>
          <a:p>
            <a:pPr marL="342900" indent="-342900" algn="l">
              <a:buClr>
                <a:srgbClr val="0070C0"/>
              </a:buClr>
              <a:buSzPct val="80000"/>
              <a:buFont typeface="Wingdings" pitchFamily="2" charset="2"/>
              <a:buChar char="u"/>
            </a:pPr>
            <a:r>
              <a:rPr lang="en-US" sz="1800" b="1" i="0" dirty="0">
                <a:solidFill>
                  <a:schemeClr val="tx1"/>
                </a:solidFill>
                <a:effectLst/>
              </a:rPr>
              <a:t>if feature 5 in </a:t>
            </a:r>
            <a:r>
              <a:rPr lang="en-US" sz="1800" b="1" dirty="0">
                <a:solidFill>
                  <a:schemeClr val="tx1"/>
                </a:solidFill>
              </a:rPr>
              <a:t>{</a:t>
            </a:r>
            <a:r>
              <a:rPr lang="en-US" sz="1800" b="1" i="0" dirty="0">
                <a:solidFill>
                  <a:schemeClr val="tx1"/>
                </a:solidFill>
                <a:effectLst/>
              </a:rPr>
              <a:t>0.0</a:t>
            </a:r>
            <a:r>
              <a:rPr lang="en-US" sz="1800" b="1" dirty="0">
                <a:solidFill>
                  <a:schemeClr val="tx1"/>
                </a:solidFill>
              </a:rPr>
              <a:t>}</a:t>
            </a:r>
            <a:r>
              <a:rPr lang="en-US" sz="1800" b="1" i="0" dirty="0">
                <a:solidFill>
                  <a:schemeClr val="tx1"/>
                </a:solidFill>
                <a:effectLst/>
              </a:rPr>
              <a:t>. (Feature 5 is “Interned”, N is interpret as {0.0})</a:t>
            </a:r>
          </a:p>
          <a:p>
            <a:pPr marL="342900" indent="-342900" algn="l">
              <a:buClr>
                <a:srgbClr val="0070C0"/>
              </a:buClr>
              <a:buSzPct val="80000"/>
              <a:buFont typeface="Wingdings" pitchFamily="2" charset="2"/>
              <a:buChar char="u"/>
            </a:pPr>
            <a:r>
              <a:rPr lang="en-US" sz="1800" b="1" dirty="0">
                <a:solidFill>
                  <a:schemeClr val="tx1"/>
                </a:solidFill>
              </a:rPr>
              <a:t>If he is</a:t>
            </a:r>
            <a:r>
              <a:rPr lang="en-US" sz="1800" b="1" i="0" dirty="0">
                <a:solidFill>
                  <a:schemeClr val="tx1"/>
                </a:solidFill>
                <a:effectLst/>
              </a:rPr>
              <a:t> Not Employed (N</a:t>
            </a:r>
            <a:r>
              <a:rPr lang="en-US" sz="1800" b="1" dirty="0">
                <a:solidFill>
                  <a:schemeClr val="tx1"/>
                </a:solidFill>
              </a:rPr>
              <a:t>) and he is are not interned (N), then …</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9" name="Picture 8">
            <a:extLst>
              <a:ext uri="{FF2B5EF4-FFF2-40B4-BE49-F238E27FC236}">
                <a16:creationId xmlns:a16="http://schemas.microsoft.com/office/drawing/2014/main" id="{697941FC-05A1-411F-938C-6E1EE4AA2867}"/>
              </a:ext>
            </a:extLst>
          </p:cNvPr>
          <p:cNvPicPr>
            <a:picLocks noChangeAspect="1"/>
          </p:cNvPicPr>
          <p:nvPr/>
        </p:nvPicPr>
        <p:blipFill>
          <a:blip r:embed="rId2"/>
          <a:stretch>
            <a:fillRect/>
          </a:stretch>
        </p:blipFill>
        <p:spPr>
          <a:xfrm>
            <a:off x="428951" y="2822687"/>
            <a:ext cx="5824969" cy="2520280"/>
          </a:xfrm>
          <a:prstGeom prst="rect">
            <a:avLst/>
          </a:prstGeom>
          <a:ln>
            <a:solidFill>
              <a:srgbClr val="C00000"/>
            </a:solidFill>
          </a:ln>
        </p:spPr>
      </p:pic>
      <p:pic>
        <p:nvPicPr>
          <p:cNvPr id="11" name="Picture 10">
            <a:extLst>
              <a:ext uri="{FF2B5EF4-FFF2-40B4-BE49-F238E27FC236}">
                <a16:creationId xmlns:a16="http://schemas.microsoft.com/office/drawing/2014/main" id="{F54A0072-7B0B-427F-B529-DB02D9544B68}"/>
              </a:ext>
            </a:extLst>
          </p:cNvPr>
          <p:cNvPicPr>
            <a:picLocks noChangeAspect="1"/>
          </p:cNvPicPr>
          <p:nvPr/>
        </p:nvPicPr>
        <p:blipFill>
          <a:blip r:embed="rId3"/>
          <a:stretch>
            <a:fillRect/>
          </a:stretch>
        </p:blipFill>
        <p:spPr>
          <a:xfrm>
            <a:off x="3501323" y="3314183"/>
            <a:ext cx="4552367" cy="2007445"/>
          </a:xfrm>
          <a:prstGeom prst="rect">
            <a:avLst/>
          </a:prstGeom>
          <a:ln>
            <a:solidFill>
              <a:srgbClr val="C00000"/>
            </a:solidFill>
          </a:ln>
        </p:spPr>
      </p:pic>
      <p:sp>
        <p:nvSpPr>
          <p:cNvPr id="13" name="Oval 12">
            <a:extLst>
              <a:ext uri="{FF2B5EF4-FFF2-40B4-BE49-F238E27FC236}">
                <a16:creationId xmlns:a16="http://schemas.microsoft.com/office/drawing/2014/main" id="{17D9A6DD-889B-423F-9E84-E4D211D0E776}"/>
              </a:ext>
            </a:extLst>
          </p:cNvPr>
          <p:cNvSpPr/>
          <p:nvPr/>
        </p:nvSpPr>
        <p:spPr>
          <a:xfrm>
            <a:off x="4509435" y="3703051"/>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1</a:t>
            </a:r>
          </a:p>
        </p:txBody>
      </p:sp>
      <p:sp>
        <p:nvSpPr>
          <p:cNvPr id="17" name="Oval 16">
            <a:extLst>
              <a:ext uri="{FF2B5EF4-FFF2-40B4-BE49-F238E27FC236}">
                <a16:creationId xmlns:a16="http://schemas.microsoft.com/office/drawing/2014/main" id="{202E06FB-28FE-4597-A0CB-725553E4A4FF}"/>
              </a:ext>
            </a:extLst>
          </p:cNvPr>
          <p:cNvSpPr/>
          <p:nvPr/>
        </p:nvSpPr>
        <p:spPr>
          <a:xfrm>
            <a:off x="6006307" y="3722787"/>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3</a:t>
            </a:r>
          </a:p>
        </p:txBody>
      </p:sp>
      <p:sp>
        <p:nvSpPr>
          <p:cNvPr id="19" name="Oval 18">
            <a:extLst>
              <a:ext uri="{FF2B5EF4-FFF2-40B4-BE49-F238E27FC236}">
                <a16:creationId xmlns:a16="http://schemas.microsoft.com/office/drawing/2014/main" id="{62790C97-29BB-4A23-A380-5E63492D6ECA}"/>
              </a:ext>
            </a:extLst>
          </p:cNvPr>
          <p:cNvSpPr/>
          <p:nvPr/>
        </p:nvSpPr>
        <p:spPr>
          <a:xfrm>
            <a:off x="6737782" y="3703051"/>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4</a:t>
            </a:r>
          </a:p>
        </p:txBody>
      </p:sp>
      <p:sp>
        <p:nvSpPr>
          <p:cNvPr id="21" name="Oval 20">
            <a:extLst>
              <a:ext uri="{FF2B5EF4-FFF2-40B4-BE49-F238E27FC236}">
                <a16:creationId xmlns:a16="http://schemas.microsoft.com/office/drawing/2014/main" id="{543DDFB8-47ED-414C-A2C8-85E35B983770}"/>
              </a:ext>
            </a:extLst>
          </p:cNvPr>
          <p:cNvSpPr/>
          <p:nvPr/>
        </p:nvSpPr>
        <p:spPr>
          <a:xfrm>
            <a:off x="7215716" y="3703051"/>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5</a:t>
            </a:r>
          </a:p>
        </p:txBody>
      </p:sp>
      <p:sp>
        <p:nvSpPr>
          <p:cNvPr id="22" name="Rectangle 21">
            <a:extLst>
              <a:ext uri="{FF2B5EF4-FFF2-40B4-BE49-F238E27FC236}">
                <a16:creationId xmlns:a16="http://schemas.microsoft.com/office/drawing/2014/main" id="{CCBB6E3E-3AE2-41C4-AC23-1E0A580301DB}"/>
              </a:ext>
            </a:extLst>
          </p:cNvPr>
          <p:cNvSpPr/>
          <p:nvPr/>
        </p:nvSpPr>
        <p:spPr>
          <a:xfrm>
            <a:off x="535451" y="3506763"/>
            <a:ext cx="1800199"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D634258-D3A8-4862-85C8-3B268CDAEF7A}"/>
              </a:ext>
            </a:extLst>
          </p:cNvPr>
          <p:cNvCxnSpPr>
            <a:cxnSpLocks/>
            <a:stCxn id="22" idx="3"/>
            <a:endCxn id="21" idx="2"/>
          </p:cNvCxnSpPr>
          <p:nvPr/>
        </p:nvCxnSpPr>
        <p:spPr>
          <a:xfrm>
            <a:off x="2335650" y="3614775"/>
            <a:ext cx="4880066" cy="2682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02584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77.12 Spark Result Discussion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9707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Result Discussion</a:t>
            </a:r>
          </a:p>
          <a:p>
            <a:pPr marL="342900" indent="-342900" algn="l">
              <a:buClr>
                <a:srgbClr val="0070C0"/>
              </a:buClr>
              <a:buSzPct val="80000"/>
              <a:buFont typeface="Wingdings" pitchFamily="2" charset="2"/>
              <a:buChar char="u"/>
            </a:pPr>
            <a:r>
              <a:rPr lang="en-US" sz="1800" b="1" i="0" dirty="0">
                <a:solidFill>
                  <a:schemeClr val="tx1"/>
                </a:solidFill>
                <a:effectLst/>
              </a:rPr>
              <a:t>Result</a:t>
            </a:r>
            <a:r>
              <a:rPr lang="en-US" sz="1800" b="1" dirty="0">
                <a:solidFill>
                  <a:schemeClr val="tx1"/>
                </a:solidFill>
              </a:rPr>
              <a:t> say:</a:t>
            </a:r>
          </a:p>
          <a:p>
            <a:pPr marL="342900" indent="-342900" algn="l">
              <a:buClr>
                <a:srgbClr val="0070C0"/>
              </a:buClr>
              <a:buSzPct val="80000"/>
              <a:buFont typeface="Wingdings" pitchFamily="2" charset="2"/>
              <a:buChar char="u"/>
            </a:pPr>
            <a:r>
              <a:rPr lang="en-US" sz="1800" b="1" i="0" dirty="0">
                <a:solidFill>
                  <a:schemeClr val="tx1"/>
                </a:solidFill>
                <a:effectLst/>
              </a:rPr>
              <a:t>if feature 0 &lt;= 0.5. (Feature 0 is “</a:t>
            </a:r>
            <a:r>
              <a:rPr lang="en-US" sz="1800" b="1" dirty="0">
                <a:solidFill>
                  <a:schemeClr val="tx1"/>
                </a:solidFill>
              </a:rPr>
              <a:t>Years of experience”) , then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9" name="Picture 8">
            <a:extLst>
              <a:ext uri="{FF2B5EF4-FFF2-40B4-BE49-F238E27FC236}">
                <a16:creationId xmlns:a16="http://schemas.microsoft.com/office/drawing/2014/main" id="{697941FC-05A1-411F-938C-6E1EE4AA2867}"/>
              </a:ext>
            </a:extLst>
          </p:cNvPr>
          <p:cNvPicPr>
            <a:picLocks noChangeAspect="1"/>
          </p:cNvPicPr>
          <p:nvPr/>
        </p:nvPicPr>
        <p:blipFill>
          <a:blip r:embed="rId2"/>
          <a:stretch>
            <a:fillRect/>
          </a:stretch>
        </p:blipFill>
        <p:spPr>
          <a:xfrm>
            <a:off x="707540" y="2706213"/>
            <a:ext cx="5824969" cy="2520280"/>
          </a:xfrm>
          <a:prstGeom prst="rect">
            <a:avLst/>
          </a:prstGeom>
          <a:ln>
            <a:solidFill>
              <a:srgbClr val="C00000"/>
            </a:solidFill>
          </a:ln>
        </p:spPr>
      </p:pic>
      <p:pic>
        <p:nvPicPr>
          <p:cNvPr id="11" name="Picture 10">
            <a:extLst>
              <a:ext uri="{FF2B5EF4-FFF2-40B4-BE49-F238E27FC236}">
                <a16:creationId xmlns:a16="http://schemas.microsoft.com/office/drawing/2014/main" id="{F54A0072-7B0B-427F-B529-DB02D9544B68}"/>
              </a:ext>
            </a:extLst>
          </p:cNvPr>
          <p:cNvPicPr>
            <a:picLocks noChangeAspect="1"/>
          </p:cNvPicPr>
          <p:nvPr/>
        </p:nvPicPr>
        <p:blipFill>
          <a:blip r:embed="rId3"/>
          <a:stretch>
            <a:fillRect/>
          </a:stretch>
        </p:blipFill>
        <p:spPr>
          <a:xfrm>
            <a:off x="3779912" y="3197709"/>
            <a:ext cx="4552367" cy="2007445"/>
          </a:xfrm>
          <a:prstGeom prst="rect">
            <a:avLst/>
          </a:prstGeom>
          <a:ln>
            <a:solidFill>
              <a:srgbClr val="C00000"/>
            </a:solidFill>
          </a:ln>
        </p:spPr>
      </p:pic>
      <p:sp>
        <p:nvSpPr>
          <p:cNvPr id="13" name="Oval 12">
            <a:extLst>
              <a:ext uri="{FF2B5EF4-FFF2-40B4-BE49-F238E27FC236}">
                <a16:creationId xmlns:a16="http://schemas.microsoft.com/office/drawing/2014/main" id="{17D9A6DD-889B-423F-9E84-E4D211D0E776}"/>
              </a:ext>
            </a:extLst>
          </p:cNvPr>
          <p:cNvSpPr/>
          <p:nvPr/>
        </p:nvSpPr>
        <p:spPr>
          <a:xfrm>
            <a:off x="4788024" y="3586577"/>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1</a:t>
            </a:r>
          </a:p>
        </p:txBody>
      </p:sp>
      <p:sp>
        <p:nvSpPr>
          <p:cNvPr id="17" name="Oval 16">
            <a:extLst>
              <a:ext uri="{FF2B5EF4-FFF2-40B4-BE49-F238E27FC236}">
                <a16:creationId xmlns:a16="http://schemas.microsoft.com/office/drawing/2014/main" id="{202E06FB-28FE-4597-A0CB-725553E4A4FF}"/>
              </a:ext>
            </a:extLst>
          </p:cNvPr>
          <p:cNvSpPr/>
          <p:nvPr/>
        </p:nvSpPr>
        <p:spPr>
          <a:xfrm>
            <a:off x="6284896" y="3606313"/>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3</a:t>
            </a:r>
          </a:p>
        </p:txBody>
      </p:sp>
      <p:sp>
        <p:nvSpPr>
          <p:cNvPr id="19" name="Oval 18">
            <a:extLst>
              <a:ext uri="{FF2B5EF4-FFF2-40B4-BE49-F238E27FC236}">
                <a16:creationId xmlns:a16="http://schemas.microsoft.com/office/drawing/2014/main" id="{62790C97-29BB-4A23-A380-5E63492D6ECA}"/>
              </a:ext>
            </a:extLst>
          </p:cNvPr>
          <p:cNvSpPr/>
          <p:nvPr/>
        </p:nvSpPr>
        <p:spPr>
          <a:xfrm>
            <a:off x="7016371" y="3586577"/>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4</a:t>
            </a:r>
          </a:p>
        </p:txBody>
      </p:sp>
      <p:sp>
        <p:nvSpPr>
          <p:cNvPr id="21" name="Oval 20">
            <a:extLst>
              <a:ext uri="{FF2B5EF4-FFF2-40B4-BE49-F238E27FC236}">
                <a16:creationId xmlns:a16="http://schemas.microsoft.com/office/drawing/2014/main" id="{543DDFB8-47ED-414C-A2C8-85E35B983770}"/>
              </a:ext>
            </a:extLst>
          </p:cNvPr>
          <p:cNvSpPr/>
          <p:nvPr/>
        </p:nvSpPr>
        <p:spPr>
          <a:xfrm>
            <a:off x="7494305" y="3586577"/>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5</a:t>
            </a:r>
          </a:p>
        </p:txBody>
      </p:sp>
      <p:sp>
        <p:nvSpPr>
          <p:cNvPr id="22" name="Rectangle 21">
            <a:extLst>
              <a:ext uri="{FF2B5EF4-FFF2-40B4-BE49-F238E27FC236}">
                <a16:creationId xmlns:a16="http://schemas.microsoft.com/office/drawing/2014/main" id="{CCBB6E3E-3AE2-41C4-AC23-1E0A580301DB}"/>
              </a:ext>
            </a:extLst>
          </p:cNvPr>
          <p:cNvSpPr/>
          <p:nvPr/>
        </p:nvSpPr>
        <p:spPr>
          <a:xfrm>
            <a:off x="924778" y="3498301"/>
            <a:ext cx="1918524"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D634258-D3A8-4862-85C8-3B268CDAEF7A}"/>
              </a:ext>
            </a:extLst>
          </p:cNvPr>
          <p:cNvCxnSpPr>
            <a:cxnSpLocks/>
            <a:stCxn id="22" idx="3"/>
            <a:endCxn id="35" idx="2"/>
          </p:cNvCxnSpPr>
          <p:nvPr/>
        </p:nvCxnSpPr>
        <p:spPr>
          <a:xfrm flipV="1">
            <a:off x="2843302" y="3857409"/>
            <a:ext cx="1180990" cy="1089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Oval 34">
            <a:extLst>
              <a:ext uri="{FF2B5EF4-FFF2-40B4-BE49-F238E27FC236}">
                <a16:creationId xmlns:a16="http://schemas.microsoft.com/office/drawing/2014/main" id="{BDF0E03B-E979-48CB-AF37-D124591654BE}"/>
              </a:ext>
            </a:extLst>
          </p:cNvPr>
          <p:cNvSpPr/>
          <p:nvPr/>
        </p:nvSpPr>
        <p:spPr>
          <a:xfrm>
            <a:off x="4024292" y="3677389"/>
            <a:ext cx="36004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0</a:t>
            </a:r>
          </a:p>
        </p:txBody>
      </p:sp>
    </p:spTree>
    <p:extLst>
      <p:ext uri="{BB962C8B-B14F-4D97-AF65-F5344CB8AC3E}">
        <p14:creationId xmlns:p14="http://schemas.microsoft.com/office/powerpoint/2010/main" val="3629352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77.12 Spark Result Discussion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3428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Result Discussion</a:t>
            </a:r>
          </a:p>
          <a:p>
            <a:pPr marL="342900" indent="-342900" algn="l">
              <a:buClr>
                <a:srgbClr val="0070C0"/>
              </a:buClr>
              <a:buSzPct val="80000"/>
              <a:buFont typeface="Wingdings" pitchFamily="2" charset="2"/>
              <a:buChar char="u"/>
            </a:pPr>
            <a:r>
              <a:rPr lang="en-US" sz="1800" b="1" i="0" dirty="0">
                <a:solidFill>
                  <a:schemeClr val="tx1"/>
                </a:solidFill>
                <a:effectLst/>
              </a:rPr>
              <a:t>Result</a:t>
            </a:r>
            <a:r>
              <a:rPr lang="en-US" sz="1800" b="1" dirty="0">
                <a:solidFill>
                  <a:schemeClr val="tx1"/>
                </a:solidFill>
              </a:rPr>
              <a:t> say:</a:t>
            </a:r>
          </a:p>
          <a:p>
            <a:pPr marL="342900" indent="-342900" algn="l">
              <a:buClr>
                <a:srgbClr val="0070C0"/>
              </a:buClr>
              <a:buSzPct val="80000"/>
              <a:buFont typeface="Wingdings" pitchFamily="2" charset="2"/>
              <a:buChar char="u"/>
            </a:pPr>
            <a:r>
              <a:rPr lang="en-US" sz="1800" b="1" dirty="0">
                <a:solidFill>
                  <a:schemeClr val="tx1"/>
                </a:solidFill>
              </a:rPr>
              <a:t>Finally, it print the result “Predicts: 1.0”. 1.0 means Y.</a:t>
            </a:r>
          </a:p>
          <a:p>
            <a:pPr marL="342900" indent="-342900" algn="l">
              <a:buClr>
                <a:srgbClr val="0070C0"/>
              </a:buClr>
              <a:buSzPct val="80000"/>
              <a:buFont typeface="Wingdings" pitchFamily="2" charset="2"/>
              <a:buChar char="u"/>
            </a:pPr>
            <a:r>
              <a:rPr lang="en-US" sz="1800" b="1" dirty="0">
                <a:solidFill>
                  <a:schemeClr val="tx1"/>
                </a:solidFill>
              </a:rPr>
              <a:t>The result is “Hire”.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9" name="Picture 8">
            <a:extLst>
              <a:ext uri="{FF2B5EF4-FFF2-40B4-BE49-F238E27FC236}">
                <a16:creationId xmlns:a16="http://schemas.microsoft.com/office/drawing/2014/main" id="{697941FC-05A1-411F-938C-6E1EE4AA2867}"/>
              </a:ext>
            </a:extLst>
          </p:cNvPr>
          <p:cNvPicPr>
            <a:picLocks noChangeAspect="1"/>
          </p:cNvPicPr>
          <p:nvPr/>
        </p:nvPicPr>
        <p:blipFill>
          <a:blip r:embed="rId2"/>
          <a:stretch>
            <a:fillRect/>
          </a:stretch>
        </p:blipFill>
        <p:spPr>
          <a:xfrm>
            <a:off x="635532" y="2937504"/>
            <a:ext cx="5824969" cy="2520280"/>
          </a:xfrm>
          <a:prstGeom prst="rect">
            <a:avLst/>
          </a:prstGeom>
          <a:ln>
            <a:solidFill>
              <a:srgbClr val="C00000"/>
            </a:solidFill>
          </a:ln>
        </p:spPr>
      </p:pic>
      <p:sp>
        <p:nvSpPr>
          <p:cNvPr id="22" name="Rectangle 21">
            <a:extLst>
              <a:ext uri="{FF2B5EF4-FFF2-40B4-BE49-F238E27FC236}">
                <a16:creationId xmlns:a16="http://schemas.microsoft.com/office/drawing/2014/main" id="{CCBB6E3E-3AE2-41C4-AC23-1E0A580301DB}"/>
              </a:ext>
            </a:extLst>
          </p:cNvPr>
          <p:cNvSpPr/>
          <p:nvPr/>
        </p:nvSpPr>
        <p:spPr>
          <a:xfrm>
            <a:off x="614707" y="3065911"/>
            <a:ext cx="1918524" cy="2910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166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77.1 Import Spark Machine Learning Package</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77.1 Import Spark Machine Learning Package</a:t>
            </a:r>
            <a:endParaRPr lang="zh-TW" altLang="en-US" sz="3600" b="1" dirty="0">
              <a:solidFill>
                <a:srgbClr val="FFFF00"/>
              </a:solidFill>
            </a:endParaRPr>
          </a:p>
        </p:txBody>
      </p:sp>
      <p:sp>
        <p:nvSpPr>
          <p:cNvPr id="3" name="副標題 2"/>
          <p:cNvSpPr>
            <a:spLocks noGrp="1"/>
          </p:cNvSpPr>
          <p:nvPr>
            <p:ph type="subTitle" idx="1"/>
          </p:nvPr>
        </p:nvSpPr>
        <p:spPr>
          <a:xfrm>
            <a:off x="457200" y="1305200"/>
            <a:ext cx="8291263" cy="34919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Import Spark Machine Learning Package</a:t>
            </a:r>
            <a:endParaRPr lang="en-US" sz="1800" b="1" dirty="0">
              <a:solidFill>
                <a:schemeClr val="tx1"/>
              </a:solidFill>
            </a:endParaRPr>
          </a:p>
          <a:p>
            <a:pPr marL="342900" indent="-342900" algn="l">
              <a:buClr>
                <a:srgbClr val="0070C0"/>
              </a:buClr>
              <a:buSzPct val="80000"/>
              <a:buFont typeface="+mj-lt"/>
              <a:buAutoNum type="arabicPeriod"/>
            </a:pPr>
            <a:r>
              <a:rPr lang="en-US" sz="1800" b="1" i="0" dirty="0">
                <a:solidFill>
                  <a:schemeClr val="tx1"/>
                </a:solidFill>
                <a:effectLst/>
              </a:rPr>
              <a:t>For regression of Spark Machine </a:t>
            </a:r>
            <a:r>
              <a:rPr lang="en-US" sz="1800" b="1" dirty="0">
                <a:solidFill>
                  <a:schemeClr val="tx1"/>
                </a:solidFill>
              </a:rPr>
              <a:t>Learning, we need import </a:t>
            </a:r>
            <a:r>
              <a:rPr lang="en-US" sz="1800" b="1" i="0" dirty="0">
                <a:solidFill>
                  <a:schemeClr val="tx1"/>
                </a:solidFill>
                <a:effectLst/>
              </a:rPr>
              <a:t>labeledPoint</a:t>
            </a:r>
            <a:r>
              <a:rPr lang="en-US" sz="1800" b="1" dirty="0">
                <a:solidFill>
                  <a:schemeClr val="tx1"/>
                </a:solidFill>
              </a:rPr>
              <a:t> package</a:t>
            </a:r>
          </a:p>
          <a:p>
            <a:pPr marL="342900" indent="-342900" algn="l">
              <a:buClr>
                <a:srgbClr val="0070C0"/>
              </a:buClr>
              <a:buSzPct val="80000"/>
              <a:buFont typeface="+mj-lt"/>
              <a:buAutoNum type="arabicPeriod"/>
            </a:pPr>
            <a:r>
              <a:rPr lang="en-US" sz="1800" b="1" dirty="0">
                <a:solidFill>
                  <a:schemeClr val="tx1"/>
                </a:solidFill>
              </a:rPr>
              <a:t>For decision tree of Spark Machine Leering, we need tree package</a:t>
            </a:r>
            <a:r>
              <a:rPr lang="en-US" sz="1800" b="1" i="0" dirty="0">
                <a:solidFill>
                  <a:schemeClr val="tx1"/>
                </a:solidFill>
                <a:effectLst/>
              </a:rPr>
              <a:t>.</a:t>
            </a:r>
          </a:p>
          <a:p>
            <a:pPr marL="342900" indent="-342900" algn="l">
              <a:buClr>
                <a:srgbClr val="0070C0"/>
              </a:buClr>
              <a:buSzPct val="80000"/>
              <a:buFont typeface="+mj-lt"/>
              <a:buAutoNum type="arabicPeriod"/>
            </a:pPr>
            <a:r>
              <a:rPr lang="en-US" sz="1800" b="1" i="0" dirty="0">
                <a:solidFill>
                  <a:schemeClr val="tx1"/>
                </a:solidFill>
                <a:effectLst/>
              </a:rPr>
              <a:t>For Spark, we need import SparkConf and SparkContext package.</a:t>
            </a:r>
          </a:p>
          <a:p>
            <a:pPr marL="342900" indent="-342900" algn="l">
              <a:buClr>
                <a:srgbClr val="0070C0"/>
              </a:buClr>
              <a:buSzPct val="80000"/>
              <a:buFont typeface="+mj-lt"/>
              <a:buAutoNum type="arabicPeriod"/>
            </a:pPr>
            <a:r>
              <a:rPr lang="en-US" sz="1800" b="1" i="0" dirty="0">
                <a:solidFill>
                  <a:schemeClr val="tx1"/>
                </a:solidFill>
                <a:effectLst/>
              </a:rPr>
              <a:t>For array, we import numpy package.</a:t>
            </a:r>
          </a:p>
          <a:p>
            <a:pPr marL="342900" indent="-342900" algn="l">
              <a:buClr>
                <a:srgbClr val="0070C0"/>
              </a:buClr>
              <a:buSzPct val="80000"/>
              <a:buFont typeface="Wingdings" pitchFamily="2" charset="2"/>
              <a:buChar char="u"/>
            </a:pPr>
            <a:r>
              <a:rPr lang="en-US" sz="1800" b="1" dirty="0">
                <a:solidFill>
                  <a:schemeClr val="tx1"/>
                </a:solidFill>
              </a:rPr>
              <a:t>Note:</a:t>
            </a:r>
          </a:p>
          <a:p>
            <a:pPr marL="342900" indent="-342900" algn="l">
              <a:buClr>
                <a:srgbClr val="0070C0"/>
              </a:buClr>
              <a:buSzPct val="80000"/>
              <a:buFont typeface="Wingdings" pitchFamily="2" charset="2"/>
              <a:buChar char="u"/>
            </a:pPr>
            <a:r>
              <a:rPr lang="en-US" sz="1800" b="1" dirty="0">
                <a:solidFill>
                  <a:schemeClr val="tx1"/>
                </a:solidFill>
              </a:rPr>
              <a:t>K</a:t>
            </a:r>
            <a:r>
              <a:rPr lang="en-US" sz="1800" b="1" i="0" dirty="0">
                <a:solidFill>
                  <a:schemeClr val="tx1"/>
                </a:solidFill>
                <a:effectLst/>
              </a:rPr>
              <a:t>eep in mind that spark is not going to make everything from numpy and scikit learn distributable and parallelized across a cluster.</a:t>
            </a:r>
          </a:p>
          <a:p>
            <a:pPr marL="342900" indent="-342900" algn="l">
              <a:buClr>
                <a:srgbClr val="0070C0"/>
              </a:buClr>
              <a:buSzPct val="80000"/>
              <a:buFont typeface="Wingdings" pitchFamily="2" charset="2"/>
              <a:buChar char="u"/>
            </a:pPr>
            <a:r>
              <a:rPr lang="en-US" sz="1800" b="1" i="0" dirty="0">
                <a:solidFill>
                  <a:schemeClr val="tx1"/>
                </a:solidFill>
                <a:effectLst/>
              </a:rPr>
              <a:t>If your code contains numpy and scikit-learn functions, they will run inside the specific node. </a:t>
            </a:r>
            <a:r>
              <a:rPr lang="en-US" sz="1800" b="1" dirty="0">
                <a:solidFill>
                  <a:schemeClr val="tx1"/>
                </a:solidFill>
              </a:rPr>
              <a:t>They</a:t>
            </a:r>
            <a:r>
              <a:rPr lang="en-US" sz="1800" b="1" i="0" dirty="0">
                <a:solidFill>
                  <a:schemeClr val="tx1"/>
                </a:solidFill>
                <a:effectLst/>
              </a:rPr>
              <a:t> will not run distribute in the cluster.</a:t>
            </a:r>
          </a:p>
          <a:p>
            <a:pPr marL="342900" indent="-342900" algn="l">
              <a:buClr>
                <a:srgbClr val="0070C0"/>
              </a:buClr>
              <a:buSzPct val="80000"/>
              <a:buFont typeface="Wingdings" pitchFamily="2" charset="2"/>
              <a:buChar char="u"/>
            </a:pPr>
            <a:r>
              <a:rPr lang="en-US" sz="1800" b="1" dirty="0">
                <a:solidFill>
                  <a:schemeClr val="tx1"/>
                </a:solidFill>
              </a:rPr>
              <a:t>We</a:t>
            </a:r>
            <a:r>
              <a:rPr lang="en-US" sz="1800" b="1" i="0" dirty="0">
                <a:solidFill>
                  <a:schemeClr val="tx1"/>
                </a:solidFill>
                <a:effectLst/>
              </a:rPr>
              <a:t> have to call function in MLLib to distribute them to the cluster.</a:t>
            </a: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EE01384A-C8EC-4180-BC07-D3D8076AED77}"/>
              </a:ext>
            </a:extLst>
          </p:cNvPr>
          <p:cNvPicPr>
            <a:picLocks noChangeAspect="1"/>
          </p:cNvPicPr>
          <p:nvPr/>
        </p:nvPicPr>
        <p:blipFill>
          <a:blip r:embed="rId2"/>
          <a:stretch>
            <a:fillRect/>
          </a:stretch>
        </p:blipFill>
        <p:spPr>
          <a:xfrm>
            <a:off x="2143125" y="4946923"/>
            <a:ext cx="4410075" cy="1371600"/>
          </a:xfrm>
          <a:prstGeom prst="rect">
            <a:avLst/>
          </a:prstGeom>
          <a:ln>
            <a:solidFill>
              <a:srgbClr val="C00000"/>
            </a:solidFill>
          </a:ln>
        </p:spPr>
      </p:pic>
    </p:spTree>
    <p:extLst>
      <p:ext uri="{BB962C8B-B14F-4D97-AF65-F5344CB8AC3E}">
        <p14:creationId xmlns:p14="http://schemas.microsoft.com/office/powerpoint/2010/main" val="78821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77.2 Spark Configuration and Context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0424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77.2 Spark Configuration and Context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555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 Configuration and Spark Context</a:t>
            </a:r>
          </a:p>
          <a:p>
            <a:pPr marL="342900" indent="-342900" algn="l">
              <a:buClr>
                <a:srgbClr val="0070C0"/>
              </a:buClr>
              <a:buSzPct val="80000"/>
              <a:buFont typeface="Wingdings" pitchFamily="2" charset="2"/>
              <a:buChar char="u"/>
            </a:pPr>
            <a:r>
              <a:rPr lang="en-US" sz="1800" b="1" i="0" dirty="0">
                <a:solidFill>
                  <a:schemeClr val="tx1"/>
                </a:solidFill>
                <a:effectLst/>
              </a:rPr>
              <a:t>First, we need to SparkConf for object configuration.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Second</a:t>
            </a:r>
            <a:r>
              <a:rPr lang="en-US" sz="1800" b="1" i="0" dirty="0">
                <a:solidFill>
                  <a:schemeClr val="tx1"/>
                </a:solidFill>
                <a:effectLst/>
              </a:rPr>
              <a:t>, we need to set up a </a:t>
            </a:r>
            <a:r>
              <a:rPr lang="en-US" sz="1800" b="1" dirty="0">
                <a:solidFill>
                  <a:schemeClr val="tx1"/>
                </a:solidFill>
              </a:rPr>
              <a:t>S</a:t>
            </a:r>
            <a:r>
              <a:rPr lang="en-US" sz="1800" b="1" i="0" dirty="0">
                <a:solidFill>
                  <a:schemeClr val="tx1"/>
                </a:solidFill>
                <a:effectLst/>
              </a:rPr>
              <a:t>parkContext. Spark Context is environment that we run spark and distribute in cluster. Spark distribute the code, organize the submit order, run them, and assembled results back together across your cluster.</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SparkConf: Setup local computer. If we have a cluster, we have to specify the cluster name. </a:t>
            </a:r>
            <a:r>
              <a:rPr lang="en-US" sz="1800" b="1" dirty="0">
                <a:solidFill>
                  <a:schemeClr val="tx1"/>
                </a:solidFill>
              </a:rPr>
              <a:t>Then, we specify</a:t>
            </a:r>
            <a:r>
              <a:rPr lang="en-US" sz="1800" b="1" i="0" dirty="0">
                <a:solidFill>
                  <a:schemeClr val="tx1"/>
                </a:solidFill>
                <a:effectLst/>
              </a:rPr>
              <a:t> the application name.</a:t>
            </a:r>
          </a:p>
          <a:p>
            <a:pPr marL="342900" indent="-342900" algn="l">
              <a:buClr>
                <a:srgbClr val="0070C0"/>
              </a:buClr>
              <a:buSzPct val="80000"/>
              <a:buFont typeface="Wingdings" pitchFamily="2" charset="2"/>
              <a:buChar char="u"/>
            </a:pPr>
            <a:r>
              <a:rPr lang="en-US" sz="1800" b="1" dirty="0">
                <a:solidFill>
                  <a:schemeClr val="tx1"/>
                </a:solidFill>
              </a:rPr>
              <a:t>SparkContext (): Pass the configuration object to the Spark Context.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9CCF4493-D95A-4390-B9AC-017720A48CA8}"/>
              </a:ext>
            </a:extLst>
          </p:cNvPr>
          <p:cNvPicPr>
            <a:picLocks noChangeAspect="1"/>
          </p:cNvPicPr>
          <p:nvPr/>
        </p:nvPicPr>
        <p:blipFill>
          <a:blip r:embed="rId2"/>
          <a:stretch>
            <a:fillRect/>
          </a:stretch>
        </p:blipFill>
        <p:spPr>
          <a:xfrm>
            <a:off x="1481311" y="4041505"/>
            <a:ext cx="6105525" cy="657225"/>
          </a:xfrm>
          <a:prstGeom prst="rect">
            <a:avLst/>
          </a:prstGeom>
          <a:ln>
            <a:solidFill>
              <a:srgbClr val="C00000"/>
            </a:solidFill>
          </a:ln>
        </p:spPr>
      </p:pic>
    </p:spTree>
    <p:extLst>
      <p:ext uri="{BB962C8B-B14F-4D97-AF65-F5344CB8AC3E}">
        <p14:creationId xmlns:p14="http://schemas.microsoft.com/office/powerpoint/2010/main" val="406718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77.3 Python Function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0934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77.3 Python Function</a:t>
            </a:r>
            <a:endParaRPr lang="zh-TW" altLang="en-US" b="1" dirty="0">
              <a:solidFill>
                <a:srgbClr val="FFFF00"/>
              </a:solidFill>
            </a:endParaRPr>
          </a:p>
        </p:txBody>
      </p:sp>
      <p:sp>
        <p:nvSpPr>
          <p:cNvPr id="3" name="副標題 2"/>
          <p:cNvSpPr>
            <a:spLocks noGrp="1"/>
          </p:cNvSpPr>
          <p:nvPr>
            <p:ph type="subTitle" idx="1"/>
          </p:nvPr>
        </p:nvSpPr>
        <p:spPr>
          <a:xfrm>
            <a:off x="457201" y="1305201"/>
            <a:ext cx="3106687" cy="8996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Python Function </a:t>
            </a:r>
          </a:p>
          <a:p>
            <a:pPr marL="342900" indent="-342900" algn="l">
              <a:buClr>
                <a:srgbClr val="0070C0"/>
              </a:buClr>
              <a:buSzPct val="80000"/>
              <a:buFont typeface="Wingdings" pitchFamily="2" charset="2"/>
              <a:buChar char="u"/>
            </a:pPr>
            <a:r>
              <a:rPr lang="en-US" sz="1800" b="1" dirty="0">
                <a:solidFill>
                  <a:schemeClr val="tx1"/>
                </a:solidFill>
              </a:rPr>
              <a:t>There are some Python Functions.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744AACB5-3070-4CF2-BFC6-0AC8C24DEE96}"/>
              </a:ext>
            </a:extLst>
          </p:cNvPr>
          <p:cNvPicPr>
            <a:picLocks noChangeAspect="1"/>
          </p:cNvPicPr>
          <p:nvPr/>
        </p:nvPicPr>
        <p:blipFill>
          <a:blip r:embed="rId2"/>
          <a:stretch>
            <a:fillRect/>
          </a:stretch>
        </p:blipFill>
        <p:spPr>
          <a:xfrm>
            <a:off x="3904497" y="1263433"/>
            <a:ext cx="4978152" cy="5214790"/>
          </a:xfrm>
          <a:prstGeom prst="rect">
            <a:avLst/>
          </a:prstGeom>
          <a:ln>
            <a:solidFill>
              <a:srgbClr val="C00000"/>
            </a:solidFill>
          </a:ln>
        </p:spPr>
      </p:pic>
    </p:spTree>
    <p:extLst>
      <p:ext uri="{BB962C8B-B14F-4D97-AF65-F5344CB8AC3E}">
        <p14:creationId xmlns:p14="http://schemas.microsoft.com/office/powerpoint/2010/main" val="23944511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9539</TotalTime>
  <Words>2192</Words>
  <Application>Microsoft Office PowerPoint</Application>
  <PresentationFormat>On-screen Show (4:3)</PresentationFormat>
  <Paragraphs>280</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佈景主題</vt:lpstr>
      <vt:lpstr>77 Spark Decision Tree</vt:lpstr>
      <vt:lpstr>77 Spark Decision Tree</vt:lpstr>
      <vt:lpstr>77 Spark Decision Tree</vt:lpstr>
      <vt:lpstr>77.1 Import Spark Machine Learning Package</vt:lpstr>
      <vt:lpstr>77.1 Import Spark Machine Learning Package</vt:lpstr>
      <vt:lpstr>77.2 Spark Configuration and Context</vt:lpstr>
      <vt:lpstr>77.2 Spark Configuration and Context</vt:lpstr>
      <vt:lpstr>77.3 Python Function</vt:lpstr>
      <vt:lpstr>77.3 Python Function</vt:lpstr>
      <vt:lpstr>77.4 Read and Filter PastHires.csv</vt:lpstr>
      <vt:lpstr>77.4 Read and Filter PastHires.csv</vt:lpstr>
      <vt:lpstr>77.4 Read and Filter PastHires.csv</vt:lpstr>
      <vt:lpstr>77.4 Read and Filter PastHires.csv</vt:lpstr>
      <vt:lpstr>77.5 Split Line to List</vt:lpstr>
      <vt:lpstr>77.5 Split Line to List</vt:lpstr>
      <vt:lpstr>77.6 Convert List to LabeledPoints</vt:lpstr>
      <vt:lpstr>77.6 Convert List to LabeledPoints</vt:lpstr>
      <vt:lpstr>77.6 Convert List to LabeledPoints</vt:lpstr>
      <vt:lpstr>77.7 Test Candidate for Spark RDD</vt:lpstr>
      <vt:lpstr>77.7 Test Candidate for Spark RDD</vt:lpstr>
      <vt:lpstr>77.8 Train Model</vt:lpstr>
      <vt:lpstr>77.8 Train Model</vt:lpstr>
      <vt:lpstr>77.8 Train Model</vt:lpstr>
      <vt:lpstr>77.8 Train Model</vt:lpstr>
      <vt:lpstr>77.9 Predict Result</vt:lpstr>
      <vt:lpstr>77.9 Predict Result</vt:lpstr>
      <vt:lpstr>77.10 Collect Result</vt:lpstr>
      <vt:lpstr>77.10 Collect Result</vt:lpstr>
      <vt:lpstr>77.11 Spark Submit Python</vt:lpstr>
      <vt:lpstr>77.11 Spark Submit Python</vt:lpstr>
      <vt:lpstr>77.11 Spark Submit Python</vt:lpstr>
      <vt:lpstr>77.12 Spark Result Discussion</vt:lpstr>
      <vt:lpstr>77.12 Spark Result Discussion</vt:lpstr>
      <vt:lpstr>77.12 Spark Result Discussion</vt:lpstr>
      <vt:lpstr>77.12 Spark Result Discussion</vt:lpstr>
      <vt:lpstr>77.12 Spark Result Discussion</vt:lpstr>
      <vt:lpstr>77.12 Spark Result Discussion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5395</cp:revision>
  <dcterms:created xsi:type="dcterms:W3CDTF">2018-09-28T16:40:41Z</dcterms:created>
  <dcterms:modified xsi:type="dcterms:W3CDTF">2020-09-10T20:27:57Z</dcterms:modified>
</cp:coreProperties>
</file>