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3" d="100"/>
          <a:sy n="93" d="100"/>
        </p:scale>
        <p:origin x="13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Pandas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 Pandas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536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Introduction of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Pandas is a Python Library that handle tabular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Pandas: uses “Data Frames” and “Series” tat allow you to slice (sheet) and dice (cube) rows and columns of information.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NumPy: multi-dimensional arrays. It is easy for create Pandas </a:t>
            </a:r>
            <a:r>
              <a:rPr lang="en-US" altLang="en-US" sz="1800" dirty="0" err="1">
                <a:solidFill>
                  <a:schemeClr val="tx1"/>
                </a:solidFill>
              </a:rPr>
              <a:t>DataFrame</a:t>
            </a:r>
            <a:r>
              <a:rPr lang="en-US" altLang="en-US" sz="1800" dirty="0">
                <a:solidFill>
                  <a:schemeClr val="tx1"/>
                </a:solidFill>
              </a:rPr>
              <a:t> from NumPy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Sckit_Learn</a:t>
            </a:r>
            <a:r>
              <a:rPr lang="en-US" altLang="en-US" sz="1800" dirty="0">
                <a:solidFill>
                  <a:schemeClr val="tx1"/>
                </a:solidFill>
              </a:rPr>
              <a:t> is also called </a:t>
            </a:r>
            <a:r>
              <a:rPr lang="en-US" altLang="en-US" sz="1800" dirty="0" err="1">
                <a:solidFill>
                  <a:schemeClr val="tx1"/>
                </a:solidFill>
              </a:rPr>
              <a:t>sklearn</a:t>
            </a:r>
            <a:r>
              <a:rPr lang="en-US" altLang="en-US" sz="1800" dirty="0">
                <a:solidFill>
                  <a:schemeClr val="tx1"/>
                </a:solidFill>
              </a:rPr>
              <a:t>. The input is NumPy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Very import to understand the Pandas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df = </a:t>
            </a:r>
            <a:r>
              <a:rPr lang="en-US" altLang="en-US" sz="1800" dirty="0" err="1">
                <a:solidFill>
                  <a:schemeClr val="tx1"/>
                </a:solidFill>
              </a:rPr>
              <a:t>pd.read_csv</a:t>
            </a:r>
            <a:r>
              <a:rPr lang="en-US" alt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</a:t>
            </a:r>
            <a:r>
              <a:rPr lang="en-US" altLang="en-US" sz="1800" dirty="0" err="1">
                <a:solidFill>
                  <a:schemeClr val="tx1"/>
                </a:solidFill>
              </a:rPr>
              <a:t>sf.shape</a:t>
            </a:r>
            <a:r>
              <a:rPr lang="en-US" altLang="en-US" sz="1800" dirty="0">
                <a:solidFill>
                  <a:schemeClr val="tx1"/>
                </a:solidFill>
              </a:rPr>
              <a:t> [(row, column)=(13 , 7)]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</a:t>
            </a:r>
            <a:r>
              <a:rPr lang="en-US" altLang="en-US" sz="1800" dirty="0" err="1">
                <a:solidFill>
                  <a:schemeClr val="tx1"/>
                </a:solidFill>
              </a:rPr>
              <a:t>df.size</a:t>
            </a:r>
            <a:r>
              <a:rPr lang="en-US" altLang="en-US" sz="1800" dirty="0">
                <a:solidFill>
                  <a:schemeClr val="tx1"/>
                </a:solidFill>
              </a:rPr>
              <a:t> (row x columns)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</a:t>
            </a:r>
            <a:r>
              <a:rPr lang="en-US" altLang="en-US" sz="1800" dirty="0" err="1">
                <a:solidFill>
                  <a:schemeClr val="tx1"/>
                </a:solidFill>
              </a:rPr>
              <a:t>len</a:t>
            </a:r>
            <a:r>
              <a:rPr lang="en-US" altLang="en-US" sz="1800" dirty="0">
                <a:solidFill>
                  <a:schemeClr val="tx1"/>
                </a:solidFill>
              </a:rPr>
              <a:t> (df) (row count)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df [‘Hired’] (row </a:t>
            </a:r>
            <a:r>
              <a:rPr lang="en-US" altLang="en-US" sz="1800">
                <a:solidFill>
                  <a:schemeClr val="tx1"/>
                </a:solidFill>
              </a:rPr>
              <a:t>of column ‘Hired’]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</a:t>
            </a:r>
            <a:r>
              <a:rPr lang="en-US" altLang="en-US" sz="1800" dirty="0" err="1">
                <a:solidFill>
                  <a:schemeClr val="tx1"/>
                </a:solidFill>
              </a:rPr>
              <a:t>df.clumns</a:t>
            </a:r>
            <a:r>
              <a:rPr lang="en-US" altLang="en-US" sz="1800" dirty="0">
                <a:solidFill>
                  <a:schemeClr val="tx1"/>
                </a:solidFill>
              </a:rPr>
              <a:t> (columns title)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https://www.udemy.com/course/data-science-and-machine-learning-with-python-hands-on/learn/lecture/7936758#overview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 Pandas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Introduction of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&gt; </a:t>
            </a:r>
            <a:r>
              <a:rPr lang="en-US" altLang="en-US" sz="1800" dirty="0" err="1">
                <a:solidFill>
                  <a:srgbClr val="29303B"/>
                </a:solidFill>
              </a:rPr>
              <a:t>degree_counts</a:t>
            </a:r>
            <a:r>
              <a:rPr lang="en-US" altLang="en-US" sz="1800" dirty="0">
                <a:solidFill>
                  <a:srgbClr val="29303B"/>
                </a:solidFill>
              </a:rPr>
              <a:t> = df[‘Level Of Education].</a:t>
            </a:r>
            <a:r>
              <a:rPr lang="en-US" altLang="en-US" sz="1800" dirty="0" err="1">
                <a:solidFill>
                  <a:srgbClr val="29303B"/>
                </a:solidFill>
              </a:rPr>
              <a:t>value_counts</a:t>
            </a:r>
            <a:r>
              <a:rPr lang="en-US" altLang="en-US" sz="1800" dirty="0">
                <a:solidFill>
                  <a:srgbClr val="29303B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&gt; </a:t>
            </a:r>
            <a:r>
              <a:rPr lang="en-US" altLang="en-US" sz="1800" dirty="0" err="1">
                <a:solidFill>
                  <a:srgbClr val="29303B"/>
                </a:solidFill>
              </a:rPr>
              <a:t>degree_counts</a:t>
            </a:r>
            <a:endParaRPr lang="en-US" alt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&gt;&gt; BS     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&gt;&gt; PhD 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&gt;&gt; MS   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&gt; </a:t>
            </a:r>
            <a:r>
              <a:rPr lang="en-US" altLang="en-US" sz="1800" dirty="0" err="1">
                <a:solidFill>
                  <a:srgbClr val="29303B"/>
                </a:solidFill>
              </a:rPr>
              <a:t>degree_counts.plot</a:t>
            </a:r>
            <a:r>
              <a:rPr lang="en-US" altLang="en-US" sz="1800" dirty="0">
                <a:solidFill>
                  <a:srgbClr val="29303B"/>
                </a:solidFill>
              </a:rPr>
              <a:t> (kind=‘bar’)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https://www.udemy.com/course/data-science-and-machine-learning-with-python-hands-on/learn/lecture/7936758#overview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51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6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Code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https://www.udemy.com/course/data-science-and-machine-learning-with-python-hands-on/learn/lecture/7936758#overview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ED1B7-293A-4337-83F3-D4837D725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8840"/>
            <a:ext cx="7658100" cy="3219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982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351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Normally, we use pandas to load data, translate into </a:t>
            </a:r>
            <a:r>
              <a:rPr lang="en-US" altLang="en-US" sz="1800" dirty="0" err="1">
                <a:solidFill>
                  <a:srgbClr val="29303B"/>
                </a:solidFill>
              </a:rPr>
              <a:t>numpy</a:t>
            </a:r>
            <a:r>
              <a:rPr lang="en-US" altLang="en-US" sz="1800" dirty="0">
                <a:solidFill>
                  <a:srgbClr val="29303B"/>
                </a:solidFill>
              </a:rPr>
              <a:t> array, and feed into scikit learn.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Very import to understand pandas.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https://www.udemy.com/course/data-science-and-machine-learning-with-python-hands-on/learn/lecture/7936758#overview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8CBEFB-C0AF-4173-9C60-2F3D39539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790261"/>
            <a:ext cx="3238500" cy="1504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47FC2-DE0E-4A7C-9F2D-A597A5F53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4484681"/>
            <a:ext cx="8486775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8DABE43A-FF64-4774-9646-050C53B6CB6F}"/>
              </a:ext>
            </a:extLst>
          </p:cNvPr>
          <p:cNvSpPr txBox="1">
            <a:spLocks/>
          </p:cNvSpPr>
          <p:nvPr/>
        </p:nvSpPr>
        <p:spPr>
          <a:xfrm>
            <a:off x="457200" y="2807832"/>
            <a:ext cx="4690864" cy="12692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We use panda to read the comma separated value file and put data into data frame.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We head </a:t>
            </a:r>
            <a:r>
              <a:rPr lang="en-US" altLang="en-US" sz="1800" dirty="0" err="1">
                <a:solidFill>
                  <a:srgbClr val="29303B"/>
                </a:solidFill>
              </a:rPr>
              <a:t>df.head</a:t>
            </a:r>
            <a:r>
              <a:rPr lang="en-US" altLang="en-US" sz="1800" dirty="0">
                <a:solidFill>
                  <a:srgbClr val="29303B"/>
                </a:solidFill>
              </a:rPr>
              <a:t>()  or </a:t>
            </a:r>
            <a:r>
              <a:rPr lang="en-US" altLang="en-US" sz="1800" dirty="0" err="1">
                <a:solidFill>
                  <a:srgbClr val="29303B"/>
                </a:solidFill>
              </a:rPr>
              <a:t>df.tail</a:t>
            </a:r>
            <a:r>
              <a:rPr lang="en-US" altLang="en-US" sz="1800" dirty="0">
                <a:solidFill>
                  <a:srgbClr val="29303B"/>
                </a:solidFill>
              </a:rPr>
              <a:t>() to get the first five rows or the last five rows of data.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5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688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https://www.udemy.com/course/data-science-and-machine-learning-with-python-hands-on/learn/lecture/7936758#overview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3106D-8387-42F7-8906-71C028C4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56" y="1827877"/>
            <a:ext cx="4163049" cy="426541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CD346-DD59-4D9C-A90B-478DBD9F4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827877"/>
            <a:ext cx="3281507" cy="28068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53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11.2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Extract rows 5-10 of </a:t>
            </a:r>
            <a:r>
              <a:rPr lang="en-US" altLang="en-US" sz="1800" dirty="0" err="1">
                <a:solidFill>
                  <a:srgbClr val="29303B"/>
                </a:solidFill>
              </a:rPr>
              <a:t>DataFrame</a:t>
            </a:r>
            <a:r>
              <a:rPr lang="en-US" altLang="en-US" sz="1800" dirty="0">
                <a:solidFill>
                  <a:srgbClr val="29303B"/>
                </a:solidFill>
              </a:rPr>
              <a:t> of “previous employers” and “Hire”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Assign to a 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DatFrame</a:t>
            </a:r>
            <a:endParaRPr lang="en-US" alt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Create a histogram plotting the </a:t>
            </a:r>
            <a:r>
              <a:rPr lang="en-US" altLang="en-US" sz="1800" dirty="0">
                <a:solidFill>
                  <a:srgbClr val="29303B"/>
                </a:solidFill>
              </a:rPr>
              <a:t>distribution of previous employers.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https://www.udemy.com/course/data-science-and-machine-learning-with-python-hands-on/learn/lecture/7936758#overview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88BF6-5C7F-4683-9B19-3454CAEB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979863"/>
            <a:ext cx="3378150" cy="28645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9AD9E-6181-45E8-8EEB-158D6DD2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926235"/>
            <a:ext cx="4210050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444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453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11 Pandas</vt:lpstr>
      <vt:lpstr>11 Pandas</vt:lpstr>
      <vt:lpstr>11 Pandas</vt:lpstr>
      <vt:lpstr>11.1 Code</vt:lpstr>
      <vt:lpstr>11.1 Code</vt:lpstr>
      <vt:lpstr>11.1 Code</vt:lpstr>
      <vt:lpstr>11.1 Code</vt:lpstr>
      <vt:lpstr>11.2 Exercise</vt:lpstr>
      <vt:lpstr>11.2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375</cp:revision>
  <dcterms:created xsi:type="dcterms:W3CDTF">2018-09-28T16:40:41Z</dcterms:created>
  <dcterms:modified xsi:type="dcterms:W3CDTF">2020-08-18T00:35:30Z</dcterms:modified>
</cp:coreProperties>
</file>