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07" r:id="rId3"/>
    <p:sldId id="320" r:id="rId4"/>
    <p:sldId id="329" r:id="rId5"/>
    <p:sldId id="330" r:id="rId6"/>
    <p:sldId id="335" r:id="rId7"/>
    <p:sldId id="336" r:id="rId8"/>
    <p:sldId id="332" r:id="rId9"/>
    <p:sldId id="331" r:id="rId10"/>
    <p:sldId id="333" r:id="rId11"/>
    <p:sldId id="334" r:id="rId12"/>
    <p:sldId id="327" r:id="rId13"/>
    <p:sldId id="346" r:id="rId14"/>
    <p:sldId id="347" r:id="rId15"/>
    <p:sldId id="337" r:id="rId16"/>
    <p:sldId id="340" r:id="rId17"/>
    <p:sldId id="338" r:id="rId18"/>
    <p:sldId id="341" r:id="rId19"/>
    <p:sldId id="339" r:id="rId20"/>
    <p:sldId id="342" r:id="rId21"/>
    <p:sldId id="343" r:id="rId22"/>
    <p:sldId id="344" r:id="rId23"/>
    <p:sldId id="348" r:id="rId24"/>
    <p:sldId id="349" r:id="rId25"/>
    <p:sldId id="345" r:id="rId26"/>
    <p:sldId id="350" r:id="rId27"/>
    <p:sldId id="351" r:id="rId28"/>
    <p:sldId id="352" r:id="rId29"/>
    <p:sldId id="354" r:id="rId30"/>
    <p:sldId id="356" r:id="rId31"/>
    <p:sldId id="355" r:id="rId32"/>
    <p:sldId id="357" r:id="rId33"/>
    <p:sldId id="358" r:id="rId34"/>
    <p:sldId id="359" r:id="rId35"/>
    <p:sldId id="259"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97" d="100"/>
          <a:sy n="97" d="100"/>
        </p:scale>
        <p:origin x="37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88 Deep Learning Pre-Requisite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88.2 Jupyter Notebook</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7682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Jupyter Notebook</a:t>
            </a:r>
          </a:p>
          <a:p>
            <a:pPr marL="342900" indent="-342900" algn="l">
              <a:buClr>
                <a:srgbClr val="0070C0"/>
              </a:buClr>
              <a:buSzPct val="80000"/>
              <a:buFont typeface="Wingdings" pitchFamily="2" charset="2"/>
              <a:buChar char="u"/>
            </a:pPr>
            <a:r>
              <a:rPr lang="en-US" sz="1800" b="1" dirty="0">
                <a:solidFill>
                  <a:srgbClr val="29303B"/>
                </a:solidFill>
              </a:rPr>
              <a:t>Open “</a:t>
            </a:r>
            <a:r>
              <a:rPr lang="en-US" sz="1800" b="1" dirty="0" err="1">
                <a:solidFill>
                  <a:srgbClr val="29303B"/>
                </a:solidFill>
              </a:rPr>
              <a:t>tensoflow.ipynb</a:t>
            </a:r>
            <a:r>
              <a:rPr lang="en-US" sz="1800" b="1" dirty="0">
                <a:solidFill>
                  <a:srgbClr val="29303B"/>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F6E7FEFF-157F-4372-86D8-F2F5120DAAF7}"/>
              </a:ext>
            </a:extLst>
          </p:cNvPr>
          <p:cNvPicPr>
            <a:picLocks noChangeAspect="1"/>
          </p:cNvPicPr>
          <p:nvPr/>
        </p:nvPicPr>
        <p:blipFill>
          <a:blip r:embed="rId2"/>
          <a:stretch>
            <a:fillRect/>
          </a:stretch>
        </p:blipFill>
        <p:spPr>
          <a:xfrm>
            <a:off x="3347864" y="1700807"/>
            <a:ext cx="5306935" cy="4642887"/>
          </a:xfrm>
          <a:prstGeom prst="rect">
            <a:avLst/>
          </a:prstGeom>
          <a:ln>
            <a:solidFill>
              <a:srgbClr val="C00000"/>
            </a:solidFill>
          </a:ln>
        </p:spPr>
      </p:pic>
    </p:spTree>
    <p:extLst>
      <p:ext uri="{BB962C8B-B14F-4D97-AF65-F5344CB8AC3E}">
        <p14:creationId xmlns:p14="http://schemas.microsoft.com/office/powerpoint/2010/main" val="104328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88.3 Mathematics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15433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88.3 Mathematics</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8580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Mathematics: </a:t>
            </a:r>
          </a:p>
          <a:p>
            <a:pPr marL="342900" indent="-342900" algn="l">
              <a:buClr>
                <a:srgbClr val="0070C0"/>
              </a:buClr>
              <a:buSzPct val="80000"/>
              <a:buFont typeface="Wingdings" pitchFamily="2" charset="2"/>
              <a:buChar char="u"/>
            </a:pPr>
            <a:r>
              <a:rPr lang="en-US" sz="1800" b="1" i="0" dirty="0">
                <a:solidFill>
                  <a:srgbClr val="29303B"/>
                </a:solidFill>
                <a:effectLst/>
              </a:rPr>
              <a:t>We have mathematics in Gradient Descent, autodiff, and softmax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46811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88.4 Gradient Descent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74772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88.4 Gradient Descent</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4549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Gradient Descent</a:t>
            </a:r>
          </a:p>
          <a:p>
            <a:pPr marL="342900" indent="-342900" algn="l">
              <a:buClr>
                <a:srgbClr val="0070C0"/>
              </a:buClr>
              <a:buSzPct val="80000"/>
              <a:buFont typeface="Wingdings" pitchFamily="2" charset="2"/>
              <a:buChar char="u"/>
            </a:pPr>
            <a:r>
              <a:rPr lang="en-US" sz="1800" b="1" i="0" dirty="0">
                <a:solidFill>
                  <a:srgbClr val="29303B"/>
                </a:solidFill>
                <a:effectLst/>
              </a:rPr>
              <a:t>First, gradient descent. </a:t>
            </a:r>
          </a:p>
          <a:p>
            <a:pPr marL="342900" indent="-342900" algn="l">
              <a:buClr>
                <a:srgbClr val="0070C0"/>
              </a:buClr>
              <a:buSzPct val="80000"/>
              <a:buFont typeface="Wingdings" pitchFamily="2" charset="2"/>
              <a:buChar char="u"/>
            </a:pPr>
            <a:r>
              <a:rPr lang="en-US" sz="1800" b="1" dirty="0">
                <a:solidFill>
                  <a:srgbClr val="29303B"/>
                </a:solidFill>
              </a:rPr>
              <a:t>Gradient Descent</a:t>
            </a:r>
            <a:r>
              <a:rPr lang="en-US" sz="1800" b="1" i="0" dirty="0">
                <a:solidFill>
                  <a:srgbClr val="29303B"/>
                </a:solidFill>
                <a:effectLst/>
              </a:rPr>
              <a:t> is optimization technique to find the optimal solution (optimal set of parameters) for a given problem.</a:t>
            </a:r>
          </a:p>
          <a:p>
            <a:pPr marL="342900" indent="-342900" algn="l">
              <a:buClr>
                <a:srgbClr val="0070C0"/>
              </a:buClr>
              <a:buSzPct val="80000"/>
              <a:buFont typeface="Wingdings" pitchFamily="2" charset="2"/>
              <a:buChar char="u"/>
            </a:pPr>
            <a:r>
              <a:rPr lang="en-US" sz="1800" b="1" dirty="0">
                <a:solidFill>
                  <a:srgbClr val="29303B"/>
                </a:solidFill>
              </a:rPr>
              <a:t>What w</a:t>
            </a:r>
            <a:r>
              <a:rPr lang="en-US" sz="1800" b="1" i="0" dirty="0">
                <a:solidFill>
                  <a:srgbClr val="29303B"/>
                </a:solidFill>
                <a:effectLst/>
              </a:rPr>
              <a:t>e are plotting here is </a:t>
            </a:r>
            <a:r>
              <a:rPr lang="en-US" sz="1800" b="1" dirty="0">
                <a:solidFill>
                  <a:srgbClr val="29303B"/>
                </a:solidFill>
              </a:rPr>
              <a:t>some</a:t>
            </a:r>
            <a:r>
              <a:rPr lang="en-US" sz="1800" b="1" i="0" dirty="0">
                <a:solidFill>
                  <a:srgbClr val="29303B"/>
                </a:solidFill>
                <a:effectLst/>
              </a:rPr>
              <a:t> cost function, some measurement of the error of your learning system, and this applies to machine learning.</a:t>
            </a:r>
          </a:p>
          <a:p>
            <a:pPr marL="342900" indent="-342900" algn="l">
              <a:buClr>
                <a:srgbClr val="0070C0"/>
              </a:buClr>
              <a:buSzPct val="80000"/>
              <a:buFont typeface="Wingdings" pitchFamily="2" charset="2"/>
              <a:buChar char="u"/>
            </a:pPr>
            <a:r>
              <a:rPr lang="en-US" sz="1800" b="1" dirty="0">
                <a:solidFill>
                  <a:srgbClr val="29303B"/>
                </a:solidFill>
              </a:rPr>
              <a:t>The cost</a:t>
            </a:r>
            <a:r>
              <a:rPr lang="en-US" sz="1800" b="1" i="0" dirty="0">
                <a:solidFill>
                  <a:srgbClr val="29303B"/>
                </a:solidFill>
                <a:effectLst/>
              </a:rPr>
              <a:t> function that defines how close to the result you want your model produces results for.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00A7CFE5-DAA3-45DF-86B5-9E4ED91F026B}"/>
              </a:ext>
            </a:extLst>
          </p:cNvPr>
          <p:cNvPicPr>
            <a:picLocks noChangeAspect="1"/>
          </p:cNvPicPr>
          <p:nvPr/>
        </p:nvPicPr>
        <p:blipFill>
          <a:blip r:embed="rId2"/>
          <a:stretch>
            <a:fillRect/>
          </a:stretch>
        </p:blipFill>
        <p:spPr>
          <a:xfrm>
            <a:off x="3635896" y="4005064"/>
            <a:ext cx="4258816" cy="2593876"/>
          </a:xfrm>
          <a:prstGeom prst="rect">
            <a:avLst/>
          </a:prstGeom>
          <a:ln>
            <a:solidFill>
              <a:srgbClr val="C00000"/>
            </a:solidFill>
          </a:ln>
        </p:spPr>
      </p:pic>
    </p:spTree>
    <p:extLst>
      <p:ext uri="{BB962C8B-B14F-4D97-AF65-F5344CB8AC3E}">
        <p14:creationId xmlns:p14="http://schemas.microsoft.com/office/powerpoint/2010/main" val="46803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88.4 Gradient Descent</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7932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Gradient Descent</a:t>
            </a:r>
          </a:p>
          <a:p>
            <a:pPr marL="342900" indent="-342900" algn="l">
              <a:buClr>
                <a:srgbClr val="0070C0"/>
              </a:buClr>
              <a:buSzPct val="80000"/>
              <a:buFont typeface="Wingdings" pitchFamily="2" charset="2"/>
              <a:buChar char="u"/>
            </a:pPr>
            <a:r>
              <a:rPr lang="en-US" sz="1800" b="1" dirty="0">
                <a:solidFill>
                  <a:srgbClr val="29303B"/>
                </a:solidFill>
              </a:rPr>
              <a:t>We do the</a:t>
            </a:r>
            <a:r>
              <a:rPr lang="en-US" sz="1800" b="1" i="0" dirty="0">
                <a:solidFill>
                  <a:srgbClr val="29303B"/>
                </a:solidFill>
                <a:effectLst/>
              </a:rPr>
              <a:t> supervised learning for our model.</a:t>
            </a:r>
          </a:p>
          <a:p>
            <a:pPr marL="342900" indent="-342900" algn="l">
              <a:buClr>
                <a:srgbClr val="0070C0"/>
              </a:buClr>
              <a:buSzPct val="80000"/>
              <a:buFont typeface="Wingdings" pitchFamily="2" charset="2"/>
              <a:buChar char="u"/>
            </a:pPr>
            <a:r>
              <a:rPr lang="en-US" sz="1800" b="1" i="0" dirty="0">
                <a:solidFill>
                  <a:srgbClr val="29303B"/>
                </a:solidFill>
                <a:effectLst/>
              </a:rPr>
              <a:t>You have a group of parameters that we have tuned the model and we need to identify different values of those parameters that produce the optimal results.</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idea of gradient descent is that you pick some point at random and each one of these dots represents some set of parameters to your model.</a:t>
            </a:r>
          </a:p>
          <a:p>
            <a:pPr marL="342900" indent="-342900" algn="l">
              <a:buClr>
                <a:srgbClr val="0070C0"/>
              </a:buClr>
              <a:buSzPct val="80000"/>
              <a:buFont typeface="Wingdings" pitchFamily="2" charset="2"/>
              <a:buChar char="u"/>
            </a:pPr>
            <a:r>
              <a:rPr lang="en-US" sz="1800" b="1" i="0" dirty="0">
                <a:solidFill>
                  <a:srgbClr val="29303B"/>
                </a:solidFill>
                <a:effectLst/>
              </a:rPr>
              <a:t>We try some set of parameters to start with and we will then measure whatever the error is that that produces on our system and then what we do is we move on down the curve here right.</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65439DAD-5FCA-4A27-9EB2-71D0B2F1CEDF}"/>
              </a:ext>
            </a:extLst>
          </p:cNvPr>
          <p:cNvPicPr>
            <a:picLocks noChangeAspect="1"/>
          </p:cNvPicPr>
          <p:nvPr/>
        </p:nvPicPr>
        <p:blipFill>
          <a:blip r:embed="rId2"/>
          <a:stretch>
            <a:fillRect/>
          </a:stretch>
        </p:blipFill>
        <p:spPr>
          <a:xfrm>
            <a:off x="2411760" y="4237317"/>
            <a:ext cx="4846287" cy="2484158"/>
          </a:xfrm>
          <a:prstGeom prst="rect">
            <a:avLst/>
          </a:prstGeom>
          <a:ln>
            <a:solidFill>
              <a:srgbClr val="C00000"/>
            </a:solidFill>
          </a:ln>
        </p:spPr>
      </p:pic>
    </p:spTree>
    <p:extLst>
      <p:ext uri="{BB962C8B-B14F-4D97-AF65-F5344CB8AC3E}">
        <p14:creationId xmlns:p14="http://schemas.microsoft.com/office/powerpoint/2010/main" val="299495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88.4 Gradient Descent</a:t>
            </a:r>
            <a:endParaRPr lang="zh-TW" altLang="en-US" b="1" dirty="0">
              <a:solidFill>
                <a:srgbClr val="FFFF00"/>
              </a:solidFill>
            </a:endParaRPr>
          </a:p>
        </p:txBody>
      </p:sp>
      <p:sp>
        <p:nvSpPr>
          <p:cNvPr id="3" name="副標題 2"/>
          <p:cNvSpPr>
            <a:spLocks noGrp="1"/>
          </p:cNvSpPr>
          <p:nvPr>
            <p:ph type="subTitle" idx="1"/>
          </p:nvPr>
        </p:nvSpPr>
        <p:spPr>
          <a:xfrm>
            <a:off x="395537" y="1418788"/>
            <a:ext cx="8291263" cy="25936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Gradient Descent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may try a different set of parameters here. </a:t>
            </a:r>
          </a:p>
          <a:p>
            <a:pPr marL="342900" indent="-342900" algn="l">
              <a:buClr>
                <a:srgbClr val="0070C0"/>
              </a:buClr>
              <a:buSzPct val="80000"/>
              <a:buFont typeface="Wingdings" pitchFamily="2" charset="2"/>
              <a:buChar char="u"/>
            </a:pPr>
            <a:r>
              <a:rPr lang="en-US" sz="1800" b="1" dirty="0">
                <a:solidFill>
                  <a:srgbClr val="29303B"/>
                </a:solidFill>
              </a:rPr>
              <a:t>We m</a:t>
            </a:r>
            <a:r>
              <a:rPr lang="en-US" sz="1800" b="1" i="0" dirty="0">
                <a:solidFill>
                  <a:srgbClr val="29303B"/>
                </a:solidFill>
                <a:effectLst/>
              </a:rPr>
              <a:t>ove in a given direction with different parameter values and we then measure the error that we get from that.</a:t>
            </a:r>
          </a:p>
          <a:p>
            <a:pPr marL="342900" indent="-342900" algn="l">
              <a:buClr>
                <a:srgbClr val="0070C0"/>
              </a:buClr>
              <a:buSzPct val="80000"/>
              <a:buFont typeface="Wingdings" pitchFamily="2" charset="2"/>
              <a:buChar char="u"/>
            </a:pPr>
            <a:r>
              <a:rPr lang="en-US" sz="1800" b="1" i="0" dirty="0">
                <a:solidFill>
                  <a:srgbClr val="29303B"/>
                </a:solidFill>
                <a:effectLst/>
              </a:rPr>
              <a:t>And in this case we actually achieved less error by trying this new set of parameters.</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are heading in the right direction here.</a:t>
            </a:r>
          </a:p>
          <a:p>
            <a:pPr marL="342900" indent="-342900" algn="l">
              <a:buClr>
                <a:srgbClr val="0070C0"/>
              </a:buClr>
              <a:buSzPct val="80000"/>
              <a:buFont typeface="Wingdings" pitchFamily="2" charset="2"/>
              <a:buChar char="u"/>
            </a:pPr>
            <a:r>
              <a:rPr lang="en-US" sz="1800" b="1" i="0" dirty="0">
                <a:solidFill>
                  <a:srgbClr val="29303B"/>
                </a:solidFill>
                <a:effectLst/>
              </a:rPr>
              <a:t>Let's change them even more in the same 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93C43142-7D2C-4C03-B725-CAE1BE8ECEDE}"/>
              </a:ext>
            </a:extLst>
          </p:cNvPr>
          <p:cNvPicPr>
            <a:picLocks noChangeAspect="1"/>
          </p:cNvPicPr>
          <p:nvPr/>
        </p:nvPicPr>
        <p:blipFill>
          <a:blip r:embed="rId2"/>
          <a:stretch>
            <a:fillRect/>
          </a:stretch>
        </p:blipFill>
        <p:spPr>
          <a:xfrm>
            <a:off x="457199" y="4180823"/>
            <a:ext cx="3836009" cy="2056489"/>
          </a:xfrm>
          <a:prstGeom prst="rect">
            <a:avLst/>
          </a:prstGeom>
          <a:ln>
            <a:solidFill>
              <a:srgbClr val="C00000"/>
            </a:solidFill>
          </a:ln>
        </p:spPr>
      </p:pic>
      <p:pic>
        <p:nvPicPr>
          <p:cNvPr id="8" name="Picture 7">
            <a:extLst>
              <a:ext uri="{FF2B5EF4-FFF2-40B4-BE49-F238E27FC236}">
                <a16:creationId xmlns:a16="http://schemas.microsoft.com/office/drawing/2014/main" id="{CB7B29D5-B7F3-4DA8-B050-419C1FB36EA4}"/>
              </a:ext>
            </a:extLst>
          </p:cNvPr>
          <p:cNvPicPr>
            <a:picLocks noChangeAspect="1"/>
          </p:cNvPicPr>
          <p:nvPr/>
        </p:nvPicPr>
        <p:blipFill>
          <a:blip r:embed="rId3"/>
          <a:stretch>
            <a:fillRect/>
          </a:stretch>
        </p:blipFill>
        <p:spPr>
          <a:xfrm>
            <a:off x="4572000" y="4180823"/>
            <a:ext cx="4104456" cy="2153158"/>
          </a:xfrm>
          <a:prstGeom prst="rect">
            <a:avLst/>
          </a:prstGeom>
          <a:ln>
            <a:solidFill>
              <a:srgbClr val="C00000"/>
            </a:solidFill>
          </a:ln>
        </p:spPr>
      </p:pic>
    </p:spTree>
    <p:extLst>
      <p:ext uri="{BB962C8B-B14F-4D97-AF65-F5344CB8AC3E}">
        <p14:creationId xmlns:p14="http://schemas.microsoft.com/office/powerpoint/2010/main" val="1624673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88.4 Gradient Descent</a:t>
            </a:r>
            <a:endParaRPr lang="zh-TW" altLang="en-US" b="1" dirty="0">
              <a:solidFill>
                <a:srgbClr val="FFFF00"/>
              </a:solidFill>
            </a:endParaRPr>
          </a:p>
        </p:txBody>
      </p:sp>
      <p:sp>
        <p:nvSpPr>
          <p:cNvPr id="3" name="副標題 2"/>
          <p:cNvSpPr>
            <a:spLocks noGrp="1"/>
          </p:cNvSpPr>
          <p:nvPr>
            <p:ph type="subTitle" idx="1"/>
          </p:nvPr>
        </p:nvSpPr>
        <p:spPr>
          <a:xfrm>
            <a:off x="395537" y="1418788"/>
            <a:ext cx="8291263" cy="15061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Gradient Descent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keep on doing this at different steps until finally we hit the bottom of a curve here and our error starts to increase after that point.</a:t>
            </a:r>
          </a:p>
          <a:p>
            <a:pPr marL="342900" indent="-342900" algn="l">
              <a:buClr>
                <a:srgbClr val="0070C0"/>
              </a:buClr>
              <a:buSzPct val="80000"/>
              <a:buFont typeface="Wingdings" pitchFamily="2" charset="2"/>
              <a:buChar char="u"/>
            </a:pPr>
            <a:r>
              <a:rPr lang="en-US" sz="1800" b="1" i="0" dirty="0">
                <a:solidFill>
                  <a:srgbClr val="29303B"/>
                </a:solidFill>
                <a:effectLst/>
              </a:rPr>
              <a:t>So at that point we'll know that we actually hit the bottom of this gradient.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9" name="Picture 8">
            <a:extLst>
              <a:ext uri="{FF2B5EF4-FFF2-40B4-BE49-F238E27FC236}">
                <a16:creationId xmlns:a16="http://schemas.microsoft.com/office/drawing/2014/main" id="{A79DC186-271F-4D2D-890A-01005C9A0642}"/>
              </a:ext>
            </a:extLst>
          </p:cNvPr>
          <p:cNvPicPr>
            <a:picLocks noChangeAspect="1"/>
          </p:cNvPicPr>
          <p:nvPr/>
        </p:nvPicPr>
        <p:blipFill>
          <a:blip r:embed="rId2"/>
          <a:stretch>
            <a:fillRect/>
          </a:stretch>
        </p:blipFill>
        <p:spPr>
          <a:xfrm>
            <a:off x="2137243" y="3429000"/>
            <a:ext cx="4869513" cy="2552422"/>
          </a:xfrm>
          <a:prstGeom prst="rect">
            <a:avLst/>
          </a:prstGeom>
          <a:ln>
            <a:solidFill>
              <a:srgbClr val="C00000"/>
            </a:solidFill>
          </a:ln>
        </p:spPr>
      </p:pic>
    </p:spTree>
    <p:extLst>
      <p:ext uri="{BB962C8B-B14F-4D97-AF65-F5344CB8AC3E}">
        <p14:creationId xmlns:p14="http://schemas.microsoft.com/office/powerpoint/2010/main" val="395908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88.4 Gradient Descent</a:t>
            </a:r>
            <a:endParaRPr lang="zh-TW" altLang="en-US" b="1" dirty="0">
              <a:solidFill>
                <a:srgbClr val="FFFF00"/>
              </a:solidFill>
            </a:endParaRPr>
          </a:p>
        </p:txBody>
      </p:sp>
      <p:sp>
        <p:nvSpPr>
          <p:cNvPr id="3" name="副標題 2"/>
          <p:cNvSpPr>
            <a:spLocks noGrp="1"/>
          </p:cNvSpPr>
          <p:nvPr>
            <p:ph type="subTitle" idx="1"/>
          </p:nvPr>
        </p:nvSpPr>
        <p:spPr>
          <a:xfrm>
            <a:off x="395537" y="1418788"/>
            <a:ext cx="8291263" cy="17466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Gradient Descent</a:t>
            </a:r>
          </a:p>
          <a:p>
            <a:pPr marL="342900" indent="-342900" algn="l">
              <a:buClr>
                <a:srgbClr val="0070C0"/>
              </a:buClr>
              <a:buSzPct val="80000"/>
              <a:buFont typeface="Wingdings" pitchFamily="2" charset="2"/>
              <a:buChar char="u"/>
            </a:pPr>
            <a:r>
              <a:rPr lang="en-US" sz="1800" b="1" i="0" dirty="0">
                <a:solidFill>
                  <a:srgbClr val="29303B"/>
                </a:solidFill>
                <a:effectLst/>
              </a:rPr>
              <a:t>Basically we are picking some point at random with a given set of parameters.</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measure the error for and we keep on pushing those parameters in a given direction until the error minimizes itself and starts to come back up some other value.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CB8ED2A9-9737-46F0-AEEE-8F28A3628ECA}"/>
              </a:ext>
            </a:extLst>
          </p:cNvPr>
          <p:cNvPicPr>
            <a:picLocks noChangeAspect="1"/>
          </p:cNvPicPr>
          <p:nvPr/>
        </p:nvPicPr>
        <p:blipFill>
          <a:blip r:embed="rId2"/>
          <a:stretch>
            <a:fillRect/>
          </a:stretch>
        </p:blipFill>
        <p:spPr>
          <a:xfrm>
            <a:off x="1921793" y="3494947"/>
            <a:ext cx="5238750" cy="2781300"/>
          </a:xfrm>
          <a:prstGeom prst="rect">
            <a:avLst/>
          </a:prstGeom>
          <a:ln>
            <a:solidFill>
              <a:srgbClr val="C00000"/>
            </a:solidFill>
          </a:ln>
        </p:spPr>
      </p:pic>
    </p:spTree>
    <p:extLst>
      <p:ext uri="{BB962C8B-B14F-4D97-AF65-F5344CB8AC3E}">
        <p14:creationId xmlns:p14="http://schemas.microsoft.com/office/powerpoint/2010/main" val="282000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88.4 Gradient Descent</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8743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Gradient Descent</a:t>
            </a:r>
          </a:p>
          <a:p>
            <a:pPr marL="342900" indent="-342900" algn="l">
              <a:buClr>
                <a:srgbClr val="0070C0"/>
              </a:buClr>
              <a:buSzPct val="80000"/>
              <a:buFont typeface="Wingdings" pitchFamily="2" charset="2"/>
              <a:buChar char="u"/>
            </a:pPr>
            <a:r>
              <a:rPr lang="en-US" sz="1800" b="1" dirty="0">
                <a:solidFill>
                  <a:srgbClr val="29303B"/>
                </a:solidFill>
              </a:rPr>
              <a:t>That is</a:t>
            </a:r>
            <a:r>
              <a:rPr lang="en-US" sz="1800" b="1" i="0" dirty="0">
                <a:solidFill>
                  <a:srgbClr val="29303B"/>
                </a:solidFill>
                <a:effectLst/>
              </a:rPr>
              <a:t> how gradient descent works in a nutshell.</a:t>
            </a:r>
          </a:p>
          <a:p>
            <a:pPr marL="342900" indent="-342900" algn="l">
              <a:buClr>
                <a:srgbClr val="0070C0"/>
              </a:buClr>
              <a:buSzPct val="80000"/>
              <a:buFont typeface="Wingdings" pitchFamily="2" charset="2"/>
              <a:buChar char="u"/>
            </a:pPr>
            <a:r>
              <a:rPr lang="en-US" sz="1800" b="1" dirty="0">
                <a:solidFill>
                  <a:srgbClr val="29303B"/>
                </a:solidFill>
              </a:rPr>
              <a:t>B</a:t>
            </a:r>
            <a:r>
              <a:rPr lang="en-US" sz="1800" b="1" i="0" dirty="0">
                <a:solidFill>
                  <a:srgbClr val="29303B"/>
                </a:solidFill>
                <a:effectLst/>
              </a:rPr>
              <a:t>ecause gradient descent is how we actually train our neural networks to find an optimal solution.</a:t>
            </a:r>
          </a:p>
          <a:p>
            <a:pPr marL="342900" indent="-342900" algn="l">
              <a:buClr>
                <a:srgbClr val="0070C0"/>
              </a:buClr>
              <a:buSzPct val="80000"/>
              <a:buFont typeface="Wingdings" pitchFamily="2" charset="2"/>
              <a:buChar char="u"/>
            </a:pPr>
            <a:r>
              <a:rPr lang="en-US" sz="1800" b="1" i="0" dirty="0">
                <a:solidFill>
                  <a:srgbClr val="29303B"/>
                </a:solidFill>
                <a:effectLst/>
              </a:rPr>
              <a:t>Now you can see there are some areas of improvement here for this idea.</a:t>
            </a:r>
          </a:p>
          <a:p>
            <a:pPr marL="342900" indent="-342900" algn="l">
              <a:buClr>
                <a:srgbClr val="0070C0"/>
              </a:buClr>
              <a:buSzPct val="80000"/>
              <a:buFont typeface="Wingdings" pitchFamily="2" charset="2"/>
              <a:buChar char="u"/>
            </a:pPr>
            <a:r>
              <a:rPr lang="en-US" sz="1800" b="1" i="0" dirty="0">
                <a:solidFill>
                  <a:srgbClr val="29303B"/>
                </a:solidFill>
                <a:effectLst/>
              </a:rPr>
              <a:t>First of all you can actually think of this as sort of a ball rolling downhill.</a:t>
            </a:r>
          </a:p>
          <a:p>
            <a:pPr marL="342900" indent="-342900" algn="l">
              <a:buClr>
                <a:srgbClr val="0070C0"/>
              </a:buClr>
              <a:buSzPct val="80000"/>
              <a:buFont typeface="Wingdings" pitchFamily="2" charset="2"/>
              <a:buChar char="u"/>
            </a:pPr>
            <a:r>
              <a:rPr lang="en-US" sz="1800" b="1" dirty="0">
                <a:solidFill>
                  <a:srgbClr val="29303B"/>
                </a:solidFill>
              </a:rPr>
              <a:t>O</a:t>
            </a:r>
            <a:r>
              <a:rPr lang="en-US" sz="1800" b="1" i="0" dirty="0">
                <a:solidFill>
                  <a:srgbClr val="29303B"/>
                </a:solidFill>
                <a:effectLst/>
              </a:rPr>
              <a:t>ne optimization that we'll talk about later is using the concept of momentum you can actually have that ball gain speed as it goes down the hill here if you will and slow down as it reaches the bottom and you know kind of bottoms out there.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DF8AF16B-54B5-4F87-A394-64D2A696540C}"/>
              </a:ext>
            </a:extLst>
          </p:cNvPr>
          <p:cNvPicPr>
            <a:picLocks noChangeAspect="1"/>
          </p:cNvPicPr>
          <p:nvPr/>
        </p:nvPicPr>
        <p:blipFill>
          <a:blip r:embed="rId2"/>
          <a:stretch>
            <a:fillRect/>
          </a:stretch>
        </p:blipFill>
        <p:spPr>
          <a:xfrm>
            <a:off x="4443412" y="4310191"/>
            <a:ext cx="4219575" cy="2258043"/>
          </a:xfrm>
          <a:prstGeom prst="rect">
            <a:avLst/>
          </a:prstGeom>
          <a:ln>
            <a:solidFill>
              <a:srgbClr val="C00000"/>
            </a:solidFill>
          </a:ln>
        </p:spPr>
      </p:pic>
      <p:sp>
        <p:nvSpPr>
          <p:cNvPr id="9" name="Oval 8">
            <a:extLst>
              <a:ext uri="{FF2B5EF4-FFF2-40B4-BE49-F238E27FC236}">
                <a16:creationId xmlns:a16="http://schemas.microsoft.com/office/drawing/2014/main" id="{B4EFB6C5-1BCB-4CD7-BCAF-AF7029CFF15C}"/>
              </a:ext>
            </a:extLst>
          </p:cNvPr>
          <p:cNvSpPr/>
          <p:nvPr/>
        </p:nvSpPr>
        <p:spPr>
          <a:xfrm>
            <a:off x="6650955" y="5160622"/>
            <a:ext cx="318864" cy="28803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964FC43-A074-4FEA-BB13-4BECFE2680C9}"/>
              </a:ext>
            </a:extLst>
          </p:cNvPr>
          <p:cNvCxnSpPr>
            <a:cxnSpLocks/>
            <a:stCxn id="9" idx="5"/>
          </p:cNvCxnSpPr>
          <p:nvPr/>
        </p:nvCxnSpPr>
        <p:spPr>
          <a:xfrm>
            <a:off x="6923122" y="5406473"/>
            <a:ext cx="318864" cy="4022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副標題 2">
            <a:extLst>
              <a:ext uri="{FF2B5EF4-FFF2-40B4-BE49-F238E27FC236}">
                <a16:creationId xmlns:a16="http://schemas.microsoft.com/office/drawing/2014/main" id="{989F86F1-5B99-4D5E-9847-08AD3A2C8A65}"/>
              </a:ext>
            </a:extLst>
          </p:cNvPr>
          <p:cNvSpPr txBox="1">
            <a:spLocks/>
          </p:cNvSpPr>
          <p:nvPr/>
        </p:nvSpPr>
        <p:spPr>
          <a:xfrm>
            <a:off x="385174" y="4371540"/>
            <a:ext cx="3786072" cy="143715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i="0" dirty="0">
                <a:solidFill>
                  <a:srgbClr val="29303B"/>
                </a:solidFill>
                <a:effectLst/>
              </a:rPr>
              <a:t>That's the way to make it to converge more quickly when you're doing things that can make actual training your neural networks even faster.</a:t>
            </a:r>
          </a:p>
        </p:txBody>
      </p:sp>
    </p:spTree>
    <p:extLst>
      <p:ext uri="{BB962C8B-B14F-4D97-AF65-F5344CB8AC3E}">
        <p14:creationId xmlns:p14="http://schemas.microsoft.com/office/powerpoint/2010/main" val="364732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 Deep Learning Pre-Requisite</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15781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Deep Learning Pre-Requisite</a:t>
            </a:r>
          </a:p>
          <a:p>
            <a:pPr marL="342900" indent="-342900" algn="l">
              <a:buClr>
                <a:srgbClr val="0070C0"/>
              </a:buClr>
              <a:buSzPct val="80000"/>
              <a:buFont typeface="Wingdings" pitchFamily="2" charset="2"/>
              <a:buChar char="u"/>
            </a:pPr>
            <a:r>
              <a:rPr lang="en-US" sz="1800" b="1" dirty="0">
                <a:solidFill>
                  <a:srgbClr val="29303B"/>
                </a:solidFill>
              </a:rPr>
              <a:t>We will discussed</a:t>
            </a:r>
            <a:r>
              <a:rPr lang="en-US" sz="1800" b="1" i="0" dirty="0">
                <a:solidFill>
                  <a:srgbClr val="29303B"/>
                </a:solidFill>
                <a:effectLst/>
              </a:rPr>
              <a:t> </a:t>
            </a:r>
            <a:r>
              <a:rPr lang="en-US" sz="1800" b="1" dirty="0">
                <a:solidFill>
                  <a:srgbClr val="29303B"/>
                </a:solidFill>
              </a:rPr>
              <a:t>N</a:t>
            </a:r>
            <a:r>
              <a:rPr lang="en-US" sz="1800" b="1" i="0" dirty="0">
                <a:solidFill>
                  <a:srgbClr val="29303B"/>
                </a:solidFill>
                <a:effectLst/>
              </a:rPr>
              <a:t>eural </a:t>
            </a:r>
            <a:r>
              <a:rPr lang="en-US" sz="1800" b="1" dirty="0">
                <a:solidFill>
                  <a:srgbClr val="29303B"/>
                </a:solidFill>
              </a:rPr>
              <a:t>N</a:t>
            </a:r>
            <a:r>
              <a:rPr lang="en-US" sz="1800" b="1" i="0" dirty="0">
                <a:solidFill>
                  <a:srgbClr val="29303B"/>
                </a:solidFill>
                <a:effectLst/>
              </a:rPr>
              <a:t>etworks, Multi-Layer </a:t>
            </a:r>
            <a:r>
              <a:rPr lang="en-US" sz="1800" b="1" dirty="0">
                <a:solidFill>
                  <a:srgbClr val="29303B"/>
                </a:solidFill>
              </a:rPr>
              <a:t>P</a:t>
            </a:r>
            <a:r>
              <a:rPr lang="en-US" sz="1800" b="1" i="0" dirty="0">
                <a:solidFill>
                  <a:srgbClr val="29303B"/>
                </a:solidFill>
                <a:effectLst/>
              </a:rPr>
              <a:t>erceptrons, and CNN (Convolutional Neural </a:t>
            </a:r>
            <a:r>
              <a:rPr lang="en-US" sz="1800" b="1" dirty="0">
                <a:solidFill>
                  <a:srgbClr val="29303B"/>
                </a:solidFill>
              </a:rPr>
              <a:t>N</a:t>
            </a:r>
            <a:r>
              <a:rPr lang="en-US" sz="1800" b="1" i="0" dirty="0">
                <a:solidFill>
                  <a:srgbClr val="29303B"/>
                </a:solidFill>
                <a:effectLst/>
              </a:rPr>
              <a:t>etworks), and RNN (Recurrent Neural </a:t>
            </a:r>
            <a:r>
              <a:rPr lang="en-US" sz="1800" b="1" dirty="0">
                <a:solidFill>
                  <a:srgbClr val="29303B"/>
                </a:solidFill>
              </a:rPr>
              <a:t>N</a:t>
            </a:r>
            <a:r>
              <a:rPr lang="en-US" sz="1800" b="1" i="0" dirty="0">
                <a:solidFill>
                  <a:srgbClr val="29303B"/>
                </a:solidFill>
                <a:effectLst/>
              </a:rPr>
              <a:t>etworks).</a:t>
            </a:r>
          </a:p>
          <a:p>
            <a:pPr marL="342900" indent="-342900" algn="l">
              <a:buClr>
                <a:srgbClr val="0070C0"/>
              </a:buClr>
              <a:buSzPct val="80000"/>
              <a:buFont typeface="Wingdings" pitchFamily="2" charset="2"/>
              <a:buChar char="u"/>
            </a:pPr>
            <a:r>
              <a:rPr lang="en-US" sz="1800" b="1" i="0" dirty="0">
                <a:solidFill>
                  <a:srgbClr val="29303B"/>
                </a:solidFill>
                <a:effectLst/>
              </a:rPr>
              <a:t>Make sure you have Python 3.7 and anaconda are required by tensorflow. Make sure they are installed on your computer.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88.4 Gradient Descent</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19869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Gradient Descent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hat if I randomly picked a point that ended up over here on this curve I might end up settling into this minima here which isn't actually the point of the least error play the least error in this graph is over here.</a:t>
            </a:r>
          </a:p>
          <a:p>
            <a:pPr marL="342900" indent="-342900" algn="l">
              <a:buClr>
                <a:srgbClr val="0070C0"/>
              </a:buClr>
              <a:buSzPct val="80000"/>
              <a:buFont typeface="Wingdings" pitchFamily="2" charset="2"/>
              <a:buChar char="u"/>
            </a:pPr>
            <a:r>
              <a:rPr lang="en-US" sz="1800" b="1" i="0" dirty="0">
                <a:solidFill>
                  <a:srgbClr val="29303B"/>
                </a:solidFill>
                <a:effectLst/>
              </a:rPr>
              <a:t>That's a problem.</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hat's a general problem in greater gradient descent.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AA59D06C-D35E-4291-A6E5-90D82C455A22}"/>
              </a:ext>
            </a:extLst>
          </p:cNvPr>
          <p:cNvPicPr>
            <a:picLocks noChangeAspect="1"/>
          </p:cNvPicPr>
          <p:nvPr/>
        </p:nvPicPr>
        <p:blipFill>
          <a:blip r:embed="rId2"/>
          <a:stretch>
            <a:fillRect/>
          </a:stretch>
        </p:blipFill>
        <p:spPr>
          <a:xfrm>
            <a:off x="4756259" y="3722009"/>
            <a:ext cx="4029344" cy="2135773"/>
          </a:xfrm>
          <a:prstGeom prst="rect">
            <a:avLst/>
          </a:prstGeom>
          <a:ln>
            <a:solidFill>
              <a:srgbClr val="C00000"/>
            </a:solidFill>
          </a:ln>
        </p:spPr>
      </p:pic>
      <p:pic>
        <p:nvPicPr>
          <p:cNvPr id="9" name="Picture 8">
            <a:extLst>
              <a:ext uri="{FF2B5EF4-FFF2-40B4-BE49-F238E27FC236}">
                <a16:creationId xmlns:a16="http://schemas.microsoft.com/office/drawing/2014/main" id="{C4CA68FB-482C-4307-9695-CBA17814F18B}"/>
              </a:ext>
            </a:extLst>
          </p:cNvPr>
          <p:cNvPicPr>
            <a:picLocks noChangeAspect="1"/>
          </p:cNvPicPr>
          <p:nvPr/>
        </p:nvPicPr>
        <p:blipFill>
          <a:blip r:embed="rId3"/>
          <a:stretch>
            <a:fillRect/>
          </a:stretch>
        </p:blipFill>
        <p:spPr>
          <a:xfrm>
            <a:off x="420748" y="3765776"/>
            <a:ext cx="3949656" cy="2048241"/>
          </a:xfrm>
          <a:prstGeom prst="rect">
            <a:avLst/>
          </a:prstGeom>
          <a:ln>
            <a:solidFill>
              <a:srgbClr val="C00000"/>
            </a:solidFill>
          </a:ln>
        </p:spPr>
      </p:pic>
    </p:spTree>
    <p:extLst>
      <p:ext uri="{BB962C8B-B14F-4D97-AF65-F5344CB8AC3E}">
        <p14:creationId xmlns:p14="http://schemas.microsoft.com/office/powerpoint/2010/main" val="1510947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88.4 Gradient Descent</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8926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Gradient Descent</a:t>
            </a:r>
          </a:p>
          <a:p>
            <a:pPr marL="342900" indent="-342900" algn="l">
              <a:buClr>
                <a:srgbClr val="0070C0"/>
              </a:buClr>
              <a:buSzPct val="80000"/>
              <a:buFont typeface="Wingdings" pitchFamily="2" charset="2"/>
              <a:buChar char="u"/>
            </a:pPr>
            <a:r>
              <a:rPr lang="en-US" sz="1800" b="1" i="0" dirty="0">
                <a:solidFill>
                  <a:srgbClr val="29303B"/>
                </a:solidFill>
                <a:effectLst/>
              </a:rPr>
              <a:t>How do you make sure that you don't get stuck in what's called a local minima?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4CACFD8F-356C-4941-B54D-4865D3D8AE71}"/>
              </a:ext>
            </a:extLst>
          </p:cNvPr>
          <p:cNvPicPr>
            <a:picLocks noChangeAspect="1"/>
          </p:cNvPicPr>
          <p:nvPr/>
        </p:nvPicPr>
        <p:blipFill>
          <a:blip r:embed="rId2"/>
          <a:stretch>
            <a:fillRect/>
          </a:stretch>
        </p:blipFill>
        <p:spPr>
          <a:xfrm>
            <a:off x="2352991" y="2605487"/>
            <a:ext cx="4186909" cy="2284463"/>
          </a:xfrm>
          <a:prstGeom prst="rect">
            <a:avLst/>
          </a:prstGeom>
          <a:ln>
            <a:solidFill>
              <a:srgbClr val="C00000"/>
            </a:solidFill>
          </a:ln>
        </p:spPr>
      </p:pic>
    </p:spTree>
    <p:extLst>
      <p:ext uri="{BB962C8B-B14F-4D97-AF65-F5344CB8AC3E}">
        <p14:creationId xmlns:p14="http://schemas.microsoft.com/office/powerpoint/2010/main" val="2833814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88.4 Gradient Descent</a:t>
            </a:r>
            <a:endParaRPr lang="zh-TW" altLang="en-US" b="1" dirty="0">
              <a:solidFill>
                <a:srgbClr val="FFFF00"/>
              </a:solidFill>
            </a:endParaRPr>
          </a:p>
        </p:txBody>
      </p:sp>
      <p:sp>
        <p:nvSpPr>
          <p:cNvPr id="3" name="副標題 2"/>
          <p:cNvSpPr>
            <a:spLocks noGrp="1"/>
          </p:cNvSpPr>
          <p:nvPr>
            <p:ph type="subTitle" idx="1"/>
          </p:nvPr>
        </p:nvSpPr>
        <p:spPr>
          <a:xfrm>
            <a:off x="395537" y="1418788"/>
            <a:ext cx="8291263" cy="24901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Gradient Descent</a:t>
            </a:r>
          </a:p>
          <a:p>
            <a:pPr marL="342900" indent="-342900" algn="l">
              <a:buClr>
                <a:srgbClr val="0070C0"/>
              </a:buClr>
              <a:buSzPct val="80000"/>
              <a:buFont typeface="Wingdings" pitchFamily="2" charset="2"/>
              <a:buChar char="u"/>
            </a:pPr>
            <a:r>
              <a:rPr lang="en-US" sz="1800" b="1" dirty="0">
                <a:solidFill>
                  <a:srgbClr val="29303B"/>
                </a:solidFill>
              </a:rPr>
              <a:t>We can not solve more than quadratic (more than polynomial degree 2) with multiple local minima.</a:t>
            </a:r>
          </a:p>
          <a:p>
            <a:pPr marL="342900" indent="-342900" algn="l">
              <a:buClr>
                <a:srgbClr val="0070C0"/>
              </a:buClr>
              <a:buSzPct val="80000"/>
              <a:buFont typeface="Wingdings" pitchFamily="2" charset="2"/>
              <a:buChar char="u"/>
            </a:pPr>
            <a:r>
              <a:rPr lang="en-US" sz="1800" b="1" dirty="0">
                <a:solidFill>
                  <a:srgbClr val="C00000"/>
                </a:solidFill>
              </a:rPr>
              <a:t>All (100%) of our engineering system can be converted and formulated into quadratic system (degree 2) as below. </a:t>
            </a:r>
          </a:p>
          <a:p>
            <a:pPr marL="342900" indent="-342900" algn="l">
              <a:buClr>
                <a:srgbClr val="0070C0"/>
              </a:buClr>
              <a:buSzPct val="80000"/>
              <a:buFont typeface="Wingdings" pitchFamily="2" charset="2"/>
              <a:buChar char="u"/>
            </a:pPr>
            <a:r>
              <a:rPr lang="en-US" sz="1800" b="1" dirty="0">
                <a:solidFill>
                  <a:srgbClr val="C00000"/>
                </a:solidFill>
              </a:rPr>
              <a:t>After formulated into quadratic system, we can solve them by deep learning.</a:t>
            </a:r>
          </a:p>
          <a:p>
            <a:pPr marL="342900" indent="-342900" algn="l">
              <a:buClr>
                <a:srgbClr val="0070C0"/>
              </a:buClr>
              <a:buSzPct val="80000"/>
              <a:buFont typeface="Wingdings" pitchFamily="2" charset="2"/>
              <a:buChar char="u"/>
            </a:pPr>
            <a:r>
              <a:rPr lang="en-US" sz="1800" b="1" dirty="0">
                <a:solidFill>
                  <a:srgbClr val="C00000"/>
                </a:solidFill>
              </a:rPr>
              <a:t>The quadratic system have only have one local minima. They never have multiple local minima problem.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1026" name="Picture 2" descr="Determine a quadratic function's minimum or maximum value | College Algebra">
            <a:extLst>
              <a:ext uri="{FF2B5EF4-FFF2-40B4-BE49-F238E27FC236}">
                <a16:creationId xmlns:a16="http://schemas.microsoft.com/office/drawing/2014/main" id="{DFB36EC0-648A-4C0E-9BE7-EEE47A9FA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011637"/>
            <a:ext cx="4536504" cy="259665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07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88.4 Gradient Descent</a:t>
            </a:r>
            <a:endParaRPr lang="zh-TW" altLang="en-US" b="1" dirty="0">
              <a:solidFill>
                <a:srgbClr val="FFFF00"/>
              </a:solidFill>
            </a:endParaRPr>
          </a:p>
        </p:txBody>
      </p:sp>
      <p:sp>
        <p:nvSpPr>
          <p:cNvPr id="3" name="副標題 2"/>
          <p:cNvSpPr>
            <a:spLocks noGrp="1"/>
          </p:cNvSpPr>
          <p:nvPr>
            <p:ph type="subTitle" idx="1"/>
          </p:nvPr>
        </p:nvSpPr>
        <p:spPr>
          <a:xfrm>
            <a:off x="395537" y="1418788"/>
            <a:ext cx="8291263" cy="20102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Gradient Descent</a:t>
            </a:r>
          </a:p>
          <a:p>
            <a:pPr marL="342900" indent="-342900" algn="l">
              <a:buClr>
                <a:srgbClr val="0070C0"/>
              </a:buClr>
              <a:buSzPct val="80000"/>
              <a:buFont typeface="Wingdings" pitchFamily="2" charset="2"/>
              <a:buChar char="u"/>
            </a:pPr>
            <a:r>
              <a:rPr lang="en-US" sz="1800" b="1" dirty="0">
                <a:solidFill>
                  <a:srgbClr val="C00000"/>
                </a:solidFill>
              </a:rPr>
              <a:t>That is </a:t>
            </a:r>
            <a:r>
              <a:rPr lang="en-US" sz="1800" b="1" i="1" dirty="0">
                <a:solidFill>
                  <a:srgbClr val="C00000"/>
                </a:solidFill>
              </a:rPr>
              <a:t>the most important point</a:t>
            </a:r>
            <a:r>
              <a:rPr lang="en-US" sz="1800" b="1" dirty="0">
                <a:solidFill>
                  <a:srgbClr val="C00000"/>
                </a:solidFill>
              </a:rPr>
              <a:t>.</a:t>
            </a:r>
          </a:p>
          <a:p>
            <a:pPr marL="342900" indent="-342900" algn="l">
              <a:buClr>
                <a:srgbClr val="0070C0"/>
              </a:buClr>
              <a:buSzPct val="80000"/>
              <a:buFont typeface="Wingdings" pitchFamily="2" charset="2"/>
              <a:buChar char="u"/>
            </a:pPr>
            <a:r>
              <a:rPr lang="en-US" sz="1800" b="1" dirty="0">
                <a:solidFill>
                  <a:schemeClr val="tx1"/>
                </a:solidFill>
              </a:rPr>
              <a:t>For long time, people think AI cannot solve very complicate problems, such as, million gates placement and wire routing in semiconductor, and etc.</a:t>
            </a:r>
          </a:p>
          <a:p>
            <a:pPr marL="342900" indent="-342900" algn="l">
              <a:buClr>
                <a:srgbClr val="0070C0"/>
              </a:buClr>
              <a:buSzPct val="80000"/>
              <a:buFont typeface="Wingdings" pitchFamily="2" charset="2"/>
              <a:buChar char="u"/>
            </a:pPr>
            <a:r>
              <a:rPr lang="en-US" sz="1800" b="1" dirty="0">
                <a:solidFill>
                  <a:schemeClr val="tx1"/>
                </a:solidFill>
              </a:rPr>
              <a:t>With formulated into quadratic form, tensorflow/TPU are able to solve these problems.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1026" name="Picture 2" descr="Determine a quadratic function's minimum or maximum value | College Algebra">
            <a:extLst>
              <a:ext uri="{FF2B5EF4-FFF2-40B4-BE49-F238E27FC236}">
                <a16:creationId xmlns:a16="http://schemas.microsoft.com/office/drawing/2014/main" id="{DFB36EC0-648A-4C0E-9BE7-EEE47A9FA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573016"/>
            <a:ext cx="5040560" cy="2885168"/>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919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88.5 Autodiff</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86670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88.5 Autodiff</a:t>
            </a:r>
            <a:endParaRPr lang="zh-TW" altLang="en-US" b="1" dirty="0">
              <a:solidFill>
                <a:srgbClr val="FFFF00"/>
              </a:solidFill>
            </a:endParaRPr>
          </a:p>
        </p:txBody>
      </p:sp>
      <mc:AlternateContent xmlns:mc="http://schemas.openxmlformats.org/markup-compatibility/2006">
        <mc:Choice xmlns:a14="http://schemas.microsoft.com/office/drawing/2010/main" Requires="a14">
          <p:sp>
            <p:nvSpPr>
              <p:cNvPr id="3" name="副標題 2"/>
              <p:cNvSpPr>
                <a:spLocks noGrp="1"/>
              </p:cNvSpPr>
              <p:nvPr>
                <p:ph type="subTitle" idx="1"/>
              </p:nvPr>
            </p:nvSpPr>
            <p:spPr>
              <a:xfrm>
                <a:off x="395537" y="1418788"/>
                <a:ext cx="8291263" cy="45648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Autodiff</a:t>
                </a:r>
              </a:p>
              <a:p>
                <a:pPr marL="342900" indent="-342900" algn="l">
                  <a:buClr>
                    <a:srgbClr val="0070C0"/>
                  </a:buClr>
                  <a:buSzPct val="80000"/>
                  <a:buFont typeface="Wingdings" pitchFamily="2" charset="2"/>
                  <a:buChar char="u"/>
                </a:pPr>
                <a:r>
                  <a:rPr lang="en-US" sz="1800" b="1" dirty="0">
                    <a:solidFill>
                      <a:srgbClr val="29303B"/>
                    </a:solidFill>
                  </a:rPr>
                  <a:t>Gradient descent requires knowledge of gradient from your cost function, i.e., MSE (Mean Square Error) = </a:t>
                </a:r>
                <a14:m>
                  <m:oMath xmlns:m="http://schemas.openxmlformats.org/officeDocument/2006/math">
                    <m:f>
                      <m:fPr>
                        <m:ctrlPr>
                          <a:rPr lang="en-US" sz="1800" b="1" i="1" smtClean="0">
                            <a:solidFill>
                              <a:srgbClr val="29303B"/>
                            </a:solidFill>
                            <a:latin typeface="Cambria Math" panose="02040503050406030204" pitchFamily="18" charset="0"/>
                          </a:rPr>
                        </m:ctrlPr>
                      </m:fPr>
                      <m:num>
                        <m:r>
                          <a:rPr lang="en-US" sz="1800" b="1" i="1" smtClean="0">
                            <a:solidFill>
                              <a:srgbClr val="29303B"/>
                            </a:solidFill>
                            <a:latin typeface="Cambria Math" panose="02040503050406030204" pitchFamily="18" charset="0"/>
                          </a:rPr>
                          <m:t>𝟏</m:t>
                        </m:r>
                      </m:num>
                      <m:den>
                        <m:r>
                          <a:rPr lang="en-US" sz="1800" b="1" i="1" smtClean="0">
                            <a:solidFill>
                              <a:srgbClr val="29303B"/>
                            </a:solidFill>
                            <a:latin typeface="Cambria Math" panose="02040503050406030204" pitchFamily="18" charset="0"/>
                          </a:rPr>
                          <m:t>𝒏</m:t>
                        </m:r>
                      </m:den>
                    </m:f>
                    <m:nary>
                      <m:naryPr>
                        <m:chr m:val="∑"/>
                        <m:ctrlPr>
                          <a:rPr lang="en-US" sz="1800" b="1" i="1" smtClean="0">
                            <a:solidFill>
                              <a:srgbClr val="29303B"/>
                            </a:solidFill>
                            <a:latin typeface="Cambria Math" panose="02040503050406030204" pitchFamily="18" charset="0"/>
                          </a:rPr>
                        </m:ctrlPr>
                      </m:naryPr>
                      <m:sub>
                        <m:r>
                          <m:rPr>
                            <m:brk m:alnAt="23"/>
                          </m:rPr>
                          <a:rPr lang="en-US" sz="1800" b="1" i="1" smtClean="0">
                            <a:solidFill>
                              <a:srgbClr val="29303B"/>
                            </a:solidFill>
                            <a:latin typeface="Cambria Math" panose="02040503050406030204" pitchFamily="18" charset="0"/>
                          </a:rPr>
                          <m:t>𝒊</m:t>
                        </m:r>
                        <m:r>
                          <a:rPr lang="en-US" sz="1800" b="1" i="1" smtClean="0">
                            <a:solidFill>
                              <a:srgbClr val="29303B"/>
                            </a:solidFill>
                            <a:latin typeface="Cambria Math" panose="02040503050406030204" pitchFamily="18" charset="0"/>
                          </a:rPr>
                          <m:t>=</m:t>
                        </m:r>
                        <m:r>
                          <a:rPr lang="en-US" sz="1800" b="1" i="1" smtClean="0">
                            <a:solidFill>
                              <a:srgbClr val="29303B"/>
                            </a:solidFill>
                            <a:latin typeface="Cambria Math" panose="02040503050406030204" pitchFamily="18" charset="0"/>
                          </a:rPr>
                          <m:t>𝟏</m:t>
                        </m:r>
                      </m:sub>
                      <m:sup>
                        <m:r>
                          <a:rPr lang="en-US" sz="1800" b="1" i="1" smtClean="0">
                            <a:solidFill>
                              <a:srgbClr val="29303B"/>
                            </a:solidFill>
                            <a:latin typeface="Cambria Math" panose="02040503050406030204" pitchFamily="18" charset="0"/>
                          </a:rPr>
                          <m:t>𝒏</m:t>
                        </m:r>
                      </m:sup>
                      <m:e>
                        <m:d>
                          <m:dPr>
                            <m:ctrlPr>
                              <a:rPr lang="en-US" sz="1800" b="1" i="1" smtClean="0">
                                <a:solidFill>
                                  <a:srgbClr val="29303B"/>
                                </a:solidFill>
                                <a:latin typeface="Cambria Math" panose="02040503050406030204" pitchFamily="18" charset="0"/>
                              </a:rPr>
                            </m:ctrlPr>
                          </m:dPr>
                          <m:e>
                            <m:r>
                              <a:rPr lang="en-US" sz="1800" b="1" i="1" smtClean="0">
                                <a:solidFill>
                                  <a:srgbClr val="29303B"/>
                                </a:solidFill>
                                <a:latin typeface="Cambria Math" panose="02040503050406030204" pitchFamily="18" charset="0"/>
                              </a:rPr>
                              <m:t>𝒀</m:t>
                            </m:r>
                            <m:r>
                              <a:rPr lang="en-US" sz="1800" b="1" i="1" baseline="-25000" smtClean="0">
                                <a:solidFill>
                                  <a:srgbClr val="29303B"/>
                                </a:solidFill>
                                <a:latin typeface="Cambria Math" panose="02040503050406030204" pitchFamily="18" charset="0"/>
                              </a:rPr>
                              <m:t>𝒊</m:t>
                            </m:r>
                            <m:r>
                              <a:rPr lang="en-US" sz="1800" b="1" i="1" smtClean="0">
                                <a:solidFill>
                                  <a:srgbClr val="29303B"/>
                                </a:solidFill>
                                <a:latin typeface="Cambria Math" panose="02040503050406030204" pitchFamily="18" charset="0"/>
                              </a:rPr>
                              <m:t>−</m:t>
                            </m:r>
                            <m:acc>
                              <m:accPr>
                                <m:chr m:val="̂"/>
                                <m:ctrlPr>
                                  <a:rPr lang="en-US" sz="1800" b="1" i="1" smtClean="0">
                                    <a:solidFill>
                                      <a:srgbClr val="29303B"/>
                                    </a:solidFill>
                                    <a:latin typeface="Cambria Math" panose="02040503050406030204" pitchFamily="18" charset="0"/>
                                  </a:rPr>
                                </m:ctrlPr>
                              </m:accPr>
                              <m:e>
                                <m:r>
                                  <a:rPr lang="en-US" sz="1800" b="1" i="1" smtClean="0">
                                    <a:solidFill>
                                      <a:srgbClr val="29303B"/>
                                    </a:solidFill>
                                    <a:latin typeface="Cambria Math" panose="02040503050406030204" pitchFamily="18" charset="0"/>
                                  </a:rPr>
                                  <m:t>𝒀</m:t>
                                </m:r>
                              </m:e>
                            </m:acc>
                            <m:r>
                              <a:rPr lang="en-US" sz="1800" b="1" i="1" baseline="-25000" smtClean="0">
                                <a:solidFill>
                                  <a:srgbClr val="29303B"/>
                                </a:solidFill>
                                <a:latin typeface="Cambria Math" panose="02040503050406030204" pitchFamily="18" charset="0"/>
                              </a:rPr>
                              <m:t>𝒊</m:t>
                            </m:r>
                          </m:e>
                        </m:d>
                      </m:e>
                    </m:nary>
                  </m:oMath>
                </a14:m>
                <a:r>
                  <a:rPr lang="en-US" sz="1800" b="1" baseline="30000" dirty="0">
                    <a:solidFill>
                      <a:srgbClr val="29303B"/>
                    </a:solidFill>
                  </a:rPr>
                  <a:t>2</a:t>
                </a:r>
                <a:r>
                  <a:rPr lang="en-US" sz="1800" b="1" dirty="0">
                    <a:solidFill>
                      <a:srgbClr val="29303B"/>
                    </a:solidFill>
                  </a:rPr>
                  <a:t>, </a:t>
                </a:r>
                <a14:m>
                  <m:oMath xmlns:m="http://schemas.openxmlformats.org/officeDocument/2006/math">
                    <m:acc>
                      <m:accPr>
                        <m:chr m:val="̂"/>
                        <m:ctrlPr>
                          <a:rPr lang="en-US" sz="1800" b="1" i="1" smtClean="0">
                            <a:solidFill>
                              <a:srgbClr val="29303B"/>
                            </a:solidFill>
                            <a:latin typeface="Cambria Math" panose="02040503050406030204" pitchFamily="18" charset="0"/>
                          </a:rPr>
                        </m:ctrlPr>
                      </m:accPr>
                      <m:e>
                        <m:r>
                          <a:rPr lang="en-US" sz="1800" b="1" i="1" smtClean="0">
                            <a:solidFill>
                              <a:srgbClr val="29303B"/>
                            </a:solidFill>
                            <a:latin typeface="Cambria Math" panose="02040503050406030204" pitchFamily="18" charset="0"/>
                          </a:rPr>
                          <m:t>𝒀</m:t>
                        </m:r>
                      </m:e>
                    </m:acc>
                  </m:oMath>
                </a14:m>
                <a:r>
                  <a:rPr lang="en-US" sz="1800" b="1" dirty="0">
                    <a:solidFill>
                      <a:srgbClr val="29303B"/>
                    </a:solidFill>
                  </a:rPr>
                  <a:t> is the predicted value</a:t>
                </a:r>
              </a:p>
              <a:p>
                <a:pPr marL="800100" lvl="1" indent="-342900" algn="l">
                  <a:buClr>
                    <a:srgbClr val="0070C0"/>
                  </a:buClr>
                  <a:buSzPct val="80000"/>
                  <a:buFont typeface="Wingdings" pitchFamily="2" charset="2"/>
                  <a:buChar char="u"/>
                </a:pPr>
                <a:r>
                  <a:rPr lang="en-US" sz="1800" b="1" dirty="0">
                    <a:solidFill>
                      <a:srgbClr val="29303B"/>
                    </a:solidFill>
                  </a:rPr>
                  <a:t>Mathematically, we need the first partial derivatives of all the inputs </a:t>
                </a:r>
              </a:p>
              <a:p>
                <a:pPr marL="800100" lvl="1" indent="-342900" algn="l">
                  <a:buClr>
                    <a:srgbClr val="0070C0"/>
                  </a:buClr>
                  <a:buSzPct val="80000"/>
                  <a:buFont typeface="Wingdings" pitchFamily="2" charset="2"/>
                  <a:buChar char="u"/>
                </a:pPr>
                <a:r>
                  <a:rPr lang="en-US" sz="1800" b="1" dirty="0">
                    <a:solidFill>
                      <a:srgbClr val="29303B"/>
                    </a:solidFill>
                  </a:rPr>
                  <a:t>This is bard and inefficient if you just throw calculus a the problem</a:t>
                </a:r>
              </a:p>
              <a:p>
                <a:pPr marL="342900" indent="-342900" algn="l">
                  <a:buClr>
                    <a:srgbClr val="0070C0"/>
                  </a:buClr>
                  <a:buSzPct val="80000"/>
                  <a:buFont typeface="Wingdings" pitchFamily="2" charset="2"/>
                  <a:buChar char="u"/>
                </a:pPr>
                <a:r>
                  <a:rPr lang="en-US" sz="1800" b="1" dirty="0">
                    <a:solidFill>
                      <a:srgbClr val="C00000"/>
                    </a:solidFill>
                  </a:rPr>
                  <a:t>Reverse-mode autodiff </a:t>
                </a:r>
                <a:r>
                  <a:rPr lang="en-US" sz="1800" b="1" dirty="0">
                    <a:solidFill>
                      <a:srgbClr val="29303B"/>
                    </a:solidFill>
                  </a:rPr>
                  <a:t>to the rescue</a:t>
                </a:r>
              </a:p>
              <a:p>
                <a:pPr marL="800100" lvl="1" indent="-342900" algn="l">
                  <a:buClr>
                    <a:srgbClr val="0070C0"/>
                  </a:buClr>
                  <a:buSzPct val="80000"/>
                  <a:buFont typeface="Wingdings" pitchFamily="2" charset="2"/>
                  <a:buChar char="u"/>
                </a:pPr>
                <a:r>
                  <a:rPr lang="en-US" sz="1800" b="1" dirty="0">
                    <a:solidFill>
                      <a:srgbClr val="C00000"/>
                    </a:solidFill>
                  </a:rPr>
                  <a:t>Reverse-mode autodiff </a:t>
                </a:r>
                <a:r>
                  <a:rPr lang="en-US" sz="1800" b="1" dirty="0">
                    <a:solidFill>
                      <a:srgbClr val="29303B"/>
                    </a:solidFill>
                  </a:rPr>
                  <a:t>optimized for </a:t>
                </a:r>
                <a:r>
                  <a:rPr lang="en-US" sz="1800" b="1" dirty="0">
                    <a:solidFill>
                      <a:srgbClr val="C00000"/>
                    </a:solidFill>
                  </a:rPr>
                  <a:t>many inputs  and only one (or very few outputs)</a:t>
                </a:r>
                <a:r>
                  <a:rPr lang="en-US" sz="1800" b="1" dirty="0">
                    <a:solidFill>
                      <a:srgbClr val="29303B"/>
                    </a:solidFill>
                  </a:rPr>
                  <a:t>, like a neuron</a:t>
                </a:r>
              </a:p>
              <a:p>
                <a:pPr marL="800100" lvl="1" indent="-342900" algn="l">
                  <a:buClr>
                    <a:srgbClr val="0070C0"/>
                  </a:buClr>
                  <a:buSzPct val="80000"/>
                  <a:buFont typeface="Wingdings" pitchFamily="2" charset="2"/>
                  <a:buChar char="u"/>
                </a:pPr>
                <a:r>
                  <a:rPr lang="en-US" sz="1800" b="1" dirty="0">
                    <a:solidFill>
                      <a:srgbClr val="C00000"/>
                    </a:solidFill>
                  </a:rPr>
                  <a:t>Reverse-mode autodiff </a:t>
                </a:r>
                <a:r>
                  <a:rPr lang="en-US" sz="1800" b="1" dirty="0">
                    <a:solidFill>
                      <a:srgbClr val="29303B"/>
                    </a:solidFill>
                  </a:rPr>
                  <a:t>computes all partial derivatives in number of output with graph traversals</a:t>
                </a:r>
              </a:p>
              <a:p>
                <a:pPr marL="800100" lvl="1" indent="-342900" algn="l">
                  <a:buClr>
                    <a:srgbClr val="0070C0"/>
                  </a:buClr>
                  <a:buSzPct val="80000"/>
                  <a:buFont typeface="Wingdings" pitchFamily="2" charset="2"/>
                  <a:buChar char="u"/>
                </a:pPr>
                <a:r>
                  <a:rPr lang="en-US" sz="1800" b="1" dirty="0">
                    <a:solidFill>
                      <a:srgbClr val="29303B"/>
                    </a:solidFill>
                  </a:rPr>
                  <a:t>This is fundamental and a </a:t>
                </a:r>
                <a:r>
                  <a:rPr lang="en-US" sz="1800" b="1" dirty="0">
                    <a:solidFill>
                      <a:srgbClr val="C00000"/>
                    </a:solidFill>
                  </a:rPr>
                  <a:t>very good calculus trick</a:t>
                </a:r>
                <a:r>
                  <a:rPr lang="en-US" sz="1800" b="1" dirty="0">
                    <a:solidFill>
                      <a:srgbClr val="29303B"/>
                    </a:solidFill>
                  </a:rPr>
                  <a:t>, i.e., it is complicated but it works</a:t>
                </a:r>
              </a:p>
              <a:p>
                <a:pPr marL="800100" lvl="1" indent="-342900" algn="l">
                  <a:buClr>
                    <a:srgbClr val="0070C0"/>
                  </a:buClr>
                  <a:buSzPct val="80000"/>
                  <a:buFont typeface="Wingdings" pitchFamily="2" charset="2"/>
                  <a:buChar char="u"/>
                </a:pPr>
                <a:r>
                  <a:rPr lang="en-US" sz="1800" b="1" dirty="0">
                    <a:solidFill>
                      <a:srgbClr val="29303B"/>
                    </a:solidFill>
                  </a:rPr>
                  <a:t>This is what TensorFlow is so useful. Tensorflow uses autodiff in the gradient descent for us.</a:t>
                </a:r>
              </a:p>
            </p:txBody>
          </p:sp>
        </mc:Choice>
        <mc:Fallback>
          <p:sp>
            <p:nvSpPr>
              <p:cNvPr id="3" name="副標題 2"/>
              <p:cNvSpPr>
                <a:spLocks noGrp="1" noRot="1" noChangeAspect="1" noMove="1" noResize="1" noEditPoints="1" noAdjustHandles="1" noChangeArrowheads="1" noChangeShapeType="1" noTextEdit="1"/>
              </p:cNvSpPr>
              <p:nvPr>
                <p:ph type="subTitle" idx="1"/>
              </p:nvPr>
            </p:nvSpPr>
            <p:spPr>
              <a:xfrm>
                <a:off x="395537" y="1418788"/>
                <a:ext cx="8291263" cy="4564868"/>
              </a:xfrm>
              <a:blipFill>
                <a:blip r:embed="rId2"/>
                <a:stretch>
                  <a:fillRect l="-73" t="-666" r="-1028" b="-399"/>
                </a:stretch>
              </a:blipFill>
              <a:ln>
                <a:solidFill>
                  <a:srgbClr val="C00000"/>
                </a:solidFill>
              </a:ln>
            </p:spPr>
            <p:txBody>
              <a:bodyPr/>
              <a:lstStyle/>
              <a:p>
                <a:r>
                  <a:rPr lang="en-US">
                    <a:noFill/>
                  </a:rPr>
                  <a:t> </a:t>
                </a:r>
              </a:p>
            </p:txBody>
          </p:sp>
        </mc:Fallback>
      </mc:AlternateContent>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2363458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88.5 Autodiff</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43864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Autodiff (Explanation)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need to measure what is the slope that we are taking along our cost function or MSE (Mean Square </a:t>
            </a:r>
            <a:r>
              <a:rPr lang="en-US" sz="1800" b="1" dirty="0">
                <a:solidFill>
                  <a:srgbClr val="29303B"/>
                </a:solidFill>
              </a:rPr>
              <a:t>E</a:t>
            </a:r>
            <a:r>
              <a:rPr lang="en-US" sz="1800" b="1" i="0" dirty="0">
                <a:solidFill>
                  <a:srgbClr val="29303B"/>
                </a:solidFill>
                <a:effectLst/>
              </a:rPr>
              <a:t>rror).</a:t>
            </a:r>
          </a:p>
          <a:p>
            <a:pPr marL="342900" indent="-342900" algn="l">
              <a:buClr>
                <a:srgbClr val="0070C0"/>
              </a:buClr>
              <a:buSzPct val="80000"/>
              <a:buFont typeface="Wingdings" pitchFamily="2" charset="2"/>
              <a:buChar char="u"/>
            </a:pPr>
            <a:r>
              <a:rPr lang="en-US" sz="1800" b="1" i="0" dirty="0">
                <a:solidFill>
                  <a:srgbClr val="29303B"/>
                </a:solidFill>
                <a:effectLst/>
              </a:rPr>
              <a:t>If you try to find the slope of a curve with multiple parameters </a:t>
            </a:r>
            <a:r>
              <a:rPr lang="en-US" sz="1800" b="1" dirty="0">
                <a:solidFill>
                  <a:srgbClr val="29303B"/>
                </a:solidFill>
              </a:rPr>
              <a:t>of</a:t>
            </a:r>
            <a:r>
              <a:rPr lang="en-US" sz="1800" b="1" i="0" dirty="0">
                <a:solidFill>
                  <a:srgbClr val="29303B"/>
                </a:solidFill>
                <a:effectLst/>
              </a:rPr>
              <a:t> partial derivatives.</a:t>
            </a:r>
          </a:p>
          <a:p>
            <a:pPr marL="342900" indent="-342900" algn="l">
              <a:buClr>
                <a:srgbClr val="0070C0"/>
              </a:buClr>
              <a:buSzPct val="80000"/>
              <a:buFont typeface="Wingdings" pitchFamily="2" charset="2"/>
              <a:buChar char="u"/>
            </a:pPr>
            <a:r>
              <a:rPr lang="en-US" sz="1800" b="1" dirty="0">
                <a:solidFill>
                  <a:srgbClr val="29303B"/>
                </a:solidFill>
              </a:rPr>
              <a:t>This </a:t>
            </a:r>
            <a:r>
              <a:rPr lang="en-US" sz="1800" b="1" i="0" dirty="0">
                <a:solidFill>
                  <a:srgbClr val="29303B"/>
                </a:solidFill>
                <a:effectLst/>
              </a:rPr>
              <a:t>is very mathematically intensive and inefficient for computers to do so.</a:t>
            </a:r>
          </a:p>
          <a:p>
            <a:pPr marL="342900" indent="-342900" algn="l">
              <a:buClr>
                <a:srgbClr val="0070C0"/>
              </a:buClr>
              <a:buSzPct val="80000"/>
              <a:buFont typeface="Wingdings" pitchFamily="2" charset="2"/>
              <a:buChar char="u"/>
            </a:pPr>
            <a:r>
              <a:rPr lang="en-US" sz="1800" b="1" i="0" dirty="0">
                <a:solidFill>
                  <a:srgbClr val="29303B"/>
                </a:solidFill>
                <a:effectLst/>
              </a:rPr>
              <a:t>By doing the brute force approach to gradient descent that gets very expensive very quickly, the</a:t>
            </a:r>
            <a:r>
              <a:rPr lang="en-US" sz="1800" b="1" i="0" dirty="0">
                <a:solidFill>
                  <a:srgbClr val="C00000"/>
                </a:solidFill>
                <a:effectLst/>
              </a:rPr>
              <a:t> autodiff </a:t>
            </a:r>
            <a:r>
              <a:rPr lang="en-US" sz="1800" b="1" i="0" dirty="0">
                <a:solidFill>
                  <a:srgbClr val="29303B"/>
                </a:solidFill>
                <a:effectLst/>
              </a:rPr>
              <a:t>is a technique for speeding that up.</a:t>
            </a:r>
          </a:p>
          <a:p>
            <a:pPr marL="342900" indent="-342900" algn="l">
              <a:buClr>
                <a:srgbClr val="0070C0"/>
              </a:buClr>
              <a:buSzPct val="80000"/>
              <a:buFont typeface="Wingdings" pitchFamily="2" charset="2"/>
              <a:buChar char="u"/>
            </a:pPr>
            <a:r>
              <a:rPr lang="en-US" sz="1800" b="1" dirty="0">
                <a:solidFill>
                  <a:srgbClr val="29303B"/>
                </a:solidFill>
              </a:rPr>
              <a:t>S</a:t>
            </a:r>
            <a:r>
              <a:rPr lang="en-US" sz="1800" b="1" i="0" dirty="0">
                <a:solidFill>
                  <a:srgbClr val="29303B"/>
                </a:solidFill>
                <a:effectLst/>
              </a:rPr>
              <a:t>pecifically, we use something called </a:t>
            </a:r>
            <a:r>
              <a:rPr lang="en-US" sz="1800" b="1" i="0" dirty="0">
                <a:solidFill>
                  <a:srgbClr val="C00000"/>
                </a:solidFill>
                <a:effectLst/>
              </a:rPr>
              <a:t>reverse mode autodiff</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hat you need to know is that it can compute all the partial derivatives you need just by traversing your graph in the number of outputs +1.</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his works out really well on neural networks because in a neural network you tend to have an artificial neurons that have very many inputs but probably only one output or very few outputs (in comparison to the inputs).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extLst>
      <p:ext uri="{BB962C8B-B14F-4D97-AF65-F5344CB8AC3E}">
        <p14:creationId xmlns:p14="http://schemas.microsoft.com/office/powerpoint/2010/main" val="3548430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88.5 Autodiff</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40984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Autodiff (Explanation)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his turns out to be a </a:t>
            </a:r>
            <a:r>
              <a:rPr lang="en-US" sz="1800" b="1" i="0" dirty="0">
                <a:solidFill>
                  <a:srgbClr val="C00000"/>
                </a:solidFill>
                <a:effectLst/>
              </a:rPr>
              <a:t>pretty good calculus trick</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i="0" dirty="0">
                <a:solidFill>
                  <a:srgbClr val="29303B"/>
                </a:solidFill>
                <a:effectLst/>
              </a:rPr>
              <a:t>It's complicated</a:t>
            </a:r>
            <a:r>
              <a:rPr lang="en-US" sz="1800" b="1" dirty="0">
                <a:solidFill>
                  <a:srgbClr val="29303B"/>
                </a:solidFill>
              </a:rPr>
              <a:t> </a:t>
            </a:r>
            <a:r>
              <a:rPr lang="en-US" sz="1800" b="1" i="0" dirty="0">
                <a:solidFill>
                  <a:srgbClr val="29303B"/>
                </a:solidFill>
                <a:effectLst/>
              </a:rPr>
              <a:t>but it works and that's important.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hat is also important is the tensorflow library uses under the hood to implement its gradient descent.</a:t>
            </a: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never have to actually implement gradient descent from scratch or implement autodiff from scratch.</a:t>
            </a:r>
          </a:p>
          <a:p>
            <a:pPr marL="342900" indent="-342900" algn="l">
              <a:buClr>
                <a:srgbClr val="0070C0"/>
              </a:buClr>
              <a:buSzPct val="80000"/>
              <a:buFont typeface="Wingdings" pitchFamily="2" charset="2"/>
              <a:buChar char="u"/>
            </a:pPr>
            <a:r>
              <a:rPr lang="en-US" sz="1800" b="1" i="0" dirty="0">
                <a:solidFill>
                  <a:srgbClr val="29303B"/>
                </a:solidFill>
                <a:effectLst/>
              </a:rPr>
              <a:t>These are all baked into the tensorflow libraries that we are using.</a:t>
            </a:r>
          </a:p>
          <a:p>
            <a:pPr marL="342900" indent="-342900" algn="l">
              <a:buClr>
                <a:srgbClr val="0070C0"/>
              </a:buClr>
              <a:buSzPct val="80000"/>
              <a:buFont typeface="Wingdings" pitchFamily="2" charset="2"/>
              <a:buChar char="u"/>
            </a:pPr>
            <a:r>
              <a:rPr lang="en-US" sz="1800" b="1" i="0" dirty="0">
                <a:solidFill>
                  <a:srgbClr val="29303B"/>
                </a:solidFill>
                <a:effectLst/>
              </a:rPr>
              <a:t>Libraries such as tensorflow for doing deep learning but they are terms that we throw around a lot.</a:t>
            </a:r>
          </a:p>
          <a:p>
            <a:pPr marL="342900" indent="-342900" algn="l">
              <a:buClr>
                <a:srgbClr val="0070C0"/>
              </a:buClr>
              <a:buSzPct val="80000"/>
              <a:buFont typeface="Wingdings" pitchFamily="2" charset="2"/>
              <a:buChar char="u"/>
            </a:pPr>
            <a:r>
              <a:rPr lang="en-US" sz="1800" b="1" i="0" dirty="0">
                <a:solidFill>
                  <a:srgbClr val="29303B"/>
                </a:solidFill>
                <a:effectLst/>
              </a:rPr>
              <a:t>So it's important that you at least know what they are and why they are important.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i="0" dirty="0">
                <a:solidFill>
                  <a:srgbClr val="29303B"/>
                </a:solidFill>
                <a:effectLst/>
              </a:rPr>
              <a:t>gradient descent is the technique we use to find the local minima of the error.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79623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88.5 Autodiff</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16501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Autodiff (Explanation)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We are trying to optimize for given a certain set of parameters and autodiff is a way of accelerating that process.</a:t>
            </a: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don't have to do as much math computation to actually measure that gradient of the gradient descent.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extLst>
      <p:ext uri="{BB962C8B-B14F-4D97-AF65-F5344CB8AC3E}">
        <p14:creationId xmlns:p14="http://schemas.microsoft.com/office/powerpoint/2010/main" val="422492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88.6 Softmax</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82213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88.1 Anaconda and Tensorflow</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88.6 Softmax</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17221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Softmax</a:t>
            </a:r>
          </a:p>
          <a:p>
            <a:pPr marL="342900" indent="-342900" algn="l">
              <a:buClr>
                <a:srgbClr val="0070C0"/>
              </a:buClr>
              <a:buSzPct val="80000"/>
              <a:buFont typeface="Wingdings" pitchFamily="2" charset="2"/>
              <a:buChar char="u"/>
            </a:pPr>
            <a:r>
              <a:rPr lang="en-US" sz="1800" b="1" dirty="0">
                <a:solidFill>
                  <a:schemeClr val="tx1"/>
                </a:solidFill>
              </a:rPr>
              <a:t>Used for classification</a:t>
            </a:r>
          </a:p>
          <a:p>
            <a:pPr marL="800100" lvl="1" indent="-342900" algn="l">
              <a:buClr>
                <a:srgbClr val="0070C0"/>
              </a:buClr>
              <a:buSzPct val="80000"/>
              <a:buFont typeface="Wingdings" pitchFamily="2" charset="2"/>
              <a:buChar char="u"/>
            </a:pPr>
            <a:r>
              <a:rPr lang="en-US" sz="1800" b="1" dirty="0">
                <a:solidFill>
                  <a:schemeClr val="tx1"/>
                </a:solidFill>
              </a:rPr>
              <a:t>Given a score (weight) for each class</a:t>
            </a:r>
          </a:p>
          <a:p>
            <a:pPr marL="800100" lvl="1" indent="-342900" algn="l">
              <a:buClr>
                <a:srgbClr val="0070C0"/>
              </a:buClr>
              <a:buSzPct val="80000"/>
              <a:buFont typeface="Wingdings" pitchFamily="2" charset="2"/>
              <a:buChar char="u"/>
            </a:pPr>
            <a:r>
              <a:rPr lang="en-US" sz="1800" b="1" dirty="0">
                <a:solidFill>
                  <a:schemeClr val="tx1"/>
                </a:solidFill>
              </a:rPr>
              <a:t>Softmax convert he score (weight) into a probability of each class</a:t>
            </a:r>
          </a:p>
          <a:p>
            <a:pPr marL="800100" lvl="1" indent="-342900" algn="l">
              <a:buClr>
                <a:srgbClr val="0070C0"/>
              </a:buClr>
              <a:buSzPct val="80000"/>
              <a:buFont typeface="Wingdings" pitchFamily="2" charset="2"/>
              <a:buChar char="u"/>
            </a:pPr>
            <a:r>
              <a:rPr lang="en-US" sz="1800" b="1" dirty="0">
                <a:solidFill>
                  <a:schemeClr val="tx1"/>
                </a:solidFill>
              </a:rPr>
              <a:t>The class with the highest probability is the “answer” you get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7" name="Picture 6">
            <a:extLst>
              <a:ext uri="{FF2B5EF4-FFF2-40B4-BE49-F238E27FC236}">
                <a16:creationId xmlns:a16="http://schemas.microsoft.com/office/drawing/2014/main" id="{5FEB913D-098D-43F6-B3B6-5AE4205FB750}"/>
              </a:ext>
            </a:extLst>
          </p:cNvPr>
          <p:cNvPicPr>
            <a:picLocks noChangeAspect="1"/>
          </p:cNvPicPr>
          <p:nvPr/>
        </p:nvPicPr>
        <p:blipFill>
          <a:blip r:embed="rId2"/>
          <a:stretch>
            <a:fillRect/>
          </a:stretch>
        </p:blipFill>
        <p:spPr>
          <a:xfrm>
            <a:off x="1524000" y="3455182"/>
            <a:ext cx="5172075" cy="1924050"/>
          </a:xfrm>
          <a:prstGeom prst="rect">
            <a:avLst/>
          </a:prstGeom>
          <a:ln>
            <a:solidFill>
              <a:srgbClr val="C00000"/>
            </a:solidFill>
          </a:ln>
        </p:spPr>
      </p:pic>
    </p:spTree>
    <p:extLst>
      <p:ext uri="{BB962C8B-B14F-4D97-AF65-F5344CB8AC3E}">
        <p14:creationId xmlns:p14="http://schemas.microsoft.com/office/powerpoint/2010/main" val="2560832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88.6 Softmax</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49249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Softmax</a:t>
            </a:r>
            <a:r>
              <a:rPr lang="en-US" sz="1800" b="1" dirty="0">
                <a:solidFill>
                  <a:srgbClr val="29303B"/>
                </a:solidFill>
              </a:rPr>
              <a:t>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dirty="0">
                <a:solidFill>
                  <a:srgbClr val="29303B"/>
                </a:solidFill>
              </a:rPr>
              <a:t>O</a:t>
            </a:r>
            <a:r>
              <a:rPr lang="en-US" sz="1800" b="1" i="0" dirty="0">
                <a:solidFill>
                  <a:srgbClr val="29303B"/>
                </a:solidFill>
                <a:effectLst/>
              </a:rPr>
              <a:t>ne other thing we need to talk about is softmax.</a:t>
            </a:r>
          </a:p>
          <a:p>
            <a:pPr marL="342900" indent="-342900" algn="l">
              <a:buClr>
                <a:srgbClr val="0070C0"/>
              </a:buClr>
              <a:buSzPct val="80000"/>
              <a:buFont typeface="Wingdings" pitchFamily="2" charset="2"/>
              <a:buChar char="u"/>
            </a:pPr>
            <a:r>
              <a:rPr lang="en-US" sz="1800" b="1" dirty="0">
                <a:solidFill>
                  <a:srgbClr val="29303B"/>
                </a:solidFill>
              </a:rPr>
              <a:t>What is softmax?</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hen we have the end result of a neural network, we </a:t>
            </a:r>
            <a:r>
              <a:rPr lang="en-US" sz="1800" b="1" dirty="0">
                <a:solidFill>
                  <a:srgbClr val="29303B"/>
                </a:solidFill>
              </a:rPr>
              <a:t>have</a:t>
            </a:r>
            <a:r>
              <a:rPr lang="en-US" sz="1800" b="1" i="0" dirty="0">
                <a:solidFill>
                  <a:srgbClr val="29303B"/>
                </a:solidFill>
                <a:effectLst/>
              </a:rPr>
              <a:t> a bunch of </a:t>
            </a:r>
            <a:r>
              <a:rPr lang="en-US" sz="1800" b="1" dirty="0">
                <a:solidFill>
                  <a:srgbClr val="29303B"/>
                </a:solidFill>
              </a:rPr>
              <a:t>scores</a:t>
            </a:r>
            <a:r>
              <a:rPr lang="en-US" sz="1800" b="1" i="0" dirty="0">
                <a:solidFill>
                  <a:srgbClr val="29303B"/>
                </a:solidFill>
                <a:effectLst/>
              </a:rPr>
              <a:t> that come out of the neural network.</a:t>
            </a:r>
          </a:p>
          <a:p>
            <a:pPr marL="342900" indent="-342900" algn="l">
              <a:buClr>
                <a:srgbClr val="0070C0"/>
              </a:buClr>
              <a:buSzPct val="80000"/>
              <a:buFont typeface="Wingdings" pitchFamily="2" charset="2"/>
              <a:buChar char="u"/>
            </a:pPr>
            <a:r>
              <a:rPr lang="en-US" sz="1800" b="1" dirty="0">
                <a:solidFill>
                  <a:srgbClr val="29303B"/>
                </a:solidFill>
              </a:rPr>
              <a:t>H</a:t>
            </a:r>
            <a:r>
              <a:rPr lang="en-US" sz="1800" b="1" i="0" dirty="0">
                <a:solidFill>
                  <a:srgbClr val="29303B"/>
                </a:solidFill>
                <a:effectLst/>
              </a:rPr>
              <a:t>ow we make use of that how do we make practical use of the output of our neural networks</a:t>
            </a:r>
            <a:r>
              <a:rPr lang="en-US" sz="1800" b="1" dirty="0">
                <a:solidFill>
                  <a:srgbClr val="29303B"/>
                </a:solidFill>
              </a:rPr>
              <a:t>?</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Well that</a:t>
            </a:r>
            <a:r>
              <a:rPr lang="en-US" sz="1800" b="1" dirty="0">
                <a:solidFill>
                  <a:srgbClr val="29303B"/>
                </a:solidFill>
              </a:rPr>
              <a:t> is</a:t>
            </a:r>
            <a:r>
              <a:rPr lang="en-US" sz="1800" b="1" i="0" dirty="0">
                <a:solidFill>
                  <a:srgbClr val="29303B"/>
                </a:solidFill>
                <a:effectLst/>
              </a:rPr>
              <a:t> where softmax comes in.</a:t>
            </a:r>
          </a:p>
          <a:p>
            <a:pPr marL="342900" indent="-342900" algn="l">
              <a:buClr>
                <a:srgbClr val="0070C0"/>
              </a:buClr>
              <a:buSzPct val="80000"/>
              <a:buFont typeface="Wingdings" pitchFamily="2" charset="2"/>
              <a:buChar char="u"/>
            </a:pPr>
            <a:r>
              <a:rPr lang="en-US" sz="1800" b="1" dirty="0">
                <a:solidFill>
                  <a:srgbClr val="29303B"/>
                </a:solidFill>
              </a:rPr>
              <a:t>The softmax</a:t>
            </a:r>
            <a:r>
              <a:rPr lang="en-US" sz="1800" b="1" i="0" dirty="0">
                <a:solidFill>
                  <a:srgbClr val="29303B"/>
                </a:solidFill>
                <a:effectLst/>
              </a:rPr>
              <a:t> converts each of the final weights that come out of your neural network into a probability.</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we are trying to classify something in your neural network, for example, decide if a an image is a picture of a face, or a picture of a dog,  or a picture of a stop sign, and etc</a:t>
            </a:r>
            <a:r>
              <a:rPr lang="en-US" sz="1800" b="1" dirty="0">
                <a:solidFill>
                  <a:srgbClr val="29303B"/>
                </a:solidFill>
              </a:rPr>
              <a:t>.,</a:t>
            </a:r>
            <a:r>
              <a:rPr lang="en-US" sz="1800" b="1" i="0" dirty="0">
                <a:solidFill>
                  <a:srgbClr val="29303B"/>
                </a:solidFill>
                <a:effectLst/>
              </a:rPr>
              <a:t> you might use softmax at the end to convert those final outputs of the neurons into normalized probabilities for each class.</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Then, we can just pick the class that has the highest probability.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Tree>
    <p:extLst>
      <p:ext uri="{BB962C8B-B14F-4D97-AF65-F5344CB8AC3E}">
        <p14:creationId xmlns:p14="http://schemas.microsoft.com/office/powerpoint/2010/main" val="1986806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88.6 Softmax</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8023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Softmax</a:t>
            </a:r>
            <a:r>
              <a:rPr lang="en-US" sz="1800" b="1" dirty="0">
                <a:solidFill>
                  <a:srgbClr val="29303B"/>
                </a:solidFill>
              </a:rPr>
              <a:t>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The softmax function from the various outputs you end up with the best choice of classification.</a:t>
            </a:r>
          </a:p>
          <a:p>
            <a:pPr marL="342900" indent="-342900" algn="l">
              <a:buClr>
                <a:srgbClr val="0070C0"/>
              </a:buClr>
              <a:buSzPct val="80000"/>
              <a:buFont typeface="Wingdings" pitchFamily="2" charset="2"/>
              <a:buChar char="u"/>
            </a:pPr>
            <a:r>
              <a:rPr lang="en-US" sz="1800" b="1" dirty="0">
                <a:solidFill>
                  <a:srgbClr val="29303B"/>
                </a:solidFill>
              </a:rPr>
              <a:t>The softmax</a:t>
            </a:r>
            <a:r>
              <a:rPr lang="en-US" sz="1800" b="1" i="0" dirty="0">
                <a:solidFill>
                  <a:srgbClr val="29303B"/>
                </a:solidFill>
                <a:effectLst/>
              </a:rPr>
              <a:t> converts the final output of your neural network to an actual answer for a classification problem.</a:t>
            </a:r>
          </a:p>
          <a:p>
            <a:pPr marL="342900" indent="-342900" algn="l">
              <a:buClr>
                <a:srgbClr val="0070C0"/>
              </a:buClr>
              <a:buSzPct val="80000"/>
              <a:buFont typeface="Wingdings" pitchFamily="2" charset="2"/>
              <a:buChar char="u"/>
            </a:pPr>
            <a:r>
              <a:rPr lang="en-US" sz="1800" b="1" i="0" dirty="0">
                <a:solidFill>
                  <a:srgbClr val="29303B"/>
                </a:solidFill>
                <a:effectLst/>
              </a:rPr>
              <a:t>For example, </a:t>
            </a:r>
            <a:r>
              <a:rPr lang="en-US" sz="1800" b="1" dirty="0">
                <a:solidFill>
                  <a:srgbClr val="29303B"/>
                </a:solidFill>
              </a:rPr>
              <a:t>the</a:t>
            </a:r>
            <a:r>
              <a:rPr lang="en-US" sz="1800" b="1" i="0" dirty="0">
                <a:solidFill>
                  <a:srgbClr val="29303B"/>
                </a:solidFill>
                <a:effectLst/>
              </a:rPr>
              <a:t> neural network try to drive </a:t>
            </a:r>
            <a:r>
              <a:rPr lang="en-US" sz="1800" b="1" dirty="0">
                <a:solidFill>
                  <a:srgbClr val="29303B"/>
                </a:solidFill>
              </a:rPr>
              <a:t>the</a:t>
            </a:r>
            <a:r>
              <a:rPr lang="en-US" sz="1800" b="1" i="0" dirty="0">
                <a:solidFill>
                  <a:srgbClr val="29303B"/>
                </a:solidFill>
                <a:effectLst/>
              </a:rPr>
              <a:t> car for you and it needs to identify pictures of stop signs or yield signs or traffic lights.</a:t>
            </a:r>
          </a:p>
          <a:p>
            <a:pPr marL="342900" indent="-342900" algn="l">
              <a:buClr>
                <a:srgbClr val="0070C0"/>
              </a:buClr>
              <a:buSzPct val="80000"/>
              <a:buFont typeface="Wingdings" pitchFamily="2" charset="2"/>
              <a:buChar char="u"/>
            </a:pPr>
            <a:r>
              <a:rPr lang="en-US" sz="1800" b="1" i="0" dirty="0">
                <a:solidFill>
                  <a:srgbClr val="29303B"/>
                </a:solidFill>
                <a:effectLst/>
              </a:rPr>
              <a:t>You </a:t>
            </a:r>
            <a:r>
              <a:rPr lang="en-US" sz="1800" b="1" dirty="0">
                <a:solidFill>
                  <a:srgbClr val="29303B"/>
                </a:solidFill>
              </a:rPr>
              <a:t>need </a:t>
            </a:r>
            <a:r>
              <a:rPr lang="en-US" sz="1800" b="1" i="0" dirty="0">
                <a:solidFill>
                  <a:srgbClr val="29303B"/>
                </a:solidFill>
                <a:effectLst/>
              </a:rPr>
              <a:t>softmax at the end of neural network that will take your image and classify it as one of those sign types.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extLst>
      <p:ext uri="{BB962C8B-B14F-4D97-AF65-F5344CB8AC3E}">
        <p14:creationId xmlns:p14="http://schemas.microsoft.com/office/powerpoint/2010/main" val="4131284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88.7 Summary</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43769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88.7 Summary</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42424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Summary</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i="0" dirty="0">
                <a:solidFill>
                  <a:srgbClr val="29303B"/>
                </a:solidFill>
                <a:effectLst/>
              </a:rPr>
              <a:t>gradient descent and algorithm for minimizing error over multiple steps.</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started some random set of parameters measure the error move those parameters in a given direction see if that results in more error or less error and just try to move in the direction of minimizing error until we find the actual bottom of the curve there where we have a set of parameters that minimizes the error.</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The autodiff is a calculus trick for making gradient descent faster. The autodiff makes it easier to find the gradients and gradient descent just by using some calculus trickery</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i="0" dirty="0">
                <a:solidFill>
                  <a:srgbClr val="29303B"/>
                </a:solidFill>
                <a:effectLst/>
              </a:rPr>
              <a:t>softmax is used at end of our neural network to convert the final output of our neural network to </a:t>
            </a:r>
            <a:r>
              <a:rPr lang="en-US" sz="1800" b="1" dirty="0">
                <a:solidFill>
                  <a:srgbClr val="29303B"/>
                </a:solidFill>
              </a:rPr>
              <a:t>classify</a:t>
            </a:r>
            <a:r>
              <a:rPr lang="en-US" sz="1800" b="1" i="0" dirty="0">
                <a:solidFill>
                  <a:srgbClr val="29303B"/>
                </a:solidFill>
                <a:effectLst/>
              </a:rPr>
              <a:t> our object.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hose are the basic mathematical terms or algorithmic terms that you need to understand to talk about artificial neural networks (</a:t>
            </a:r>
            <a:r>
              <a:rPr lang="en-US" sz="1800" b="1" i="0">
                <a:solidFill>
                  <a:srgbClr val="29303B"/>
                </a:solidFill>
                <a:effectLst/>
              </a:rPr>
              <a:t>deep learning).</a:t>
            </a:r>
            <a:endParaRPr lang="en-US" sz="1800" b="1" i="0" dirty="0">
              <a:solidFill>
                <a:srgbClr val="29303B"/>
              </a:solidFill>
              <a:effectLst/>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Tree>
    <p:extLst>
      <p:ext uri="{BB962C8B-B14F-4D97-AF65-F5344CB8AC3E}">
        <p14:creationId xmlns:p14="http://schemas.microsoft.com/office/powerpoint/2010/main" val="2227913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88.1 Anaconda and Tensorflow</a:t>
            </a:r>
            <a:endParaRPr lang="zh-TW" altLang="en-US" b="1" dirty="0">
              <a:solidFill>
                <a:srgbClr val="FFFF00"/>
              </a:solidFill>
            </a:endParaRPr>
          </a:p>
        </p:txBody>
      </p:sp>
      <p:sp>
        <p:nvSpPr>
          <p:cNvPr id="3" name="副標題 2"/>
          <p:cNvSpPr>
            <a:spLocks noGrp="1"/>
          </p:cNvSpPr>
          <p:nvPr>
            <p:ph type="subTitle" idx="1"/>
          </p:nvPr>
        </p:nvSpPr>
        <p:spPr>
          <a:xfrm>
            <a:off x="359676" y="1412777"/>
            <a:ext cx="8291263"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Anaconda</a:t>
            </a:r>
          </a:p>
          <a:p>
            <a:pPr marL="342900" indent="-342900" algn="l">
              <a:buClr>
                <a:srgbClr val="0070C0"/>
              </a:buClr>
              <a:buSzPct val="80000"/>
              <a:buFont typeface="Wingdings" pitchFamily="2" charset="2"/>
              <a:buChar char="u"/>
            </a:pPr>
            <a:r>
              <a:rPr lang="en-US" sz="1800" b="1" dirty="0">
                <a:solidFill>
                  <a:srgbClr val="29303B"/>
                </a:solidFill>
              </a:rPr>
              <a:t>O</a:t>
            </a:r>
            <a:r>
              <a:rPr lang="en-US" sz="1800" b="1" i="0" dirty="0">
                <a:solidFill>
                  <a:srgbClr val="29303B"/>
                </a:solidFill>
                <a:effectLst/>
              </a:rPr>
              <a:t>n windows (MacOS or Linux), you need to go to the anaconda prompt.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DB4BDD01-3F27-4F03-BB67-7D9BBEDCBAF1}"/>
              </a:ext>
            </a:extLst>
          </p:cNvPr>
          <p:cNvPicPr>
            <a:picLocks noChangeAspect="1"/>
          </p:cNvPicPr>
          <p:nvPr/>
        </p:nvPicPr>
        <p:blipFill>
          <a:blip r:embed="rId2"/>
          <a:stretch>
            <a:fillRect/>
          </a:stretch>
        </p:blipFill>
        <p:spPr>
          <a:xfrm>
            <a:off x="1115616" y="2348882"/>
            <a:ext cx="4242618" cy="3626493"/>
          </a:xfrm>
          <a:prstGeom prst="rect">
            <a:avLst/>
          </a:prstGeom>
          <a:ln>
            <a:solidFill>
              <a:schemeClr val="tx1"/>
            </a:solidFill>
          </a:ln>
        </p:spPr>
      </p:pic>
    </p:spTree>
    <p:extLst>
      <p:ext uri="{BB962C8B-B14F-4D97-AF65-F5344CB8AC3E}">
        <p14:creationId xmlns:p14="http://schemas.microsoft.com/office/powerpoint/2010/main" val="398463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88.1 Anaconda and Tensorflow</a:t>
            </a:r>
            <a:endParaRPr lang="zh-TW" altLang="en-US" b="1" dirty="0">
              <a:solidFill>
                <a:srgbClr val="FFFF00"/>
              </a:solidFill>
            </a:endParaRPr>
          </a:p>
        </p:txBody>
      </p:sp>
      <p:sp>
        <p:nvSpPr>
          <p:cNvPr id="3" name="副標題 2"/>
          <p:cNvSpPr>
            <a:spLocks noGrp="1"/>
          </p:cNvSpPr>
          <p:nvPr>
            <p:ph type="subTitle" idx="1"/>
          </p:nvPr>
        </p:nvSpPr>
        <p:spPr>
          <a:xfrm>
            <a:off x="395537" y="1418788"/>
            <a:ext cx="8291263" cy="11058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In Anaconda, </a:t>
            </a:r>
          </a:p>
          <a:p>
            <a:pPr marL="342900" indent="-342900" algn="l">
              <a:buClr>
                <a:srgbClr val="0070C0"/>
              </a:buClr>
              <a:buSzPct val="80000"/>
              <a:buFont typeface="Wingdings" pitchFamily="2" charset="2"/>
              <a:buChar char="u"/>
            </a:pPr>
            <a:r>
              <a:rPr lang="en-US" sz="1800" b="1" dirty="0">
                <a:solidFill>
                  <a:srgbClr val="29303B"/>
                </a:solidFill>
              </a:rPr>
              <a:t>&gt; “conda activate </a:t>
            </a:r>
            <a:r>
              <a:rPr lang="en-US" sz="1800" b="1" dirty="0" err="1">
                <a:solidFill>
                  <a:srgbClr val="29303B"/>
                </a:solidFill>
              </a:rPr>
              <a:t>tf</a:t>
            </a:r>
            <a:r>
              <a:rPr lang="en-US" sz="1800" b="1" dirty="0">
                <a:solidFill>
                  <a:srgbClr val="29303B"/>
                </a:solidFill>
              </a:rPr>
              <a:t>” (activate tensorflow environment) </a:t>
            </a:r>
          </a:p>
          <a:p>
            <a:pPr marL="342900" indent="-342900" algn="l">
              <a:buClr>
                <a:srgbClr val="0070C0"/>
              </a:buClr>
              <a:buSzPct val="80000"/>
              <a:buFont typeface="Wingdings" pitchFamily="2" charset="2"/>
              <a:buChar char="u"/>
            </a:pPr>
            <a:r>
              <a:rPr lang="en-US" sz="1800" b="1" dirty="0">
                <a:solidFill>
                  <a:srgbClr val="29303B"/>
                </a:solidFill>
              </a:rPr>
              <a:t>&gt; “</a:t>
            </a:r>
            <a:r>
              <a:rPr lang="en-US" sz="1800" b="1" i="0" dirty="0">
                <a:solidFill>
                  <a:srgbClr val="29303B"/>
                </a:solidFill>
                <a:effectLst/>
              </a:rPr>
              <a:t>conda install tensorflow“ to install tensorflow in Anaconda environment.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39C65E4C-478D-46D0-BE9B-ECC86FF7ACFB}"/>
              </a:ext>
            </a:extLst>
          </p:cNvPr>
          <p:cNvPicPr>
            <a:picLocks noChangeAspect="1"/>
          </p:cNvPicPr>
          <p:nvPr/>
        </p:nvPicPr>
        <p:blipFill>
          <a:blip r:embed="rId2"/>
          <a:stretch>
            <a:fillRect/>
          </a:stretch>
        </p:blipFill>
        <p:spPr>
          <a:xfrm>
            <a:off x="323528" y="2616806"/>
            <a:ext cx="3209925" cy="1047750"/>
          </a:xfrm>
          <a:prstGeom prst="rect">
            <a:avLst/>
          </a:prstGeom>
          <a:ln>
            <a:solidFill>
              <a:srgbClr val="C00000"/>
            </a:solidFill>
          </a:ln>
        </p:spPr>
      </p:pic>
      <p:pic>
        <p:nvPicPr>
          <p:cNvPr id="9" name="Picture 8">
            <a:extLst>
              <a:ext uri="{FF2B5EF4-FFF2-40B4-BE49-F238E27FC236}">
                <a16:creationId xmlns:a16="http://schemas.microsoft.com/office/drawing/2014/main" id="{4DA6760D-E2F4-442C-8F6D-7A2FDE23D65D}"/>
              </a:ext>
            </a:extLst>
          </p:cNvPr>
          <p:cNvPicPr>
            <a:picLocks noChangeAspect="1"/>
          </p:cNvPicPr>
          <p:nvPr/>
        </p:nvPicPr>
        <p:blipFill>
          <a:blip r:embed="rId3"/>
          <a:stretch>
            <a:fillRect/>
          </a:stretch>
        </p:blipFill>
        <p:spPr>
          <a:xfrm>
            <a:off x="3779912" y="2646170"/>
            <a:ext cx="4829612" cy="3219741"/>
          </a:xfrm>
          <a:prstGeom prst="rect">
            <a:avLst/>
          </a:prstGeom>
          <a:ln>
            <a:solidFill>
              <a:srgbClr val="C00000"/>
            </a:solidFill>
          </a:ln>
        </p:spPr>
      </p:pic>
    </p:spTree>
    <p:extLst>
      <p:ext uri="{BB962C8B-B14F-4D97-AF65-F5344CB8AC3E}">
        <p14:creationId xmlns:p14="http://schemas.microsoft.com/office/powerpoint/2010/main" val="415359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1A72353-8A84-4F25-A7DF-D4B6EC6F0DC1}"/>
              </a:ext>
            </a:extLst>
          </p:cNvPr>
          <p:cNvPicPr>
            <a:picLocks noChangeAspect="1"/>
          </p:cNvPicPr>
          <p:nvPr/>
        </p:nvPicPr>
        <p:blipFill>
          <a:blip r:embed="rId2"/>
          <a:stretch>
            <a:fillRect/>
          </a:stretch>
        </p:blipFill>
        <p:spPr>
          <a:xfrm>
            <a:off x="4683766" y="2932176"/>
            <a:ext cx="3408781" cy="3606736"/>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88.1 Anaconda and Tensorflow</a:t>
            </a:r>
            <a:endParaRPr lang="zh-TW" altLang="en-US" b="1" dirty="0">
              <a:solidFill>
                <a:srgbClr val="FFFF00"/>
              </a:solidFill>
            </a:endParaRPr>
          </a:p>
        </p:txBody>
      </p:sp>
      <p:sp>
        <p:nvSpPr>
          <p:cNvPr id="3" name="副標題 2"/>
          <p:cNvSpPr>
            <a:spLocks noGrp="1"/>
          </p:cNvSpPr>
          <p:nvPr>
            <p:ph type="subTitle" idx="1"/>
          </p:nvPr>
        </p:nvSpPr>
        <p:spPr>
          <a:xfrm>
            <a:off x="395537" y="1418787"/>
            <a:ext cx="8597787" cy="13308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If you have NVIDIA GPU on your system, check NVIDIA Graphic card on your system:</a:t>
            </a:r>
          </a:p>
          <a:p>
            <a:pPr marL="342900" indent="-342900" algn="l">
              <a:buClr>
                <a:srgbClr val="0070C0"/>
              </a:buClr>
              <a:buSzPct val="80000"/>
              <a:buFont typeface="Wingdings" pitchFamily="2" charset="2"/>
              <a:buChar char="u"/>
            </a:pPr>
            <a:r>
              <a:rPr lang="en-US" sz="1800" b="1" dirty="0">
                <a:solidFill>
                  <a:srgbClr val="29303B"/>
                </a:solidFill>
              </a:rPr>
              <a:t>&gt; system</a:t>
            </a:r>
          </a:p>
          <a:p>
            <a:pPr marL="342900" indent="-342900" algn="l">
              <a:buClr>
                <a:srgbClr val="0070C0"/>
              </a:buClr>
              <a:buSzPct val="80000"/>
              <a:buFont typeface="Wingdings" pitchFamily="2" charset="2"/>
              <a:buChar char="u"/>
            </a:pPr>
            <a:r>
              <a:rPr lang="en-US" sz="1800" b="1" dirty="0">
                <a:solidFill>
                  <a:srgbClr val="29303B"/>
                </a:solidFill>
              </a:rPr>
              <a:t>I have NVIDIA GPU On my system. NVIDIA GPU is not required but it makes tensorflow run faster.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0" name="Rectangle 9">
            <a:extLst>
              <a:ext uri="{FF2B5EF4-FFF2-40B4-BE49-F238E27FC236}">
                <a16:creationId xmlns:a16="http://schemas.microsoft.com/office/drawing/2014/main" id="{B4189813-1A2B-449F-834C-02AA3BD12694}"/>
              </a:ext>
            </a:extLst>
          </p:cNvPr>
          <p:cNvSpPr/>
          <p:nvPr/>
        </p:nvSpPr>
        <p:spPr>
          <a:xfrm>
            <a:off x="5068211" y="4548918"/>
            <a:ext cx="3024336"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330F7F8-D76C-4281-8FF2-A93F51D2A7B6}"/>
              </a:ext>
            </a:extLst>
          </p:cNvPr>
          <p:cNvPicPr>
            <a:picLocks noChangeAspect="1"/>
          </p:cNvPicPr>
          <p:nvPr/>
        </p:nvPicPr>
        <p:blipFill>
          <a:blip r:embed="rId3"/>
          <a:stretch>
            <a:fillRect/>
          </a:stretch>
        </p:blipFill>
        <p:spPr>
          <a:xfrm>
            <a:off x="562883" y="2927956"/>
            <a:ext cx="3897353" cy="3293189"/>
          </a:xfrm>
          <a:prstGeom prst="rect">
            <a:avLst/>
          </a:prstGeom>
          <a:ln>
            <a:solidFill>
              <a:srgbClr val="C00000"/>
            </a:solidFill>
          </a:ln>
        </p:spPr>
      </p:pic>
    </p:spTree>
    <p:extLst>
      <p:ext uri="{BB962C8B-B14F-4D97-AF65-F5344CB8AC3E}">
        <p14:creationId xmlns:p14="http://schemas.microsoft.com/office/powerpoint/2010/main" val="268968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88.1 Anaconda and Tensorflow</a:t>
            </a:r>
            <a:endParaRPr lang="zh-TW" altLang="en-US" b="1" dirty="0">
              <a:solidFill>
                <a:srgbClr val="FFFF00"/>
              </a:solidFill>
            </a:endParaRPr>
          </a:p>
        </p:txBody>
      </p:sp>
      <p:sp>
        <p:nvSpPr>
          <p:cNvPr id="3" name="副標題 2"/>
          <p:cNvSpPr>
            <a:spLocks noGrp="1"/>
          </p:cNvSpPr>
          <p:nvPr>
            <p:ph type="subTitle" idx="1"/>
          </p:nvPr>
        </p:nvSpPr>
        <p:spPr>
          <a:xfrm>
            <a:off x="395537" y="1418788"/>
            <a:ext cx="8597787" cy="6694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If you have NVIDIA GPU on your system,</a:t>
            </a:r>
          </a:p>
          <a:p>
            <a:pPr marL="342900" indent="-342900" algn="l">
              <a:buClr>
                <a:srgbClr val="0070C0"/>
              </a:buClr>
              <a:buSzPct val="80000"/>
              <a:buFont typeface="Wingdings" pitchFamily="2" charset="2"/>
              <a:buChar char="u"/>
            </a:pPr>
            <a:r>
              <a:rPr lang="en-US" sz="1800" b="1" dirty="0">
                <a:solidFill>
                  <a:srgbClr val="29303B"/>
                </a:solidFill>
              </a:rPr>
              <a:t>You can install tensorflow-</a:t>
            </a:r>
            <a:r>
              <a:rPr lang="en-US" sz="1800" b="1" dirty="0" err="1">
                <a:solidFill>
                  <a:srgbClr val="29303B"/>
                </a:solidFill>
              </a:rPr>
              <a:t>gpu</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8C5BD119-9676-4394-86A6-EA6E3A56239D}"/>
              </a:ext>
            </a:extLst>
          </p:cNvPr>
          <p:cNvPicPr>
            <a:picLocks noChangeAspect="1"/>
          </p:cNvPicPr>
          <p:nvPr/>
        </p:nvPicPr>
        <p:blipFill>
          <a:blip r:embed="rId2"/>
          <a:stretch>
            <a:fillRect/>
          </a:stretch>
        </p:blipFill>
        <p:spPr>
          <a:xfrm>
            <a:off x="4741722" y="2138170"/>
            <a:ext cx="4251602" cy="4365104"/>
          </a:xfrm>
          <a:prstGeom prst="rect">
            <a:avLst/>
          </a:prstGeom>
          <a:ln>
            <a:solidFill>
              <a:srgbClr val="C00000"/>
            </a:solidFill>
          </a:ln>
        </p:spPr>
      </p:pic>
      <p:sp>
        <p:nvSpPr>
          <p:cNvPr id="10" name="Rectangle 9">
            <a:extLst>
              <a:ext uri="{FF2B5EF4-FFF2-40B4-BE49-F238E27FC236}">
                <a16:creationId xmlns:a16="http://schemas.microsoft.com/office/drawing/2014/main" id="{B4189813-1A2B-449F-834C-02AA3BD12694}"/>
              </a:ext>
            </a:extLst>
          </p:cNvPr>
          <p:cNvSpPr/>
          <p:nvPr/>
        </p:nvSpPr>
        <p:spPr>
          <a:xfrm>
            <a:off x="4741722" y="5733256"/>
            <a:ext cx="1872208"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副標題 2">
            <a:extLst>
              <a:ext uri="{FF2B5EF4-FFF2-40B4-BE49-F238E27FC236}">
                <a16:creationId xmlns:a16="http://schemas.microsoft.com/office/drawing/2014/main" id="{7F294FAE-4B51-4037-9A1E-20832E13852C}"/>
              </a:ext>
            </a:extLst>
          </p:cNvPr>
          <p:cNvSpPr txBox="1">
            <a:spLocks/>
          </p:cNvSpPr>
          <p:nvPr/>
        </p:nvSpPr>
        <p:spPr>
          <a:xfrm>
            <a:off x="395537" y="2276872"/>
            <a:ext cx="3989363" cy="258627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&gt; “conda install tensorflow-</a:t>
            </a:r>
            <a:r>
              <a:rPr lang="en-US" sz="1800" b="1" dirty="0" err="1">
                <a:solidFill>
                  <a:srgbClr val="29303B"/>
                </a:solidFill>
              </a:rPr>
              <a:t>gpu</a:t>
            </a:r>
            <a:r>
              <a:rPr lang="en-US" sz="1800" b="1" dirty="0">
                <a:solidFill>
                  <a:srgbClr val="29303B"/>
                </a:solidFill>
              </a:rPr>
              <a:t>“ to install tensorflow-</a:t>
            </a:r>
            <a:r>
              <a:rPr lang="en-US" sz="1800" b="1" dirty="0" err="1">
                <a:solidFill>
                  <a:srgbClr val="29303B"/>
                </a:solidFill>
              </a:rPr>
              <a:t>gpu</a:t>
            </a:r>
            <a:r>
              <a:rPr lang="en-US" sz="1800" b="1" dirty="0">
                <a:solidFill>
                  <a:srgbClr val="29303B"/>
                </a:solidFill>
              </a:rPr>
              <a:t> in Anaconda environment.</a:t>
            </a:r>
          </a:p>
          <a:p>
            <a:pPr marL="342900" indent="-342900" algn="l">
              <a:buClr>
                <a:srgbClr val="0070C0"/>
              </a:buClr>
              <a:buSzPct val="80000"/>
              <a:buFont typeface="Wingdings" pitchFamily="2" charset="2"/>
              <a:buChar char="u"/>
            </a:pPr>
            <a:r>
              <a:rPr lang="en-US" sz="1800" b="1" dirty="0">
                <a:solidFill>
                  <a:srgbClr val="29303B"/>
                </a:solidFill>
              </a:rPr>
              <a:t>The following NVIDIA GPU libraries are installed:</a:t>
            </a:r>
          </a:p>
          <a:p>
            <a:pPr marL="342900" indent="-342900" algn="l">
              <a:buClr>
                <a:srgbClr val="0070C0"/>
              </a:buClr>
              <a:buSzPct val="80000"/>
              <a:buFont typeface="Wingdings" pitchFamily="2" charset="2"/>
              <a:buChar char="u"/>
            </a:pPr>
            <a:r>
              <a:rPr lang="en-US" sz="1800" b="1" dirty="0">
                <a:solidFill>
                  <a:srgbClr val="29303B"/>
                </a:solidFill>
              </a:rPr>
              <a:t>&gt; </a:t>
            </a:r>
            <a:r>
              <a:rPr lang="en-US" sz="1800" b="1" dirty="0" err="1">
                <a:solidFill>
                  <a:srgbClr val="29303B"/>
                </a:solidFill>
              </a:rPr>
              <a:t>cudatoolkit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&gt; </a:t>
            </a:r>
            <a:r>
              <a:rPr lang="en-US" sz="1800" b="1" dirty="0" err="1">
                <a:solidFill>
                  <a:srgbClr val="29303B"/>
                </a:solidFill>
              </a:rPr>
              <a:t>cudacnn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&gt; </a:t>
            </a:r>
            <a:r>
              <a:rPr lang="en-US" sz="1800" b="1" dirty="0" err="1">
                <a:solidFill>
                  <a:srgbClr val="29303B"/>
                </a:solidFill>
              </a:rPr>
              <a:t>tensoflow-gpu</a:t>
            </a:r>
            <a:endParaRPr lang="en-US" sz="1800" b="1" dirty="0">
              <a:solidFill>
                <a:srgbClr val="29303B"/>
              </a:solidFill>
            </a:endParaRPr>
          </a:p>
        </p:txBody>
      </p:sp>
    </p:spTree>
    <p:extLst>
      <p:ext uri="{BB962C8B-B14F-4D97-AF65-F5344CB8AC3E}">
        <p14:creationId xmlns:p14="http://schemas.microsoft.com/office/powerpoint/2010/main" val="61069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88.2 Jupyter Notebook</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81920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88.2 Jupyter Notebook</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1434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Jupyter Notebook</a:t>
            </a:r>
          </a:p>
          <a:p>
            <a:pPr marL="342900" indent="-342900" algn="l">
              <a:buClr>
                <a:srgbClr val="0070C0"/>
              </a:buClr>
              <a:buSzPct val="80000"/>
              <a:buFont typeface="Wingdings" pitchFamily="2" charset="2"/>
              <a:buChar char="u"/>
            </a:pPr>
            <a:r>
              <a:rPr lang="en-US" sz="1800" b="1" dirty="0">
                <a:solidFill>
                  <a:srgbClr val="29303B"/>
                </a:solidFill>
              </a:rPr>
              <a:t>Go to folder with *.</a:t>
            </a:r>
            <a:r>
              <a:rPr lang="en-US" sz="1800" b="1" dirty="0" err="1">
                <a:solidFill>
                  <a:srgbClr val="29303B"/>
                </a:solidFill>
              </a:rPr>
              <a:t>ipynb</a:t>
            </a:r>
            <a:r>
              <a:rPr lang="en-US" sz="1800" b="1" dirty="0">
                <a:solidFill>
                  <a:srgbClr val="29303B"/>
                </a:solidFill>
              </a:rPr>
              <a:t> (Jupyter notebook)</a:t>
            </a:r>
          </a:p>
          <a:p>
            <a:pPr marL="342900" indent="-342900" algn="l">
              <a:buClr>
                <a:srgbClr val="0070C0"/>
              </a:buClr>
              <a:buSzPct val="80000"/>
              <a:buFont typeface="Wingdings" pitchFamily="2" charset="2"/>
              <a:buChar char="u"/>
            </a:pPr>
            <a:r>
              <a:rPr lang="en-US" sz="1800" b="1" dirty="0">
                <a:solidFill>
                  <a:srgbClr val="29303B"/>
                </a:solidFill>
              </a:rPr>
              <a:t>&gt; cd </a:t>
            </a:r>
            <a:r>
              <a:rPr lang="en-US" sz="1800" b="1" dirty="0" err="1">
                <a:solidFill>
                  <a:srgbClr val="29303B"/>
                </a:solidFill>
              </a:rPr>
              <a:t>MLCourse</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&gt; jupyter notebook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11" name="Picture 10">
            <a:extLst>
              <a:ext uri="{FF2B5EF4-FFF2-40B4-BE49-F238E27FC236}">
                <a16:creationId xmlns:a16="http://schemas.microsoft.com/office/drawing/2014/main" id="{15F3A038-0527-41D1-9D56-B30798C667CC}"/>
              </a:ext>
            </a:extLst>
          </p:cNvPr>
          <p:cNvPicPr>
            <a:picLocks noChangeAspect="1"/>
          </p:cNvPicPr>
          <p:nvPr/>
        </p:nvPicPr>
        <p:blipFill>
          <a:blip r:embed="rId2"/>
          <a:stretch>
            <a:fillRect/>
          </a:stretch>
        </p:blipFill>
        <p:spPr>
          <a:xfrm>
            <a:off x="405044" y="2939372"/>
            <a:ext cx="3291922" cy="3416978"/>
          </a:xfrm>
          <a:prstGeom prst="rect">
            <a:avLst/>
          </a:prstGeom>
          <a:ln>
            <a:solidFill>
              <a:srgbClr val="C00000"/>
            </a:solidFill>
          </a:ln>
        </p:spPr>
      </p:pic>
      <p:pic>
        <p:nvPicPr>
          <p:cNvPr id="12" name="Picture 11">
            <a:extLst>
              <a:ext uri="{FF2B5EF4-FFF2-40B4-BE49-F238E27FC236}">
                <a16:creationId xmlns:a16="http://schemas.microsoft.com/office/drawing/2014/main" id="{761704BE-63F5-4D90-95BC-E6DCF85984FD}"/>
              </a:ext>
            </a:extLst>
          </p:cNvPr>
          <p:cNvPicPr>
            <a:picLocks noChangeAspect="1"/>
          </p:cNvPicPr>
          <p:nvPr/>
        </p:nvPicPr>
        <p:blipFill>
          <a:blip r:embed="rId3"/>
          <a:stretch>
            <a:fillRect/>
          </a:stretch>
        </p:blipFill>
        <p:spPr>
          <a:xfrm>
            <a:off x="2900419" y="3006749"/>
            <a:ext cx="5720511" cy="2384741"/>
          </a:xfrm>
          <a:prstGeom prst="rect">
            <a:avLst/>
          </a:prstGeom>
          <a:ln>
            <a:solidFill>
              <a:srgbClr val="C00000"/>
            </a:solidFill>
          </a:ln>
        </p:spPr>
      </p:pic>
    </p:spTree>
    <p:extLst>
      <p:ext uri="{BB962C8B-B14F-4D97-AF65-F5344CB8AC3E}">
        <p14:creationId xmlns:p14="http://schemas.microsoft.com/office/powerpoint/2010/main" val="326459595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11707</TotalTime>
  <Words>2427</Words>
  <Application>Microsoft Office PowerPoint</Application>
  <PresentationFormat>On-screen Show (4:3)</PresentationFormat>
  <Paragraphs>256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Cambria Math</vt:lpstr>
      <vt:lpstr>Wingdings</vt:lpstr>
      <vt:lpstr>Office 佈景主題</vt:lpstr>
      <vt:lpstr>88 Deep Learning Pre-Requisite</vt:lpstr>
      <vt:lpstr>88 Deep Learning Pre-Requisite</vt:lpstr>
      <vt:lpstr>88.1 Anaconda and Tensorflow</vt:lpstr>
      <vt:lpstr>88.1 Anaconda and Tensorflow</vt:lpstr>
      <vt:lpstr>88.1 Anaconda and Tensorflow</vt:lpstr>
      <vt:lpstr>88.1 Anaconda and Tensorflow</vt:lpstr>
      <vt:lpstr>88.1 Anaconda and Tensorflow</vt:lpstr>
      <vt:lpstr>88.2 Jupyter Notebook</vt:lpstr>
      <vt:lpstr>88.2 Jupyter Notebook</vt:lpstr>
      <vt:lpstr>88.2 Jupyter Notebook</vt:lpstr>
      <vt:lpstr>88.3 Mathematics</vt:lpstr>
      <vt:lpstr>88.3 Mathematics</vt:lpstr>
      <vt:lpstr>88.4 Gradient Descent</vt:lpstr>
      <vt:lpstr>88.4 Gradient Descent</vt:lpstr>
      <vt:lpstr>88.4 Gradient Descent</vt:lpstr>
      <vt:lpstr>88.4 Gradient Descent</vt:lpstr>
      <vt:lpstr>88.4 Gradient Descent</vt:lpstr>
      <vt:lpstr>88.4 Gradient Descent</vt:lpstr>
      <vt:lpstr>88.4 Gradient Descent</vt:lpstr>
      <vt:lpstr>88.4 Gradient Descent</vt:lpstr>
      <vt:lpstr>88.4 Gradient Descent</vt:lpstr>
      <vt:lpstr>88.4 Gradient Descent</vt:lpstr>
      <vt:lpstr>88.4 Gradient Descent</vt:lpstr>
      <vt:lpstr>88.5 Autodiff</vt:lpstr>
      <vt:lpstr>88.5 Autodiff</vt:lpstr>
      <vt:lpstr>88.5 Autodiff</vt:lpstr>
      <vt:lpstr>88.5 Autodiff</vt:lpstr>
      <vt:lpstr>88.5 Autodiff</vt:lpstr>
      <vt:lpstr>88.6 Softmax</vt:lpstr>
      <vt:lpstr>88.6 Softmax</vt:lpstr>
      <vt:lpstr>88.6 Softmax</vt:lpstr>
      <vt:lpstr>88.6 Softmax</vt:lpstr>
      <vt:lpstr>88.7 Summary</vt:lpstr>
      <vt:lpstr>88.7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6203</cp:revision>
  <dcterms:created xsi:type="dcterms:W3CDTF">2018-09-28T16:40:41Z</dcterms:created>
  <dcterms:modified xsi:type="dcterms:W3CDTF">2020-09-14T00:31:24Z</dcterms:modified>
</cp:coreProperties>
</file>