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7" r:id="rId3"/>
    <p:sldId id="320" r:id="rId4"/>
    <p:sldId id="339" r:id="rId5"/>
    <p:sldId id="340" r:id="rId6"/>
    <p:sldId id="341" r:id="rId7"/>
    <p:sldId id="342" r:id="rId8"/>
    <p:sldId id="343" r:id="rId9"/>
    <p:sldId id="344" r:id="rId10"/>
    <p:sldId id="350" r:id="rId11"/>
    <p:sldId id="351" r:id="rId12"/>
    <p:sldId id="345" r:id="rId13"/>
    <p:sldId id="346" r:id="rId14"/>
    <p:sldId id="353" r:id="rId15"/>
    <p:sldId id="352" r:id="rId16"/>
    <p:sldId id="354" r:id="rId17"/>
    <p:sldId id="347" r:id="rId18"/>
    <p:sldId id="355" r:id="rId19"/>
    <p:sldId id="356" r:id="rId20"/>
    <p:sldId id="357" r:id="rId21"/>
    <p:sldId id="349" r:id="rId22"/>
    <p:sldId id="358" r:id="rId23"/>
    <p:sldId id="359" r:id="rId24"/>
    <p:sldId id="360" r:id="rId25"/>
    <p:sldId id="361"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97" d="100"/>
          <a:sy n="97" d="100"/>
        </p:scale>
        <p:origin x="37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83 A/B Test Concept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83.3 What Can We Test?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6217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83.3 What Can We Test?</a:t>
            </a:r>
            <a:endParaRPr lang="zh-TW" altLang="en-US" b="1" dirty="0">
              <a:solidFill>
                <a:srgbClr val="FFFF00"/>
              </a:solidFill>
            </a:endParaRPr>
          </a:p>
        </p:txBody>
      </p:sp>
      <p:sp>
        <p:nvSpPr>
          <p:cNvPr id="3" name="副標題 2"/>
          <p:cNvSpPr>
            <a:spLocks noGrp="1"/>
          </p:cNvSpPr>
          <p:nvPr>
            <p:ph type="subTitle" idx="1"/>
          </p:nvPr>
        </p:nvSpPr>
        <p:spPr>
          <a:xfrm>
            <a:off x="434866" y="1340769"/>
            <a:ext cx="8291263"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What can we Test?</a:t>
            </a:r>
          </a:p>
          <a:p>
            <a:pPr marL="342900" indent="-342900" algn="l">
              <a:buClr>
                <a:srgbClr val="0070C0"/>
              </a:buClr>
              <a:buSzPct val="80000"/>
              <a:buFont typeface="Wingdings" pitchFamily="2" charset="2"/>
              <a:buChar char="u"/>
            </a:pPr>
            <a:r>
              <a:rPr lang="en-US" sz="1800" b="1" dirty="0">
                <a:solidFill>
                  <a:srgbClr val="29303B"/>
                </a:solidFill>
              </a:rPr>
              <a:t>Design changes</a:t>
            </a:r>
          </a:p>
          <a:p>
            <a:pPr marL="342900" indent="-342900" algn="l">
              <a:buClr>
                <a:srgbClr val="0070C0"/>
              </a:buClr>
              <a:buSzPct val="80000"/>
              <a:buFont typeface="Wingdings" pitchFamily="2" charset="2"/>
              <a:buChar char="u"/>
            </a:pPr>
            <a:r>
              <a:rPr lang="en-US" sz="1800" b="1" i="0" dirty="0">
                <a:solidFill>
                  <a:srgbClr val="29303B"/>
                </a:solidFill>
                <a:effectLst/>
              </a:rPr>
              <a:t>UI flow</a:t>
            </a:r>
          </a:p>
          <a:p>
            <a:pPr marL="342900" indent="-342900" algn="l">
              <a:buClr>
                <a:srgbClr val="0070C0"/>
              </a:buClr>
              <a:buSzPct val="80000"/>
              <a:buFont typeface="Wingdings" pitchFamily="2" charset="2"/>
              <a:buChar char="u"/>
            </a:pPr>
            <a:r>
              <a:rPr lang="en-US" sz="1800" b="1" dirty="0">
                <a:solidFill>
                  <a:srgbClr val="29303B"/>
                </a:solidFill>
              </a:rPr>
              <a:t>Algorithmic changes</a:t>
            </a:r>
          </a:p>
          <a:p>
            <a:pPr marL="342900" indent="-342900" algn="l">
              <a:buClr>
                <a:srgbClr val="0070C0"/>
              </a:buClr>
              <a:buSzPct val="80000"/>
              <a:buFont typeface="Wingdings" pitchFamily="2" charset="2"/>
              <a:buChar char="u"/>
            </a:pPr>
            <a:r>
              <a:rPr lang="en-US" sz="1800" b="1" i="0" dirty="0">
                <a:solidFill>
                  <a:srgbClr val="29303B"/>
                </a:solidFill>
                <a:effectLst/>
              </a:rPr>
              <a:t>Pricing changes</a:t>
            </a:r>
          </a:p>
          <a:p>
            <a:pPr marL="342900" indent="-342900" algn="l">
              <a:buClr>
                <a:srgbClr val="0070C0"/>
              </a:buClr>
              <a:buSzPct val="80000"/>
              <a:buFont typeface="Wingdings" pitchFamily="2" charset="2"/>
              <a:buChar char="u"/>
            </a:pPr>
            <a:r>
              <a:rPr lang="en-US" sz="1800" b="1" dirty="0">
                <a:solidFill>
                  <a:srgbClr val="29303B"/>
                </a:solidFill>
              </a:rPr>
              <a:t>N</a:t>
            </a:r>
            <a:r>
              <a:rPr lang="en-US" sz="1800" b="1" i="0" dirty="0">
                <a:solidFill>
                  <a:srgbClr val="29303B"/>
                </a:solidFill>
                <a:effectLst/>
              </a:rPr>
              <a:t>ame </a:t>
            </a:r>
            <a:r>
              <a:rPr lang="en-US" sz="1800" b="1" dirty="0">
                <a:solidFill>
                  <a:srgbClr val="29303B"/>
                </a:solidFill>
              </a:rPr>
              <a:t>changes</a:t>
            </a:r>
            <a:endParaRPr lang="en-US" sz="1800" b="1" i="0" dirty="0">
              <a:solidFill>
                <a:srgbClr val="29303B"/>
              </a:solidFill>
              <a:effectLst/>
            </a:endParaRP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99547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83.3 What Can We Test?</a:t>
            </a:r>
            <a:endParaRPr lang="zh-TW" altLang="en-US" b="1" dirty="0">
              <a:solidFill>
                <a:srgbClr val="FFFF00"/>
              </a:solidFill>
            </a:endParaRPr>
          </a:p>
        </p:txBody>
      </p:sp>
      <p:sp>
        <p:nvSpPr>
          <p:cNvPr id="3" name="副標題 2"/>
          <p:cNvSpPr>
            <a:spLocks noGrp="1"/>
          </p:cNvSpPr>
          <p:nvPr>
            <p:ph type="subTitle" idx="1"/>
          </p:nvPr>
        </p:nvSpPr>
        <p:spPr>
          <a:xfrm>
            <a:off x="485229" y="1340768"/>
            <a:ext cx="8291263" cy="38884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What is an A/B Test? (Explanatio</a:t>
            </a:r>
            <a:r>
              <a:rPr lang="en-US" sz="1800" b="1" dirty="0">
                <a:solidFill>
                  <a:srgbClr val="29303B"/>
                </a:solidFill>
              </a:rPr>
              <a:t>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can test all sorts of things with an A/B test.</a:t>
            </a:r>
          </a:p>
          <a:p>
            <a:pPr marL="342900" indent="-342900" algn="l">
              <a:buClr>
                <a:srgbClr val="0070C0"/>
              </a:buClr>
              <a:buSzPct val="80000"/>
              <a:buFont typeface="Wingdings" pitchFamily="2" charset="2"/>
              <a:buChar char="u"/>
            </a:pPr>
            <a:r>
              <a:rPr lang="en-US" sz="1800" b="1" i="0" dirty="0">
                <a:solidFill>
                  <a:srgbClr val="29303B"/>
                </a:solidFill>
                <a:effectLst/>
              </a:rPr>
              <a:t>We talked about design changes, the color of a button, the placement of a button, the layout of a page, and etc.</a:t>
            </a:r>
          </a:p>
          <a:p>
            <a:pPr marL="342900" indent="-342900" algn="l">
              <a:buClr>
                <a:srgbClr val="0070C0"/>
              </a:buClr>
              <a:buSzPct val="80000"/>
              <a:buFont typeface="Wingdings" pitchFamily="2" charset="2"/>
              <a:buChar char="u"/>
            </a:pPr>
            <a:r>
              <a:rPr lang="en-US" sz="1800" b="1" i="0" dirty="0">
                <a:solidFill>
                  <a:srgbClr val="29303B"/>
                </a:solidFill>
                <a:effectLst/>
              </a:rPr>
              <a:t>It might be a whole UI flow so maybe you're actually changing the way that your purchase pipeline works and how people check out on your website and you can actually measure the effect of that.</a:t>
            </a:r>
          </a:p>
          <a:p>
            <a:pPr marL="342900" indent="-342900" algn="l">
              <a:buClr>
                <a:srgbClr val="0070C0"/>
              </a:buClr>
              <a:buSzPct val="80000"/>
              <a:buFont typeface="Wingdings" pitchFamily="2" charset="2"/>
              <a:buChar char="u"/>
            </a:pPr>
            <a:r>
              <a:rPr lang="en-US" sz="1800" b="1" i="0" dirty="0">
                <a:solidFill>
                  <a:srgbClr val="29303B"/>
                </a:solidFill>
                <a:effectLst/>
              </a:rPr>
              <a:t>Algorithmic changes: In the example of movie recommendations</a:t>
            </a:r>
            <a:r>
              <a:rPr lang="en-US" sz="1800" b="1" dirty="0">
                <a:solidFill>
                  <a:srgbClr val="29303B"/>
                </a:solidFill>
              </a:rPr>
              <a:t>, m</a:t>
            </a:r>
            <a:r>
              <a:rPr lang="en-US" sz="1800" b="1" i="0" dirty="0">
                <a:solidFill>
                  <a:srgbClr val="29303B"/>
                </a:solidFill>
                <a:effectLst/>
              </a:rPr>
              <a:t>aybe I want to test one algorithm versus another and instead of relying on error metrics and my ability to do train tests, what I really care about is driving purchases or rentals or whatever it is on this website and an A/B test can maybe directly measure the impact of this algorithm on the end result that I actually care about and not just my ability to predict movies that other people have already seen.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42774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83.3 What Can We Test?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7799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What is an A/B Test? (Explanatio</a:t>
            </a:r>
            <a:r>
              <a:rPr lang="en-US" sz="1800" b="1" dirty="0">
                <a:solidFill>
                  <a:srgbClr val="29303B"/>
                </a:solidFill>
              </a:rPr>
              <a:t>n)</a:t>
            </a:r>
          </a:p>
          <a:p>
            <a:pPr marL="342900" indent="-342900" algn="l">
              <a:buClr>
                <a:srgbClr val="0070C0"/>
              </a:buClr>
              <a:buSzPct val="80000"/>
              <a:buFont typeface="Wingdings" pitchFamily="2" charset="2"/>
              <a:buChar char="u"/>
            </a:pPr>
            <a:r>
              <a:rPr lang="en-US" sz="1800" b="1" i="0" dirty="0">
                <a:solidFill>
                  <a:srgbClr val="29303B"/>
                </a:solidFill>
                <a:effectLst/>
              </a:rPr>
              <a:t>Pricing changes: </a:t>
            </a:r>
            <a:r>
              <a:rPr lang="en-US" sz="1800" b="1" dirty="0">
                <a:solidFill>
                  <a:srgbClr val="29303B"/>
                </a:solidFill>
              </a:rPr>
              <a:t>T</a:t>
            </a:r>
            <a:r>
              <a:rPr lang="en-US" sz="1800" b="1" i="0" dirty="0">
                <a:solidFill>
                  <a:srgbClr val="29303B"/>
                </a:solidFill>
                <a:effectLst/>
              </a:rPr>
              <a:t>his one gets a little bit controversial. In theory, you can actually experiment with different price points using an A/B test and see if it actually increases volume to offset for the price difference or whatever, but use that one with caution. </a:t>
            </a:r>
          </a:p>
          <a:p>
            <a:pPr marL="342900" indent="-342900" algn="l">
              <a:buClr>
                <a:srgbClr val="0070C0"/>
              </a:buClr>
              <a:buSzPct val="80000"/>
              <a:buFont typeface="Wingdings" pitchFamily="2" charset="2"/>
              <a:buChar char="u"/>
            </a:pPr>
            <a:r>
              <a:rPr lang="en-US" sz="1800" b="1" i="0" dirty="0">
                <a:solidFill>
                  <a:srgbClr val="29303B"/>
                </a:solidFill>
                <a:effectLst/>
              </a:rPr>
              <a:t>If customers catch </a:t>
            </a:r>
            <a:r>
              <a:rPr lang="en-US" sz="1800" b="1" dirty="0">
                <a:solidFill>
                  <a:srgbClr val="29303B"/>
                </a:solidFill>
              </a:rPr>
              <a:t>that</a:t>
            </a:r>
            <a:r>
              <a:rPr lang="en-US" sz="1800" b="1" i="0" dirty="0">
                <a:solidFill>
                  <a:srgbClr val="29303B"/>
                </a:solidFill>
                <a:effectLst/>
              </a:rPr>
              <a:t> other people are getting better prices than they are for no good reason, they are not going to be very happy with you.</a:t>
            </a:r>
          </a:p>
          <a:p>
            <a:pPr marL="342900" indent="-342900" algn="l">
              <a:buClr>
                <a:srgbClr val="0070C0"/>
              </a:buClr>
              <a:buSzPct val="80000"/>
              <a:buFont typeface="Wingdings" pitchFamily="2" charset="2"/>
              <a:buChar char="u"/>
            </a:pPr>
            <a:r>
              <a:rPr lang="en-US" sz="1800" b="1" dirty="0">
                <a:solidFill>
                  <a:srgbClr val="29303B"/>
                </a:solidFill>
              </a:rPr>
              <a:t>K</a:t>
            </a:r>
            <a:r>
              <a:rPr lang="en-US" sz="1800" b="1" i="0" dirty="0">
                <a:solidFill>
                  <a:srgbClr val="29303B"/>
                </a:solidFill>
                <a:effectLst/>
              </a:rPr>
              <a:t>eep in mind doing pricing experiments can have a negative backlash and you don't want to be in that situation.</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nything else you can come up with, really any change that impacts how users interact with your site is worth testing.</a:t>
            </a:r>
          </a:p>
          <a:p>
            <a:pPr marL="342900" indent="-342900" algn="l">
              <a:buClr>
                <a:srgbClr val="0070C0"/>
              </a:buClr>
              <a:buSzPct val="80000"/>
              <a:buFont typeface="Wingdings" pitchFamily="2" charset="2"/>
              <a:buChar char="u"/>
            </a:pPr>
            <a:r>
              <a:rPr lang="en-US" sz="1800" b="1" i="0" dirty="0">
                <a:solidFill>
                  <a:srgbClr val="29303B"/>
                </a:solidFill>
                <a:effectLst/>
              </a:rPr>
              <a:t>Maybe it's even making the website faster or it could be anything.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1113190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83.4 How do We Measure Conversion?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2652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83.4 How do We Measure Conversion?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7718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We Measure Conversion?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Ideally choose what you are trying to influence</a:t>
            </a:r>
          </a:p>
          <a:p>
            <a:pPr marL="800100" lvl="1" indent="-342900" algn="l">
              <a:buClr>
                <a:srgbClr val="0070C0"/>
              </a:buClr>
              <a:buSzPct val="80000"/>
              <a:buFont typeface="Wingdings" pitchFamily="2" charset="2"/>
              <a:buChar char="u"/>
            </a:pPr>
            <a:r>
              <a:rPr lang="en-US" sz="1800" b="1" dirty="0">
                <a:solidFill>
                  <a:srgbClr val="29303B"/>
                </a:solidFill>
              </a:rPr>
              <a:t>Order amounts</a:t>
            </a:r>
          </a:p>
          <a:p>
            <a:pPr marL="800100" lvl="1" indent="-342900" algn="l">
              <a:buClr>
                <a:srgbClr val="0070C0"/>
              </a:buClr>
              <a:buSzPct val="80000"/>
              <a:buFont typeface="Wingdings" pitchFamily="2" charset="2"/>
              <a:buChar char="u"/>
            </a:pPr>
            <a:r>
              <a:rPr lang="en-US" sz="1800" b="1" dirty="0">
                <a:solidFill>
                  <a:srgbClr val="29303B"/>
                </a:solidFill>
              </a:rPr>
              <a:t>Profit</a:t>
            </a:r>
          </a:p>
          <a:p>
            <a:pPr marL="800100" lvl="1" indent="-342900" algn="l">
              <a:buClr>
                <a:srgbClr val="0070C0"/>
              </a:buClr>
              <a:buSzPct val="80000"/>
              <a:buFont typeface="Wingdings" pitchFamily="2" charset="2"/>
              <a:buChar char="u"/>
            </a:pPr>
            <a:r>
              <a:rPr lang="en-US" sz="1800" b="1" dirty="0">
                <a:solidFill>
                  <a:srgbClr val="29303B"/>
                </a:solidFill>
              </a:rPr>
              <a:t>Ad Clicks</a:t>
            </a:r>
          </a:p>
          <a:p>
            <a:pPr marL="800100" lvl="1" indent="-342900" algn="l">
              <a:buClr>
                <a:srgbClr val="0070C0"/>
              </a:buClr>
              <a:buSzPct val="80000"/>
              <a:buFont typeface="Wingdings" pitchFamily="2" charset="2"/>
              <a:buChar char="u"/>
            </a:pPr>
            <a:r>
              <a:rPr lang="en-US" sz="1800" b="1" dirty="0">
                <a:solidFill>
                  <a:srgbClr val="29303B"/>
                </a:solidFill>
              </a:rPr>
              <a:t>Order Quantity</a:t>
            </a:r>
          </a:p>
          <a:p>
            <a:pPr marL="342900" indent="-342900" algn="l">
              <a:buClr>
                <a:srgbClr val="0070C0"/>
              </a:buClr>
              <a:buSzPct val="80000"/>
              <a:buFont typeface="Wingdings" pitchFamily="2" charset="2"/>
              <a:buChar char="u"/>
            </a:pPr>
            <a:r>
              <a:rPr lang="en-US" sz="1800" b="1" dirty="0">
                <a:solidFill>
                  <a:srgbClr val="29303B"/>
                </a:solidFill>
              </a:rPr>
              <a:t>But attributing actions downstream from your change can be hard</a:t>
            </a:r>
          </a:p>
          <a:p>
            <a:pPr marL="800100" lvl="1" indent="-342900" algn="l">
              <a:buClr>
                <a:srgbClr val="0070C0"/>
              </a:buClr>
              <a:buSzPct val="80000"/>
              <a:buFont typeface="Wingdings" pitchFamily="2" charset="2"/>
              <a:buChar char="u"/>
            </a:pPr>
            <a:r>
              <a:rPr lang="en-US" sz="1800" b="1" dirty="0">
                <a:solidFill>
                  <a:srgbClr val="29303B"/>
                </a:solidFill>
              </a:rPr>
              <a:t>Especially if you are running more than one experiment</a:t>
            </a:r>
          </a:p>
          <a:p>
            <a:pPr algn="l">
              <a:buClr>
                <a:srgbClr val="0070C0"/>
              </a:buClr>
              <a:buSzPct val="80000"/>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210450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83.4 How do We Measure Conversion?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5051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We Measure Conversion?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first thing you need to figure out when you're designing an experiment on a website is what are you trying to optimize for?</a:t>
            </a:r>
          </a:p>
          <a:p>
            <a:pPr marL="342900" indent="-342900" algn="l">
              <a:buClr>
                <a:srgbClr val="0070C0"/>
              </a:buClr>
              <a:buSzPct val="80000"/>
              <a:buFont typeface="Wingdings" pitchFamily="2" charset="2"/>
              <a:buChar char="u"/>
            </a:pPr>
            <a:r>
              <a:rPr lang="en-US" sz="1800" b="1" i="0" dirty="0">
                <a:solidFill>
                  <a:srgbClr val="29303B"/>
                </a:solidFill>
                <a:effectLst/>
              </a:rPr>
              <a:t>What is it that you really want to drive with this change? And this isn't always a very obvious thing, right? </a:t>
            </a:r>
          </a:p>
          <a:p>
            <a:pPr marL="342900" indent="-342900" algn="l">
              <a:buClr>
                <a:srgbClr val="0070C0"/>
              </a:buClr>
              <a:buSzPct val="80000"/>
              <a:buFont typeface="Wingdings" pitchFamily="2" charset="2"/>
              <a:buChar char="u"/>
            </a:pPr>
            <a:r>
              <a:rPr lang="en-US" sz="1800" b="1" i="0" dirty="0">
                <a:solidFill>
                  <a:srgbClr val="29303B"/>
                </a:solidFill>
                <a:effectLst/>
              </a:rPr>
              <a:t>Maybe it's the amount that people spend, the amount of revenue</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ell, we talked about the problems with variance in using amount spent, but if you have enough data, you can still reach convergence on that metric at a lot of times, but maybe that's not what you actually want to optimize for.</a:t>
            </a:r>
          </a:p>
          <a:p>
            <a:pPr marL="342900" indent="-342900" algn="l">
              <a:buClr>
                <a:srgbClr val="0070C0"/>
              </a:buClr>
              <a:buSzPct val="80000"/>
              <a:buFont typeface="Wingdings" pitchFamily="2" charset="2"/>
              <a:buChar char="u"/>
            </a:pPr>
            <a:r>
              <a:rPr lang="en-US" sz="1800" b="1" i="0" dirty="0">
                <a:solidFill>
                  <a:srgbClr val="29303B"/>
                </a:solidFill>
                <a:effectLst/>
              </a:rPr>
              <a:t>Maybe you're actually selling some items at a loss intentionally just to capture your market share or there's more complexity that goes into your pricing strategy than just top line revenue.</a:t>
            </a:r>
          </a:p>
          <a:p>
            <a:pPr marL="342900" indent="-342900" algn="l">
              <a:buClr>
                <a:srgbClr val="0070C0"/>
              </a:buClr>
              <a:buSzPct val="80000"/>
              <a:buFont typeface="Wingdings" pitchFamily="2" charset="2"/>
              <a:buChar char="u"/>
            </a:pPr>
            <a:r>
              <a:rPr lang="en-US" sz="1800" b="1" i="0" dirty="0">
                <a:solidFill>
                  <a:srgbClr val="29303B"/>
                </a:solidFill>
                <a:effectLst/>
              </a:rPr>
              <a:t>Maybe what you really want to measure is profit and that can be a very tricky thing to measure because a lot of things cut into how much money a given product might make and those things might not always be obvious.</a:t>
            </a:r>
          </a:p>
          <a:p>
            <a:pPr marL="342900" indent="-342900" algn="l">
              <a:buClr>
                <a:srgbClr val="0070C0"/>
              </a:buClr>
              <a:buSzPct val="80000"/>
              <a:buFont typeface="Wingdings" pitchFamily="2" charset="2"/>
              <a:buChar char="u"/>
            </a:pPr>
            <a:r>
              <a:rPr lang="en-US" sz="1800" b="1" i="0" dirty="0">
                <a:solidFill>
                  <a:srgbClr val="29303B"/>
                </a:solidFill>
                <a:effectLst/>
              </a:rPr>
              <a:t>And again, if you have loss leaders, this experiment will discount the effect that those are supposed to have.</a:t>
            </a:r>
            <a:endParaRPr lang="en-US" sz="1800" b="1" dirty="0">
              <a:solidFill>
                <a:srgbClr val="29303B"/>
              </a:solidFill>
            </a:endParaRPr>
          </a:p>
          <a:p>
            <a:pPr algn="l">
              <a:buClr>
                <a:srgbClr val="0070C0"/>
              </a:buClr>
              <a:buSzPct val="80000"/>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147683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83.3 How do We Measure Conversion?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4280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We Measure Conversion? (Explanation)</a:t>
            </a:r>
          </a:p>
          <a:p>
            <a:pPr marL="342900" indent="-342900" algn="l">
              <a:buClr>
                <a:srgbClr val="0070C0"/>
              </a:buClr>
              <a:buSzPct val="80000"/>
              <a:buFont typeface="Wingdings" pitchFamily="2" charset="2"/>
              <a:buChar char="u"/>
            </a:pPr>
            <a:r>
              <a:rPr lang="en-US" sz="1800" b="1" i="0" dirty="0">
                <a:solidFill>
                  <a:srgbClr val="29303B"/>
                </a:solidFill>
                <a:effectLst/>
              </a:rPr>
              <a:t>Bottom line, you have to talk to the business owners of the area that's being tested and figure out what it is they're trying to optimize for</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hat are they being measured on</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What is their success measured on</a:t>
            </a:r>
            <a:r>
              <a:rPr lang="en-US" sz="1800" b="1" dirty="0">
                <a:solidFill>
                  <a:srgbClr val="29303B"/>
                </a:solidFill>
              </a:rPr>
              <a:t>?</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hat are their key performance indicators or whatever the MBAs want to call it and make sure that we're measuring the thing that actually matters to them?</a:t>
            </a:r>
          </a:p>
          <a:p>
            <a:pPr marL="342900" indent="-342900" algn="l">
              <a:buClr>
                <a:srgbClr val="0070C0"/>
              </a:buClr>
              <a:buSzPct val="80000"/>
              <a:buFont typeface="Wingdings" pitchFamily="2" charset="2"/>
              <a:buChar char="u"/>
            </a:pPr>
            <a:r>
              <a:rPr lang="en-US" sz="1800" b="1" i="0" dirty="0">
                <a:solidFill>
                  <a:srgbClr val="29303B"/>
                </a:solidFill>
                <a:effectLst/>
              </a:rPr>
              <a:t>Maybe you just care about driving ad clicks on your website or order quantities to reduce variance. </a:t>
            </a:r>
          </a:p>
          <a:p>
            <a:pPr marL="342900" indent="-342900" algn="l">
              <a:buClr>
                <a:srgbClr val="0070C0"/>
              </a:buClr>
              <a:buSzPct val="80000"/>
              <a:buFont typeface="Wingdings" pitchFamily="2" charset="2"/>
              <a:buChar char="u"/>
            </a:pPr>
            <a:r>
              <a:rPr lang="en-US" sz="1800" b="1" i="0" dirty="0">
                <a:solidFill>
                  <a:srgbClr val="29303B"/>
                </a:solidFill>
                <a:effectLst/>
              </a:rPr>
              <a:t>Maybe people are okay with that.</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 measure more than one thing at once too.</a:t>
            </a:r>
          </a:p>
          <a:p>
            <a:pPr marL="342900" indent="-342900" algn="l">
              <a:buClr>
                <a:srgbClr val="0070C0"/>
              </a:buClr>
              <a:buSzPct val="80000"/>
              <a:buFont typeface="Wingdings" pitchFamily="2" charset="2"/>
              <a:buChar char="u"/>
            </a:pPr>
            <a:r>
              <a:rPr lang="en-US" sz="1800" b="1" i="0" dirty="0">
                <a:solidFill>
                  <a:srgbClr val="29303B"/>
                </a:solidFill>
                <a:effectLst/>
              </a:rPr>
              <a:t>You don't have to pick one.</a:t>
            </a:r>
          </a:p>
          <a:p>
            <a:pPr marL="342900" indent="-342900" algn="l">
              <a:buClr>
                <a:srgbClr val="0070C0"/>
              </a:buClr>
              <a:buSzPct val="80000"/>
              <a:buFont typeface="Wingdings" pitchFamily="2" charset="2"/>
              <a:buChar char="u"/>
            </a:pPr>
            <a:r>
              <a:rPr lang="en-US" sz="1800" b="1" i="0" dirty="0">
                <a:solidFill>
                  <a:srgbClr val="29303B"/>
                </a:solidFill>
                <a:effectLst/>
              </a:rPr>
              <a:t>You can actually report on the effect of many different things, revenue, profit, clicks, ad views.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47438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83.3 How do We Measure Conversion?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6911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We Measure Conversion?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these things are all moving in the right direction together, that's a very strong sign that this change had a positive impact in more ways than one?</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hy limit yourself to one metric? </a:t>
            </a:r>
          </a:p>
          <a:p>
            <a:pPr marL="342900" indent="-342900" algn="l">
              <a:buClr>
                <a:srgbClr val="0070C0"/>
              </a:buClr>
              <a:buSzPct val="80000"/>
              <a:buFont typeface="Wingdings" pitchFamily="2" charset="2"/>
              <a:buChar char="u"/>
            </a:pPr>
            <a:r>
              <a:rPr lang="en-US" sz="1800" b="1" i="0" dirty="0">
                <a:solidFill>
                  <a:srgbClr val="29303B"/>
                </a:solidFill>
                <a:effectLst/>
              </a:rPr>
              <a:t>Just make sure you know which one matters the most and what’s going to be your criteria for success of this experiment ahead of time. </a:t>
            </a:r>
          </a:p>
          <a:p>
            <a:pPr marL="342900" indent="-342900" algn="l">
              <a:buClr>
                <a:srgbClr val="0070C0"/>
              </a:buClr>
              <a:buSzPct val="80000"/>
              <a:buFont typeface="Wingdings" pitchFamily="2" charset="2"/>
              <a:buChar char="u"/>
            </a:pPr>
            <a:r>
              <a:rPr lang="en-US" sz="1800" b="1" i="0" dirty="0">
                <a:solidFill>
                  <a:srgbClr val="29303B"/>
                </a:solidFill>
                <a:effectLst/>
              </a:rPr>
              <a:t>Another thing to watch out for is attributing convergence to a change downstream. </a:t>
            </a:r>
          </a:p>
          <a:p>
            <a:pPr marL="342900" indent="-342900" algn="l">
              <a:buClr>
                <a:srgbClr val="0070C0"/>
              </a:buClr>
              <a:buSzPct val="80000"/>
              <a:buFont typeface="Wingdings" pitchFamily="2" charset="2"/>
              <a:buChar char="u"/>
            </a:pPr>
            <a:r>
              <a:rPr lang="en-US" sz="1800" b="1" i="0" dirty="0">
                <a:solidFill>
                  <a:srgbClr val="29303B"/>
                </a:solidFill>
                <a:effectLst/>
              </a:rPr>
              <a:t>If the action you're trying to drive doesn't happen immediately upon the user experiencing the thing that you're testing, things get a little bit dodgy.</a:t>
            </a:r>
          </a:p>
          <a:p>
            <a:pPr marL="342900" indent="-342900" algn="l">
              <a:buClr>
                <a:srgbClr val="0070C0"/>
              </a:buClr>
              <a:buSzPct val="80000"/>
              <a:buFont typeface="Wingdings" pitchFamily="2" charset="2"/>
              <a:buChar char="u"/>
            </a:pPr>
            <a:r>
              <a:rPr lang="en-US" sz="1800" b="1" i="0" dirty="0">
                <a:solidFill>
                  <a:srgbClr val="29303B"/>
                </a:solidFill>
                <a:effectLst/>
              </a:rPr>
              <a:t>Let's say I changed the color of the button on page A.</a:t>
            </a:r>
          </a:p>
          <a:p>
            <a:pPr marL="342900" indent="-342900" algn="l">
              <a:buClr>
                <a:srgbClr val="0070C0"/>
              </a:buClr>
              <a:buSzPct val="80000"/>
              <a:buFont typeface="Wingdings" pitchFamily="2" charset="2"/>
              <a:buChar char="u"/>
            </a:pPr>
            <a:r>
              <a:rPr lang="en-US" sz="1800" b="1" i="0" dirty="0">
                <a:solidFill>
                  <a:srgbClr val="29303B"/>
                </a:solidFill>
                <a:effectLst/>
              </a:rPr>
              <a:t>The user then goes to page B and does something else and ultimately buys something from page C.</a:t>
            </a:r>
          </a:p>
          <a:p>
            <a:pPr marL="342900" indent="-342900" algn="l">
              <a:buClr>
                <a:srgbClr val="0070C0"/>
              </a:buClr>
              <a:buSzPct val="80000"/>
              <a:buFont typeface="Wingdings" pitchFamily="2" charset="2"/>
              <a:buChar char="u"/>
            </a:pPr>
            <a:r>
              <a:rPr lang="en-US" sz="1800" b="1" i="0" dirty="0">
                <a:solidFill>
                  <a:srgbClr val="29303B"/>
                </a:solidFill>
                <a:effectLst/>
              </a:rPr>
              <a:t>Well, who gets credit for that purchase?</a:t>
            </a:r>
          </a:p>
          <a:p>
            <a:pPr marL="342900" indent="-342900" algn="l">
              <a:buClr>
                <a:srgbClr val="0070C0"/>
              </a:buClr>
              <a:buSzPct val="80000"/>
              <a:buFont typeface="Wingdings" pitchFamily="2" charset="2"/>
              <a:buChar char="u"/>
            </a:pPr>
            <a:r>
              <a:rPr lang="en-US" sz="1800" b="1" i="0" dirty="0">
                <a:solidFill>
                  <a:srgbClr val="29303B"/>
                </a:solidFill>
                <a:effectLst/>
              </a:rPr>
              <a:t>Is it page A or page B or something in between?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413033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83.3 How do We Measure Conversion?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2039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We Measure Conversion?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Do I discount the credit for that conversion depending on how many clicks that person took to get to the conversion action?</a:t>
            </a:r>
          </a:p>
          <a:p>
            <a:pPr marL="342900" indent="-342900" algn="l">
              <a:buClr>
                <a:srgbClr val="0070C0"/>
              </a:buClr>
              <a:buSzPct val="80000"/>
              <a:buFont typeface="Wingdings" pitchFamily="2" charset="2"/>
              <a:buChar char="u"/>
            </a:pPr>
            <a:r>
              <a:rPr lang="en-US" sz="1800" b="1" i="0" dirty="0">
                <a:solidFill>
                  <a:srgbClr val="29303B"/>
                </a:solidFill>
                <a:effectLst/>
              </a:rPr>
              <a:t>Do I just discard any conversion action that doesn't happen immediately after seeing that change?</a:t>
            </a:r>
          </a:p>
          <a:p>
            <a:pPr marL="342900" indent="-342900" algn="l">
              <a:buClr>
                <a:srgbClr val="0070C0"/>
              </a:buClr>
              <a:buSzPct val="80000"/>
              <a:buFont typeface="Wingdings" pitchFamily="2" charset="2"/>
              <a:buChar char="u"/>
            </a:pPr>
            <a:r>
              <a:rPr lang="en-US" sz="1800" b="1" i="0" dirty="0">
                <a:solidFill>
                  <a:srgbClr val="29303B"/>
                </a:solidFill>
                <a:effectLst/>
              </a:rPr>
              <a:t>These are complicated things.</a:t>
            </a:r>
          </a:p>
          <a:p>
            <a:pPr marL="342900" indent="-342900" algn="l">
              <a:buClr>
                <a:srgbClr val="0070C0"/>
              </a:buClr>
              <a:buSzPct val="80000"/>
              <a:buFont typeface="Wingdings" pitchFamily="2" charset="2"/>
              <a:buChar char="u"/>
            </a:pPr>
            <a:r>
              <a:rPr lang="en-US" sz="1800" b="1" i="0" dirty="0">
                <a:solidFill>
                  <a:srgbClr val="29303B"/>
                </a:solidFill>
                <a:effectLst/>
              </a:rPr>
              <a:t>It's very easy to produce misleading results by fledging how you account for these different distances between the conversion and the change that you're measuring. </a:t>
            </a:r>
          </a:p>
          <a:p>
            <a:pPr marL="342900" indent="-342900" algn="l">
              <a:buClr>
                <a:srgbClr val="0070C0"/>
              </a:buClr>
              <a:buSzPct val="80000"/>
              <a:buFont typeface="Wingdings" pitchFamily="2" charset="2"/>
              <a:buChar char="u"/>
            </a:pPr>
            <a:r>
              <a:rPr lang="en-US" sz="1800" b="1" i="0" dirty="0">
                <a:solidFill>
                  <a:srgbClr val="29303B"/>
                </a:solidFill>
                <a:effectLst/>
              </a:rPr>
              <a:t>So keep that in mind too.</a:t>
            </a:r>
          </a:p>
          <a:p>
            <a:pPr marL="342900" indent="-342900" algn="l">
              <a:buClr>
                <a:srgbClr val="0070C0"/>
              </a:buClr>
              <a:buSzPct val="80000"/>
              <a:buFont typeface="Wingdings" pitchFamily="2" charset="2"/>
              <a:buChar char="u"/>
            </a:pPr>
            <a:endParaRPr lang="en-US" sz="1800" b="1" i="0" dirty="0">
              <a:solidFill>
                <a:srgbClr val="29303B"/>
              </a:solidFill>
              <a:effectLst/>
            </a:endParaRPr>
          </a:p>
          <a:p>
            <a:pPr marL="342900" indent="-342900" algn="l">
              <a:buClr>
                <a:srgbClr val="0070C0"/>
              </a:buClr>
              <a:buSzPct val="80000"/>
              <a:buFont typeface="Wingdings" pitchFamily="2" charset="2"/>
              <a:buChar char="u"/>
            </a:pPr>
            <a:endParaRPr lang="en-US" sz="1800" b="1" i="0" dirty="0">
              <a:solidFill>
                <a:srgbClr val="29303B"/>
              </a:solidFill>
              <a:effectLst/>
            </a:endParaRPr>
          </a:p>
          <a:p>
            <a:pPr marL="342900" indent="-342900" algn="l">
              <a:buClr>
                <a:srgbClr val="0070C0"/>
              </a:buClr>
              <a:buSzPct val="80000"/>
              <a:buFont typeface="Wingdings" pitchFamily="2" charset="2"/>
              <a:buChar char="u"/>
            </a:pPr>
            <a:endParaRPr lang="en-US" sz="1800" b="1" i="0" dirty="0">
              <a:solidFill>
                <a:srgbClr val="29303B"/>
              </a:solidFill>
              <a:effectLst/>
            </a:endParaRP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59148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 A/B Test Concept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A/B Test Concept</a:t>
            </a:r>
          </a:p>
          <a:p>
            <a:pPr marL="342900" indent="-342900" algn="l">
              <a:buClr>
                <a:srgbClr val="0070C0"/>
              </a:buClr>
              <a:buSzPct val="80000"/>
              <a:buFont typeface="Wingdings" pitchFamily="2" charset="2"/>
              <a:buChar char="u"/>
            </a:pPr>
            <a:r>
              <a:rPr lang="en-US" sz="1800" b="1" i="0" dirty="0">
                <a:solidFill>
                  <a:srgbClr val="29303B"/>
                </a:solidFill>
                <a:effectLst/>
              </a:rPr>
              <a:t>If you work as a data scientist at a web company, you'll probably be asked to spend some time analyzing the results of A/B tests.</a:t>
            </a:r>
          </a:p>
          <a:p>
            <a:pPr marL="342900" indent="-342900" algn="l">
              <a:buClr>
                <a:srgbClr val="0070C0"/>
              </a:buClr>
              <a:buSzPct val="80000"/>
              <a:buFont typeface="Wingdings" pitchFamily="2" charset="2"/>
              <a:buChar char="u"/>
            </a:pPr>
            <a:r>
              <a:rPr lang="en-US" sz="1800" b="1" i="0" dirty="0">
                <a:solidFill>
                  <a:srgbClr val="29303B"/>
                </a:solidFill>
                <a:effectLst/>
              </a:rPr>
              <a:t>These are basically controlled experiments on a website to measure the impact of a given change.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83.5 Variance Is Your Enemy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28970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83.5 Variance Is Your Enemy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8519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Variance is Your Enemy </a:t>
            </a:r>
          </a:p>
          <a:p>
            <a:pPr marL="342900" indent="-342900" algn="l">
              <a:buClr>
                <a:srgbClr val="0070C0"/>
              </a:buClr>
              <a:buSzPct val="80000"/>
              <a:buFont typeface="Wingdings" pitchFamily="2" charset="2"/>
              <a:buChar char="u"/>
            </a:pPr>
            <a:r>
              <a:rPr lang="en-US" sz="1800" b="1" dirty="0">
                <a:solidFill>
                  <a:srgbClr val="29303B"/>
                </a:solidFill>
              </a:rPr>
              <a:t>Common Mistakes:</a:t>
            </a:r>
          </a:p>
          <a:p>
            <a:pPr marL="800100" lvl="1" indent="-342900" algn="l">
              <a:buClr>
                <a:srgbClr val="0070C0"/>
              </a:buClr>
              <a:buSzPct val="80000"/>
              <a:buFont typeface="Wingdings" pitchFamily="2" charset="2"/>
              <a:buChar char="u"/>
            </a:pPr>
            <a:r>
              <a:rPr lang="en-US" sz="1800" b="1" dirty="0">
                <a:solidFill>
                  <a:srgbClr val="29303B"/>
                </a:solidFill>
              </a:rPr>
              <a:t>Run a test for some small period of time that results in a few purchases to analyze</a:t>
            </a:r>
          </a:p>
          <a:p>
            <a:pPr marL="800100" lvl="1" indent="-342900" algn="l">
              <a:buClr>
                <a:srgbClr val="0070C0"/>
              </a:buClr>
              <a:buSzPct val="80000"/>
              <a:buFont typeface="Wingdings" pitchFamily="2" charset="2"/>
              <a:buChar char="u"/>
            </a:pPr>
            <a:r>
              <a:rPr lang="en-US" sz="1800" b="1" dirty="0">
                <a:solidFill>
                  <a:srgbClr val="29303B"/>
                </a:solidFill>
              </a:rPr>
              <a:t> You take the mean order amount from A and B, and declare victory or defeat.</a:t>
            </a:r>
          </a:p>
          <a:p>
            <a:pPr marL="800100" lvl="1" indent="-342900" algn="l">
              <a:buClr>
                <a:srgbClr val="0070C0"/>
              </a:buClr>
              <a:buSzPct val="80000"/>
              <a:buFont typeface="Wingdings" pitchFamily="2" charset="2"/>
              <a:buChar char="u"/>
            </a:pPr>
            <a:r>
              <a:rPr lang="en-US" sz="1800" b="1" dirty="0">
                <a:solidFill>
                  <a:srgbClr val="29303B"/>
                </a:solidFill>
              </a:rPr>
              <a:t>But, there is so much random variation in order amount to begin with, that your result was just based on change</a:t>
            </a:r>
          </a:p>
          <a:p>
            <a:pPr marL="800100" lvl="1" indent="-342900" algn="l">
              <a:buClr>
                <a:srgbClr val="0070C0"/>
              </a:buClr>
              <a:buSzPct val="80000"/>
              <a:buFont typeface="Wingdings" pitchFamily="2" charset="2"/>
              <a:buChar char="u"/>
            </a:pPr>
            <a:r>
              <a:rPr lang="en-US" sz="1800" b="1" dirty="0">
                <a:solidFill>
                  <a:srgbClr val="29303B"/>
                </a:solidFill>
              </a:rPr>
              <a:t>You then fool yourself into thinking some change to your website, which could actually be harmful, has made tons of money.</a:t>
            </a:r>
          </a:p>
          <a:p>
            <a:pPr marL="800100" lvl="1" indent="-342900" algn="l">
              <a:buClr>
                <a:srgbClr val="0070C0"/>
              </a:buClr>
              <a:buSzPct val="80000"/>
              <a:buFont typeface="Wingdings" pitchFamily="2" charset="2"/>
              <a:buChar char="u"/>
            </a:pPr>
            <a:r>
              <a:rPr lang="en-US" sz="1800" b="1" dirty="0">
                <a:solidFill>
                  <a:srgbClr val="29303B"/>
                </a:solidFill>
              </a:rPr>
              <a:t>Sometimes you need to also look at conversion metrics with less variance</a:t>
            </a:r>
          </a:p>
          <a:p>
            <a:pPr marL="800100" lvl="1" indent="-342900" algn="l">
              <a:buClr>
                <a:srgbClr val="0070C0"/>
              </a:buClr>
              <a:buSzPct val="80000"/>
              <a:buFont typeface="Wingdings" pitchFamily="2" charset="2"/>
              <a:buChar char="u"/>
            </a:pPr>
            <a:r>
              <a:rPr lang="en-US" sz="1800" b="1" dirty="0">
                <a:solidFill>
                  <a:srgbClr val="29303B"/>
                </a:solidFill>
              </a:rPr>
              <a:t>Order quantities vs. order dollar amounts, for example.</a:t>
            </a:r>
          </a:p>
          <a:p>
            <a:pPr marL="342900" indent="-342900" algn="l">
              <a:buClr>
                <a:srgbClr val="0070C0"/>
              </a:buClr>
              <a:buSzPct val="80000"/>
              <a:buFont typeface="Wingdings" pitchFamily="2" charset="2"/>
              <a:buChar char="u"/>
            </a:pPr>
            <a:endParaRPr lang="en-US" sz="1800" b="1" dirty="0">
              <a:solidFill>
                <a:srgbClr val="29303B"/>
              </a:solidFill>
            </a:endParaRPr>
          </a:p>
          <a:p>
            <a:pPr marL="342900" indent="-342900" algn="l">
              <a:buClr>
                <a:srgbClr val="0070C0"/>
              </a:buClr>
              <a:buSzPct val="80000"/>
              <a:buFont typeface="Wingdings" pitchFamily="2" charset="2"/>
              <a:buChar char="u"/>
            </a:pPr>
            <a:endParaRPr lang="en-US" sz="1800" b="1" dirty="0">
              <a:solidFill>
                <a:srgbClr val="29303B"/>
              </a:solidFill>
            </a:endParaRP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210139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83.5 Variance Is Your Enemy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84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Variance is Your Enemy (Explanatio</a:t>
            </a:r>
            <a:r>
              <a:rPr lang="en-US" sz="1800" b="1" dirty="0">
                <a:solidFill>
                  <a:srgbClr val="29303B"/>
                </a:solidFill>
              </a:rPr>
              <a:t>n)</a:t>
            </a:r>
          </a:p>
          <a:p>
            <a:pPr marL="342900" indent="-342900" algn="l">
              <a:buClr>
                <a:srgbClr val="0070C0"/>
              </a:buClr>
              <a:buSzPct val="80000"/>
              <a:buFont typeface="Wingdings" pitchFamily="2" charset="2"/>
              <a:buChar char="u"/>
            </a:pPr>
            <a:r>
              <a:rPr lang="en-US" sz="1800" b="1" i="0" dirty="0">
                <a:solidFill>
                  <a:srgbClr val="29303B"/>
                </a:solidFill>
                <a:effectLst/>
              </a:rPr>
              <a:t>Another thing that you need to careful is that variance is your enemy when you're running an A/B test. </a:t>
            </a:r>
          </a:p>
          <a:p>
            <a:pPr marL="342900" indent="-342900" algn="l">
              <a:buClr>
                <a:srgbClr val="0070C0"/>
              </a:buClr>
              <a:buSzPct val="80000"/>
              <a:buFont typeface="Wingdings" pitchFamily="2" charset="2"/>
              <a:buChar char="u"/>
            </a:pPr>
            <a:r>
              <a:rPr lang="en-US" sz="1800" b="1" i="0" dirty="0">
                <a:solidFill>
                  <a:srgbClr val="29303B"/>
                </a:solidFill>
                <a:effectLst/>
              </a:rPr>
              <a:t>A very common mistake people make who don't know what they're doing with data science is they will put up a test on a webpage, blue button versus orange button, whatever it is, run it for a week and take the mean amount spent from each of those groups and they say, "Oh look, the people with the blue button on average spent a dollar more than the people with the orange button.”</a:t>
            </a:r>
          </a:p>
          <a:p>
            <a:pPr marL="342900" indent="-342900" algn="l">
              <a:buClr>
                <a:srgbClr val="0070C0"/>
              </a:buClr>
              <a:buSzPct val="80000"/>
              <a:buFont typeface="Wingdings" pitchFamily="2" charset="2"/>
              <a:buChar char="u"/>
            </a:pPr>
            <a:r>
              <a:rPr lang="en-US" sz="1800" b="1" i="0" dirty="0">
                <a:solidFill>
                  <a:srgbClr val="29303B"/>
                </a:solidFill>
                <a:effectLst/>
              </a:rPr>
              <a:t>"Blue is awesome, I love blue.”</a:t>
            </a:r>
          </a:p>
          <a:p>
            <a:pPr marL="342900" indent="-342900" algn="l">
              <a:buClr>
                <a:srgbClr val="0070C0"/>
              </a:buClr>
              <a:buSzPct val="80000"/>
              <a:buFont typeface="Wingdings" pitchFamily="2" charset="2"/>
              <a:buChar char="u"/>
            </a:pPr>
            <a:r>
              <a:rPr lang="en-US" sz="1800" b="1" i="0" dirty="0">
                <a:solidFill>
                  <a:srgbClr val="29303B"/>
                </a:solidFill>
                <a:effectLst/>
              </a:rPr>
              <a:t>"I'm going to put blue all over the website now.“</a:t>
            </a:r>
          </a:p>
          <a:p>
            <a:pPr marL="342900" indent="-342900" algn="l">
              <a:buClr>
                <a:srgbClr val="0070C0"/>
              </a:buClr>
              <a:buSzPct val="80000"/>
              <a:buFont typeface="Wingdings" pitchFamily="2" charset="2"/>
              <a:buChar char="u"/>
            </a:pPr>
            <a:r>
              <a:rPr lang="en-US" sz="1800" b="1" i="0" dirty="0">
                <a:solidFill>
                  <a:srgbClr val="29303B"/>
                </a:solidFill>
                <a:effectLst/>
              </a:rPr>
              <a:t>But in fact, </a:t>
            </a:r>
            <a:r>
              <a:rPr lang="en-US" sz="1800" b="1" i="0" dirty="0">
                <a:solidFill>
                  <a:srgbClr val="C00000"/>
                </a:solidFill>
                <a:effectLst/>
              </a:rPr>
              <a:t>all they might have been seeing was just random variation in purchases</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i="0" dirty="0">
                <a:solidFill>
                  <a:srgbClr val="29303B"/>
                </a:solidFill>
                <a:effectLst/>
              </a:rPr>
              <a:t>They didn't have a big enough sample because people don't tend to purchase a lot.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2933189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83.5 Variance Is Your Enemy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5051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Variance is Your Enemy (Explanatio</a:t>
            </a:r>
            <a:r>
              <a:rPr lang="en-US" sz="1800" b="1" dirty="0">
                <a:solidFill>
                  <a:srgbClr val="29303B"/>
                </a:solidFill>
              </a:rPr>
              <a:t>n)</a:t>
            </a:r>
          </a:p>
          <a:p>
            <a:pPr marL="342900" indent="-342900" algn="l">
              <a:buClr>
                <a:srgbClr val="0070C0"/>
              </a:buClr>
              <a:buSzPct val="80000"/>
              <a:buFont typeface="Wingdings" pitchFamily="2" charset="2"/>
              <a:buChar char="u"/>
            </a:pPr>
            <a:r>
              <a:rPr lang="en-US" sz="1800" b="1" i="0" dirty="0">
                <a:solidFill>
                  <a:srgbClr val="29303B"/>
                </a:solidFill>
                <a:effectLst/>
              </a:rPr>
              <a:t>You get a lot of views, but you probably don't have a lot of purchases on your website in comparison and there's probably a lot of variance in those purchase amounts because different products cost different amounts.</a:t>
            </a:r>
          </a:p>
          <a:p>
            <a:pPr marL="342900" indent="-342900" algn="l">
              <a:buClr>
                <a:srgbClr val="0070C0"/>
              </a:buClr>
              <a:buSzPct val="80000"/>
              <a:buFont typeface="Wingdings" pitchFamily="2" charset="2"/>
              <a:buChar char="u"/>
            </a:pPr>
            <a:r>
              <a:rPr lang="en-US" sz="1800" b="1" i="0" dirty="0">
                <a:solidFill>
                  <a:srgbClr val="29303B"/>
                </a:solidFill>
                <a:effectLst/>
              </a:rPr>
              <a:t>So you could very easily end up making the wrong decision that ends up costing your company money in the long run instead of earning your company money if you don't understand the effect of variance on these results.</a:t>
            </a:r>
          </a:p>
          <a:p>
            <a:pPr marL="342900" indent="-342900" algn="l">
              <a:buClr>
                <a:srgbClr val="0070C0"/>
              </a:buClr>
              <a:buSzPct val="80000"/>
              <a:buFont typeface="Wingdings" pitchFamily="2" charset="2"/>
              <a:buChar char="u"/>
            </a:pPr>
            <a:r>
              <a:rPr lang="en-US" sz="1800" b="1" i="0" dirty="0">
                <a:solidFill>
                  <a:srgbClr val="29303B"/>
                </a:solidFill>
                <a:effectLst/>
              </a:rPr>
              <a:t>Shortly, we'll talk about some principle ways of measuring and accounting for that. </a:t>
            </a:r>
          </a:p>
          <a:p>
            <a:pPr marL="342900" indent="-342900" algn="l">
              <a:buClr>
                <a:srgbClr val="0070C0"/>
              </a:buClr>
              <a:buSzPct val="80000"/>
              <a:buFont typeface="Wingdings" pitchFamily="2" charset="2"/>
              <a:buChar char="u"/>
            </a:pPr>
            <a:r>
              <a:rPr lang="en-US" sz="1800" b="1" i="0" dirty="0">
                <a:solidFill>
                  <a:srgbClr val="29303B"/>
                </a:solidFill>
                <a:effectLst/>
              </a:rPr>
              <a:t>You need to make sure that your business owners understand that this is an important effect that you need to quantify and understand before making business decisions following an A/B test or any experiment that you run on the web.</a:t>
            </a:r>
          </a:p>
          <a:p>
            <a:pPr marL="342900" indent="-342900" algn="l">
              <a:buClr>
                <a:srgbClr val="0070C0"/>
              </a:buClr>
              <a:buSzPct val="80000"/>
              <a:buFont typeface="Wingdings" pitchFamily="2" charset="2"/>
              <a:buChar char="u"/>
            </a:pPr>
            <a:r>
              <a:rPr lang="en-US" sz="1800" b="1" i="0" dirty="0">
                <a:solidFill>
                  <a:srgbClr val="29303B"/>
                </a:solidFill>
                <a:effectLst/>
              </a:rPr>
              <a:t>Now, sometimes you need to choose a conversion metric that has less variance. It could be that the numbers on your website just mean that you would have to run an experiment for years in order to get a significant result based on something like revenue or amount spent.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3371152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83.5 Variance Is Your Enemy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84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Variance is Your Enemy (Explanatio</a:t>
            </a:r>
            <a:r>
              <a:rPr lang="en-US" sz="1800" b="1" dirty="0">
                <a:solidFill>
                  <a:srgbClr val="29303B"/>
                </a:solidFill>
              </a:rPr>
              <a:t>n)</a:t>
            </a:r>
          </a:p>
          <a:p>
            <a:pPr marL="342900" indent="-342900" algn="l">
              <a:buClr>
                <a:srgbClr val="0070C0"/>
              </a:buClr>
              <a:buSzPct val="80000"/>
              <a:buFont typeface="Wingdings" pitchFamily="2" charset="2"/>
              <a:buChar char="u"/>
            </a:pPr>
            <a:r>
              <a:rPr lang="en-US" sz="1800" b="1" i="0" dirty="0">
                <a:solidFill>
                  <a:srgbClr val="29303B"/>
                </a:solidFill>
                <a:effectLst/>
              </a:rPr>
              <a:t>So sometimes if you're looking at more than one metric like order amount, order quantity, that has less variance associated with it, and so</a:t>
            </a:r>
            <a:r>
              <a:rPr lang="en-US" sz="1800" b="1" i="0" dirty="0">
                <a:solidFill>
                  <a:srgbClr val="C00000"/>
                </a:solidFill>
                <a:effectLst/>
              </a:rPr>
              <a:t> you might see a signal on order quantity before you see a signal on revenue for example</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And at the end of the day, it ends up being a judgement call.</a:t>
            </a:r>
          </a:p>
          <a:p>
            <a:pPr marL="342900" indent="-342900" algn="l">
              <a:buClr>
                <a:srgbClr val="0070C0"/>
              </a:buClr>
              <a:buSzPct val="80000"/>
              <a:buFont typeface="Wingdings" pitchFamily="2" charset="2"/>
              <a:buChar char="u"/>
            </a:pPr>
            <a:r>
              <a:rPr lang="en-US" sz="1800" b="1" i="0" dirty="0">
                <a:solidFill>
                  <a:srgbClr val="29303B"/>
                </a:solidFill>
                <a:effectLst/>
              </a:rPr>
              <a:t>If you see a significant lift in order quantities and maybe a not so significant lift in revenue, then you have to say,</a:t>
            </a:r>
            <a:r>
              <a:rPr lang="en-US" sz="1800" b="1" dirty="0">
                <a:solidFill>
                  <a:srgbClr val="29303B"/>
                </a:solidFill>
              </a:rPr>
              <a:t> </a:t>
            </a:r>
            <a:r>
              <a:rPr lang="en-US" sz="1800" b="1" i="0" dirty="0">
                <a:solidFill>
                  <a:srgbClr val="29303B"/>
                </a:solidFill>
                <a:effectLst/>
              </a:rPr>
              <a:t>"Well, I think there might be something real that's beneficial going on here.“</a:t>
            </a:r>
          </a:p>
          <a:p>
            <a:pPr marL="342900" indent="-342900" algn="l">
              <a:buClr>
                <a:srgbClr val="0070C0"/>
              </a:buClr>
              <a:buSzPct val="80000"/>
              <a:buFont typeface="Wingdings" pitchFamily="2" charset="2"/>
              <a:buChar char="u"/>
            </a:pPr>
            <a:r>
              <a:rPr lang="en-US" sz="1800" b="1" i="0" dirty="0">
                <a:solidFill>
                  <a:srgbClr val="29303B"/>
                </a:solidFill>
                <a:effectLst/>
              </a:rPr>
              <a:t>But at the end of the day, the only thing that statistics and data science can tell you are probabilities that an effect is real.</a:t>
            </a:r>
          </a:p>
          <a:p>
            <a:pPr marL="342900" indent="-342900" algn="l">
              <a:buClr>
                <a:srgbClr val="0070C0"/>
              </a:buClr>
              <a:buSzPct val="80000"/>
              <a:buFont typeface="Wingdings" pitchFamily="2" charset="2"/>
              <a:buChar char="u"/>
            </a:pPr>
            <a:r>
              <a:rPr lang="en-US" sz="1800" b="1" i="0" dirty="0">
                <a:solidFill>
                  <a:srgbClr val="29303B"/>
                </a:solidFill>
                <a:effectLst/>
              </a:rPr>
              <a:t>It's really up to you to decide whether or not it's real at the end of the day.</a:t>
            </a:r>
          </a:p>
          <a:p>
            <a:pPr marL="342900" indent="-342900" algn="l">
              <a:buClr>
                <a:srgbClr val="0070C0"/>
              </a:buClr>
              <a:buSzPct val="80000"/>
              <a:buFont typeface="Wingdings" pitchFamily="2" charset="2"/>
              <a:buChar char="u"/>
            </a:pPr>
            <a:r>
              <a:rPr lang="en-US" sz="1800" b="1" i="0" dirty="0">
                <a:solidFill>
                  <a:srgbClr val="29303B"/>
                </a:solidFill>
                <a:effectLst/>
              </a:rPr>
              <a:t>So let's talk about how to do this in more detail.</a:t>
            </a:r>
          </a:p>
          <a:p>
            <a:pPr marL="342900" indent="-342900" algn="l">
              <a:buClr>
                <a:srgbClr val="0070C0"/>
              </a:buClr>
              <a:buSzPct val="80000"/>
              <a:buFont typeface="Wingdings" pitchFamily="2" charset="2"/>
              <a:buChar char="u"/>
            </a:pPr>
            <a:r>
              <a:rPr lang="en-US" sz="1800" b="1" i="0" dirty="0">
                <a:solidFill>
                  <a:srgbClr val="29303B"/>
                </a:solidFill>
                <a:effectLst/>
              </a:rPr>
              <a:t>So that's an introduction to A/B tests. The key takeaway there is just looking at the differences in means isn't enough.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1714042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83.5 Variance Is Your Enemy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Variance is Your Enemy (Explanatio</a:t>
            </a:r>
            <a:r>
              <a:rPr lang="en-US" sz="1800" b="1" dirty="0">
                <a:solidFill>
                  <a:srgbClr val="29303B"/>
                </a:solidFill>
              </a:rPr>
              <a:t>n)</a:t>
            </a:r>
          </a:p>
          <a:p>
            <a:pPr marL="342900" indent="-342900" algn="l">
              <a:buClr>
                <a:srgbClr val="0070C0"/>
              </a:buClr>
              <a:buSzPct val="80000"/>
              <a:buFont typeface="Wingdings" pitchFamily="2" charset="2"/>
              <a:buChar char="u"/>
            </a:pPr>
            <a:r>
              <a:rPr lang="en-US" sz="1800" b="1" i="0" dirty="0">
                <a:solidFill>
                  <a:srgbClr val="29303B"/>
                </a:solidFill>
                <a:effectLst/>
              </a:rPr>
              <a:t>When you're trying to evaluate the results of an experiment, you need to take the variance into account as well.</a:t>
            </a:r>
          </a:p>
          <a:p>
            <a:pPr marL="342900" indent="-342900" algn="l">
              <a:buClr>
                <a:srgbClr val="0070C0"/>
              </a:buClr>
              <a:buSzPct val="80000"/>
              <a:buFont typeface="Wingdings" pitchFamily="2" charset="2"/>
              <a:buChar char="u"/>
            </a:pPr>
            <a:r>
              <a:rPr lang="en-US" sz="1800" b="1" i="0">
                <a:solidFill>
                  <a:srgbClr val="29303B"/>
                </a:solidFill>
                <a:effectLst/>
              </a:rPr>
              <a:t>Let’s see some </a:t>
            </a:r>
            <a:r>
              <a:rPr lang="en-US" sz="1800" b="1" i="0" dirty="0">
                <a:solidFill>
                  <a:srgbClr val="29303B"/>
                </a:solidFill>
                <a:effectLst/>
              </a:rPr>
              <a:t>examples in our next discussion </a:t>
            </a:r>
            <a:r>
              <a:rPr lang="en-US" sz="1800" b="1" i="0" dirty="0">
                <a:solidFill>
                  <a:schemeClr val="tx1"/>
                </a:solidFill>
                <a:effectLst/>
              </a:rPr>
              <a:t>of how you actually measure the effects of variance using the t-statistic and p-value metrics.</a:t>
            </a:r>
          </a:p>
          <a:p>
            <a:pPr marL="342900" indent="-342900" algn="l">
              <a:buClr>
                <a:srgbClr val="0070C0"/>
              </a:buClr>
              <a:buSzPct val="80000"/>
              <a:buFont typeface="Wingdings" pitchFamily="2" charset="2"/>
              <a:buChar char="u"/>
            </a:pPr>
            <a:endParaRPr lang="en-US" sz="1800" b="1" dirty="0">
              <a:solidFill>
                <a:srgbClr val="29303B"/>
              </a:solidFill>
            </a:endParaRP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273723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83.1 A/B Tests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83.1 A/B Tests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917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A/B Tests</a:t>
            </a:r>
          </a:p>
          <a:p>
            <a:pPr marL="342900" indent="-342900" algn="l">
              <a:buClr>
                <a:srgbClr val="0070C0"/>
              </a:buClr>
              <a:buSzPct val="80000"/>
              <a:buFont typeface="Wingdings" pitchFamily="2" charset="2"/>
              <a:buChar char="u"/>
            </a:pPr>
            <a:r>
              <a:rPr lang="en-US" sz="1800" b="1" i="0" dirty="0">
                <a:solidFill>
                  <a:srgbClr val="29303B"/>
                </a:solidFill>
                <a:effectLst/>
              </a:rPr>
              <a:t>If you are a data scientist at a big tech web company, people need to run experiments to try different things on a website and measure the results of it.</a:t>
            </a:r>
          </a:p>
          <a:p>
            <a:pPr marL="342900" indent="-342900" algn="l">
              <a:buClr>
                <a:srgbClr val="0070C0"/>
              </a:buClr>
              <a:buSzPct val="80000"/>
              <a:buFont typeface="Wingdings" pitchFamily="2" charset="2"/>
              <a:buChar char="u"/>
            </a:pPr>
            <a:r>
              <a:rPr lang="en-US" sz="1800" b="1" dirty="0">
                <a:solidFill>
                  <a:srgbClr val="29303B"/>
                </a:solidFill>
              </a:rPr>
              <a:t>L</a:t>
            </a:r>
            <a:r>
              <a:rPr lang="en-US" sz="1800" b="1" i="0" dirty="0">
                <a:solidFill>
                  <a:srgbClr val="29303B"/>
                </a:solidFill>
                <a:effectLst/>
              </a:rPr>
              <a:t>et's talk about what A/B tests are and what are the challenges surrounding them.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79615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83.2 What is an A/B Test?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0582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83.2 What is an A/B Test?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4037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What is an A/B Test?</a:t>
            </a:r>
          </a:p>
          <a:p>
            <a:pPr marL="342900" indent="-342900" algn="l">
              <a:buClr>
                <a:srgbClr val="0070C0"/>
              </a:buClr>
              <a:buSzPct val="80000"/>
              <a:buFont typeface="Wingdings" pitchFamily="2" charset="2"/>
              <a:buChar char="u"/>
            </a:pPr>
            <a:r>
              <a:rPr lang="en-US" sz="1800" b="1" dirty="0">
                <a:solidFill>
                  <a:srgbClr val="29303B"/>
                </a:solidFill>
              </a:rPr>
              <a:t>A Controlled experiment, usually in the context of a website</a:t>
            </a:r>
          </a:p>
          <a:p>
            <a:pPr marL="342900" indent="-342900" algn="l">
              <a:buClr>
                <a:srgbClr val="0070C0"/>
              </a:buClr>
              <a:buSzPct val="80000"/>
              <a:buFont typeface="Wingdings" pitchFamily="2" charset="2"/>
              <a:buChar char="u"/>
            </a:pPr>
            <a:r>
              <a:rPr lang="en-US" sz="1800" b="1" i="0" dirty="0">
                <a:solidFill>
                  <a:srgbClr val="29303B"/>
                </a:solidFill>
                <a:effectLst/>
              </a:rPr>
              <a:t>You test the performance of some change to your web site (the variant) and measure the conversion relative to your unchanged site (the control).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92A43C43-CEF5-4D39-90DB-F376F3883654}"/>
              </a:ext>
            </a:extLst>
          </p:cNvPr>
          <p:cNvPicPr>
            <a:picLocks noChangeAspect="1"/>
          </p:cNvPicPr>
          <p:nvPr/>
        </p:nvPicPr>
        <p:blipFill>
          <a:blip r:embed="rId2"/>
          <a:stretch>
            <a:fillRect/>
          </a:stretch>
        </p:blipFill>
        <p:spPr>
          <a:xfrm>
            <a:off x="435556" y="2891855"/>
            <a:ext cx="8312907" cy="1904012"/>
          </a:xfrm>
          <a:prstGeom prst="rect">
            <a:avLst/>
          </a:prstGeom>
          <a:ln>
            <a:solidFill>
              <a:srgbClr val="C00000"/>
            </a:solidFill>
          </a:ln>
        </p:spPr>
      </p:pic>
    </p:spTree>
    <p:extLst>
      <p:ext uri="{BB962C8B-B14F-4D97-AF65-F5344CB8AC3E}">
        <p14:creationId xmlns:p14="http://schemas.microsoft.com/office/powerpoint/2010/main" val="207414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83.2 What is an A/B Test?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131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What is an A/B Test? (Explanatio</a:t>
            </a:r>
            <a:r>
              <a:rPr lang="en-US" sz="1800" b="1" dirty="0">
                <a:solidFill>
                  <a:srgbClr val="29303B"/>
                </a:solidFill>
              </a:rPr>
              <a:t>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A/B Test is a controlled experiment that you usually run in a website.</a:t>
            </a:r>
          </a:p>
          <a:p>
            <a:pPr marL="342900" indent="-342900" algn="l">
              <a:buClr>
                <a:srgbClr val="0070C0"/>
              </a:buClr>
              <a:buSzPct val="80000"/>
              <a:buFont typeface="Wingdings" pitchFamily="2" charset="2"/>
              <a:buChar char="u"/>
            </a:pPr>
            <a:r>
              <a:rPr lang="en-US" sz="1800" b="1" i="0" dirty="0">
                <a:solidFill>
                  <a:srgbClr val="29303B"/>
                </a:solidFill>
                <a:effectLst/>
              </a:rPr>
              <a:t>A/B test can be applied to other contexts as well, but here, we are talking about a website.</a:t>
            </a:r>
          </a:p>
          <a:p>
            <a:pPr marL="342900" indent="-342900" algn="l">
              <a:buClr>
                <a:srgbClr val="0070C0"/>
              </a:buClr>
              <a:buSzPct val="80000"/>
              <a:buFont typeface="Wingdings" pitchFamily="2" charset="2"/>
              <a:buChar char="u"/>
            </a:pPr>
            <a:r>
              <a:rPr lang="en-US" sz="1800" b="1" i="0" dirty="0">
                <a:solidFill>
                  <a:srgbClr val="29303B"/>
                </a:solidFill>
                <a:effectLst/>
              </a:rPr>
              <a:t>We try to</a:t>
            </a:r>
            <a:r>
              <a:rPr lang="en-US" sz="1800" b="1" dirty="0">
                <a:solidFill>
                  <a:srgbClr val="29303B"/>
                </a:solidFill>
              </a:rPr>
              <a:t> </a:t>
            </a:r>
            <a:r>
              <a:rPr lang="en-US" sz="1800" b="1" i="0" dirty="0">
                <a:solidFill>
                  <a:srgbClr val="29303B"/>
                </a:solidFill>
                <a:effectLst/>
              </a:rPr>
              <a:t>test the performance of some change to that website versus the way it was before.</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have a set of people that see the old website, and another set of people that see the change to the website, and the idea is to measure the difference in behavior</a:t>
            </a:r>
            <a:r>
              <a:rPr lang="en-US" sz="1800" b="1" dirty="0">
                <a:solidFill>
                  <a:srgbClr val="29303B"/>
                </a:solidFill>
              </a:rPr>
              <a:t> </a:t>
            </a:r>
            <a:r>
              <a:rPr lang="en-US" sz="1800" b="1" i="0" dirty="0">
                <a:solidFill>
                  <a:srgbClr val="29303B"/>
                </a:solidFill>
                <a:effectLst/>
              </a:rPr>
              <a:t>between these two groups.</a:t>
            </a:r>
          </a:p>
          <a:p>
            <a:pPr marL="342900" indent="-342900" algn="l">
              <a:buClr>
                <a:srgbClr val="0070C0"/>
              </a:buClr>
              <a:buSzPct val="80000"/>
              <a:buFont typeface="Wingdings" pitchFamily="2" charset="2"/>
              <a:buChar char="u"/>
            </a:pPr>
            <a:r>
              <a:rPr lang="en-US" sz="1800" b="1" i="0" dirty="0">
                <a:solidFill>
                  <a:srgbClr val="29303B"/>
                </a:solidFill>
                <a:effectLst/>
              </a:rPr>
              <a:t>We use that data to actually decide whether this change was beneficial or not.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857353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83.2 What is an A/B Test?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7946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What is an A/B Test? (Explanatio</a:t>
            </a:r>
            <a:r>
              <a:rPr lang="en-US" sz="1800" b="1" dirty="0">
                <a:solidFill>
                  <a:srgbClr val="29303B"/>
                </a:solidFill>
              </a:rPr>
              <a:t>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or example, I own a business that has a website and we license software to people.</a:t>
            </a:r>
          </a:p>
          <a:p>
            <a:pPr marL="342900" indent="-342900" algn="l">
              <a:buClr>
                <a:srgbClr val="0070C0"/>
              </a:buClr>
              <a:buSzPct val="80000"/>
              <a:buFont typeface="Wingdings" pitchFamily="2" charset="2"/>
              <a:buChar char="u"/>
            </a:pPr>
            <a:r>
              <a:rPr lang="en-US" sz="1800" b="1" dirty="0">
                <a:solidFill>
                  <a:srgbClr val="29303B"/>
                </a:solidFill>
              </a:rPr>
              <a:t>R</a:t>
            </a:r>
            <a:r>
              <a:rPr lang="en-US" sz="1800" b="1" i="0" dirty="0">
                <a:solidFill>
                  <a:srgbClr val="29303B"/>
                </a:solidFill>
                <a:effectLst/>
              </a:rPr>
              <a:t>ight now I have a nice friendly orange button that people click on when they want to buy a license.</a:t>
            </a:r>
          </a:p>
          <a:p>
            <a:pPr marL="342900" indent="-342900" algn="l">
              <a:buClr>
                <a:srgbClr val="0070C0"/>
              </a:buClr>
              <a:buSzPct val="80000"/>
              <a:buFont typeface="Wingdings" pitchFamily="2" charset="2"/>
              <a:buChar char="u"/>
            </a:pPr>
            <a:r>
              <a:rPr lang="en-US" sz="1800" b="1" i="0" dirty="0">
                <a:solidFill>
                  <a:srgbClr val="29303B"/>
                </a:solidFill>
                <a:effectLst/>
              </a:rPr>
              <a:t>Maybe blue would be better. How do I know?</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ntuitively maybe that might capture people's attention more or intuitively maybe people are more used to seeing orange buy buttons. </a:t>
            </a:r>
            <a:r>
              <a:rPr lang="en-US" sz="1800" b="1" dirty="0">
                <a:solidFill>
                  <a:srgbClr val="29303B"/>
                </a:solidFill>
              </a:rPr>
              <a:t>T</a:t>
            </a:r>
            <a:r>
              <a:rPr lang="en-US" sz="1800" b="1" i="0" dirty="0">
                <a:solidFill>
                  <a:srgbClr val="29303B"/>
                </a:solidFill>
                <a:effectLst/>
              </a:rPr>
              <a:t>hey are more likely to click on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AA3E1361-10B0-42AF-900E-DBFA4B60EFB4}"/>
              </a:ext>
            </a:extLst>
          </p:cNvPr>
          <p:cNvPicPr>
            <a:picLocks noChangeAspect="1"/>
          </p:cNvPicPr>
          <p:nvPr/>
        </p:nvPicPr>
        <p:blipFill>
          <a:blip r:embed="rId2"/>
          <a:stretch>
            <a:fillRect/>
          </a:stretch>
        </p:blipFill>
        <p:spPr>
          <a:xfrm>
            <a:off x="395537" y="4452338"/>
            <a:ext cx="8312907" cy="1904012"/>
          </a:xfrm>
          <a:prstGeom prst="rect">
            <a:avLst/>
          </a:prstGeom>
          <a:ln>
            <a:solidFill>
              <a:srgbClr val="C00000"/>
            </a:solidFill>
          </a:ln>
        </p:spPr>
      </p:pic>
    </p:spTree>
    <p:extLst>
      <p:ext uri="{BB962C8B-B14F-4D97-AF65-F5344CB8AC3E}">
        <p14:creationId xmlns:p14="http://schemas.microsoft.com/office/powerpoint/2010/main" val="35058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83.2 What is an A/B Test?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4838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What is an A/B Test? (Explanatio</a:t>
            </a:r>
            <a:r>
              <a:rPr lang="en-US" sz="1800" b="1" dirty="0">
                <a:solidFill>
                  <a:srgbClr val="29303B"/>
                </a:solidFill>
              </a:rPr>
              <a:t>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My own internal biases or preconceptions do not really matter.</a:t>
            </a:r>
          </a:p>
          <a:p>
            <a:pPr marL="342900" indent="-342900" algn="l">
              <a:buClr>
                <a:srgbClr val="0070C0"/>
              </a:buClr>
              <a:buSzPct val="80000"/>
              <a:buFont typeface="Wingdings" pitchFamily="2" charset="2"/>
              <a:buChar char="u"/>
            </a:pPr>
            <a:r>
              <a:rPr lang="en-US" sz="1800" b="1" i="0" dirty="0">
                <a:solidFill>
                  <a:srgbClr val="29303B"/>
                </a:solidFill>
                <a:effectLst/>
              </a:rPr>
              <a:t>What matters is how people actually react to this change on my actual website and that's what an A/B test does.</a:t>
            </a:r>
          </a:p>
          <a:p>
            <a:pPr marL="342900" indent="-342900" algn="l">
              <a:buClr>
                <a:srgbClr val="0070C0"/>
              </a:buClr>
              <a:buSzPct val="80000"/>
              <a:buFont typeface="Wingdings" pitchFamily="2" charset="2"/>
              <a:buChar char="u"/>
            </a:pPr>
            <a:r>
              <a:rPr lang="en-US" sz="1800" b="1" i="0" dirty="0">
                <a:solidFill>
                  <a:srgbClr val="29303B"/>
                </a:solidFill>
                <a:effectLst/>
              </a:rPr>
              <a:t>It will actually split people up into some people see the orange button, some people see the blue button, and I can then measure the behavior between these two groups and how they might differ and make my decision on what color my button should be based on that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3C6534A0-01AC-4E47-8490-F71173D2FD02}"/>
              </a:ext>
            </a:extLst>
          </p:cNvPr>
          <p:cNvPicPr>
            <a:picLocks noChangeAspect="1"/>
          </p:cNvPicPr>
          <p:nvPr/>
        </p:nvPicPr>
        <p:blipFill>
          <a:blip r:embed="rId2"/>
          <a:stretch>
            <a:fillRect/>
          </a:stretch>
        </p:blipFill>
        <p:spPr>
          <a:xfrm>
            <a:off x="395537" y="4452338"/>
            <a:ext cx="8312907" cy="1904012"/>
          </a:xfrm>
          <a:prstGeom prst="rect">
            <a:avLst/>
          </a:prstGeom>
          <a:ln>
            <a:solidFill>
              <a:srgbClr val="C00000"/>
            </a:solidFill>
          </a:ln>
        </p:spPr>
      </p:pic>
    </p:spTree>
    <p:extLst>
      <p:ext uri="{BB962C8B-B14F-4D97-AF65-F5344CB8AC3E}">
        <p14:creationId xmlns:p14="http://schemas.microsoft.com/office/powerpoint/2010/main" val="136612107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10863</TotalTime>
  <Words>2719</Words>
  <Application>Microsoft Office PowerPoint</Application>
  <PresentationFormat>On-screen Show (4:3)</PresentationFormat>
  <Paragraphs>216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佈景主題</vt:lpstr>
      <vt:lpstr>83 A/B Test Concept</vt:lpstr>
      <vt:lpstr>83 A/B Test Concept</vt:lpstr>
      <vt:lpstr>83.1 A/B Tests</vt:lpstr>
      <vt:lpstr>83.1 A/B Tests</vt:lpstr>
      <vt:lpstr>83.2 What is an A/B Test?</vt:lpstr>
      <vt:lpstr>83.2 What is an A/B Test?</vt:lpstr>
      <vt:lpstr>83.2 What is an A/B Test?</vt:lpstr>
      <vt:lpstr>83.2 What is an A/B Test?</vt:lpstr>
      <vt:lpstr>83.2 What is an A/B Test?</vt:lpstr>
      <vt:lpstr>83.3 What Can We Test?</vt:lpstr>
      <vt:lpstr>83.3 What Can We Test?</vt:lpstr>
      <vt:lpstr>83.3 What Can We Test?</vt:lpstr>
      <vt:lpstr>83.3 What Can We Test?</vt:lpstr>
      <vt:lpstr>83.4 How do We Measure Conversion?</vt:lpstr>
      <vt:lpstr>83.4 How do We Measure Conversion?</vt:lpstr>
      <vt:lpstr>83.4 How do We Measure Conversion?</vt:lpstr>
      <vt:lpstr>83.3 How do We Measure Conversion?</vt:lpstr>
      <vt:lpstr>83.3 How do We Measure Conversion?</vt:lpstr>
      <vt:lpstr>83.3 How do We Measure Conversion?</vt:lpstr>
      <vt:lpstr>83.5 Variance Is Your Enemy</vt:lpstr>
      <vt:lpstr>83.5 Variance Is Your Enemy</vt:lpstr>
      <vt:lpstr>83.5 Variance Is Your Enemy</vt:lpstr>
      <vt:lpstr>83.5 Variance Is Your Enemy</vt:lpstr>
      <vt:lpstr>83.5 Variance Is Your Enemy</vt:lpstr>
      <vt:lpstr>83.5 Variance Is Your Enemy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5850</cp:revision>
  <dcterms:created xsi:type="dcterms:W3CDTF">2018-09-28T16:40:41Z</dcterms:created>
  <dcterms:modified xsi:type="dcterms:W3CDTF">2020-09-12T19:36:27Z</dcterms:modified>
</cp:coreProperties>
</file>